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Trade Finance and Payment Activities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Ibrahim Khan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Joint Director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Bangladesh Bank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1470025"/>
          </a:xfrm>
        </p:spPr>
        <p:txBody>
          <a:bodyPr/>
          <a:lstStyle/>
          <a:p>
            <a:r>
              <a:rPr lang="en-US" dirty="0" smtClean="0"/>
              <a:t>International Trade Payment Mechanism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2209800"/>
            <a:ext cx="7315200" cy="2895600"/>
          </a:xfrm>
        </p:spPr>
        <p:txBody>
          <a:bodyPr>
            <a:no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en-US" sz="2000" dirty="0" smtClean="0">
                <a:solidFill>
                  <a:schemeClr val="tx1"/>
                </a:solidFill>
              </a:rPr>
              <a:t>Cash In Advance (Advance payment made by Importer)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000" dirty="0" smtClean="0">
                <a:solidFill>
                  <a:schemeClr val="tx1"/>
                </a:solidFill>
              </a:rPr>
              <a:t>Open Account ( Payment is made after the completion of export)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000" dirty="0" smtClean="0">
                <a:solidFill>
                  <a:schemeClr val="tx1"/>
                </a:solidFill>
              </a:rPr>
              <a:t>Documentary Collection (Goods are shipped &amp; documents are sent to importer’s bank by exporter. Banks play role as mediator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000" dirty="0" smtClean="0">
                <a:solidFill>
                  <a:schemeClr val="tx1"/>
                </a:solidFill>
              </a:rPr>
              <a:t>Letter of credit(LC)/ Documentary Credit ( Bank provide finance facilities, negotiate, 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Letter of Credit Proces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685800"/>
            <a:ext cx="7772400" cy="1470025"/>
          </a:xfrm>
        </p:spPr>
        <p:txBody>
          <a:bodyPr/>
          <a:lstStyle/>
          <a:p>
            <a:r>
              <a:rPr lang="en-US" dirty="0" smtClean="0"/>
              <a:t>Summery of the articles in the ICC UCP 600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2362200"/>
            <a:ext cx="7543800" cy="32766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dirty="0" smtClean="0">
                <a:solidFill>
                  <a:schemeClr val="tx1"/>
                </a:solidFill>
              </a:rPr>
              <a:t>Articles 1-5: General provision</a:t>
            </a:r>
            <a:r>
              <a:rPr lang="en-US" dirty="0" smtClean="0">
                <a:solidFill>
                  <a:schemeClr val="tx1"/>
                </a:solidFill>
              </a:rPr>
              <a:t>s and definitions</a:t>
            </a:r>
          </a:p>
          <a:p>
            <a:pPr algn="just"/>
            <a:r>
              <a:rPr lang="en-US" dirty="0" smtClean="0">
                <a:solidFill>
                  <a:schemeClr val="tx1"/>
                </a:solidFill>
              </a:rPr>
              <a:t>Articles </a:t>
            </a:r>
            <a:r>
              <a:rPr lang="en-US" dirty="0" smtClean="0">
                <a:solidFill>
                  <a:schemeClr val="tx1"/>
                </a:solidFill>
              </a:rPr>
              <a:t>6-13: Liabilities and responsibilities</a:t>
            </a:r>
          </a:p>
          <a:p>
            <a:pPr algn="just"/>
            <a:r>
              <a:rPr lang="en-US" dirty="0" smtClean="0">
                <a:solidFill>
                  <a:schemeClr val="tx1"/>
                </a:solidFill>
              </a:rPr>
              <a:t>Articles </a:t>
            </a:r>
            <a:r>
              <a:rPr lang="en-US" dirty="0" smtClean="0">
                <a:solidFill>
                  <a:schemeClr val="tx1"/>
                </a:solidFill>
              </a:rPr>
              <a:t>14-17: Examination of Documents</a:t>
            </a:r>
          </a:p>
          <a:p>
            <a:pPr algn="just"/>
            <a:r>
              <a:rPr lang="en-US" dirty="0" smtClean="0">
                <a:solidFill>
                  <a:schemeClr val="tx1"/>
                </a:solidFill>
              </a:rPr>
              <a:t>Articles </a:t>
            </a:r>
            <a:r>
              <a:rPr lang="en-US" dirty="0" smtClean="0">
                <a:solidFill>
                  <a:schemeClr val="tx1"/>
                </a:solidFill>
              </a:rPr>
              <a:t>18-28: Documents</a:t>
            </a:r>
          </a:p>
          <a:p>
            <a:pPr algn="just"/>
            <a:r>
              <a:rPr lang="en-US" dirty="0" smtClean="0">
                <a:solidFill>
                  <a:schemeClr val="tx1"/>
                </a:solidFill>
              </a:rPr>
              <a:t>Articles </a:t>
            </a:r>
            <a:r>
              <a:rPr lang="en-US" dirty="0" smtClean="0">
                <a:solidFill>
                  <a:schemeClr val="tx1"/>
                </a:solidFill>
              </a:rPr>
              <a:t>29-33: Miscellaneous provisions</a:t>
            </a:r>
          </a:p>
          <a:p>
            <a:pPr algn="just"/>
            <a:r>
              <a:rPr lang="en-US" dirty="0" smtClean="0">
                <a:solidFill>
                  <a:schemeClr val="tx1"/>
                </a:solidFill>
              </a:rPr>
              <a:t>Articles </a:t>
            </a:r>
            <a:r>
              <a:rPr lang="en-US" dirty="0" smtClean="0">
                <a:solidFill>
                  <a:schemeClr val="tx1"/>
                </a:solidFill>
              </a:rPr>
              <a:t>34-37: Disclaimers</a:t>
            </a:r>
          </a:p>
          <a:p>
            <a:pPr algn="just"/>
            <a:r>
              <a:rPr lang="en-US" dirty="0" smtClean="0">
                <a:solidFill>
                  <a:schemeClr val="tx1"/>
                </a:solidFill>
              </a:rPr>
              <a:t>Articles </a:t>
            </a:r>
            <a:r>
              <a:rPr lang="en-US" dirty="0" smtClean="0">
                <a:solidFill>
                  <a:schemeClr val="tx1"/>
                </a:solidFill>
              </a:rPr>
              <a:t>38-39: Transferable </a:t>
            </a:r>
            <a:r>
              <a:rPr lang="en-US" dirty="0" err="1" smtClean="0">
                <a:solidFill>
                  <a:schemeClr val="tx1"/>
                </a:solidFill>
              </a:rPr>
              <a:t>Crdit</a:t>
            </a:r>
            <a:r>
              <a:rPr lang="en-US" dirty="0" smtClean="0">
                <a:solidFill>
                  <a:schemeClr val="tx1"/>
                </a:solidFill>
              </a:rPr>
              <a:t> &amp; Assignment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1"/>
            <a:ext cx="7772400" cy="91439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Common Discrepancy under Documentary Credit/LC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1981200"/>
            <a:ext cx="7620000" cy="3657600"/>
          </a:xfrm>
        </p:spPr>
        <p:txBody>
          <a:bodyPr>
            <a:normAutofit fontScale="77500" lnSpcReduction="20000"/>
          </a:bodyPr>
          <a:lstStyle/>
          <a:p>
            <a:pPr algn="just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 Bill of exchange drawn on a wrong party</a:t>
            </a:r>
          </a:p>
          <a:p>
            <a:pPr algn="just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 Absence of documents called for in the L/C</a:t>
            </a:r>
          </a:p>
          <a:p>
            <a:pPr algn="just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 L/C Expired</a:t>
            </a:r>
          </a:p>
          <a:p>
            <a:pPr algn="just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 Late shipment</a:t>
            </a:r>
          </a:p>
          <a:p>
            <a:pPr algn="just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 Short Shipment</a:t>
            </a:r>
          </a:p>
          <a:p>
            <a:pPr algn="just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 Credit amount exceeded</a:t>
            </a:r>
          </a:p>
          <a:p>
            <a:pPr algn="just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 Marks &amp; numbers differ between documents.</a:t>
            </a:r>
          </a:p>
          <a:p>
            <a:pPr algn="just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 Weights differ between documents</a:t>
            </a:r>
          </a:p>
          <a:p>
            <a:pPr algn="just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 B/L does not evidence whether freight is paid not.</a:t>
            </a:r>
          </a:p>
          <a:p>
            <a:pPr algn="just">
              <a:buFont typeface="Arial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1"/>
            <a:ext cx="7772400" cy="1447799"/>
          </a:xfrm>
        </p:spPr>
        <p:txBody>
          <a:bodyPr>
            <a:noAutofit/>
          </a:bodyPr>
          <a:lstStyle/>
          <a:p>
            <a:pPr algn="l"/>
            <a:r>
              <a:rPr lang="en-US" sz="2500" b="1" dirty="0" smtClean="0"/>
              <a:t>Financial Documents</a:t>
            </a:r>
            <a:r>
              <a:rPr lang="en-US" sz="2500" dirty="0" smtClean="0"/>
              <a:t>: </a:t>
            </a:r>
            <a:br>
              <a:rPr lang="en-US" sz="2500" dirty="0" smtClean="0"/>
            </a:br>
            <a:r>
              <a:rPr lang="en-US" sz="2500" dirty="0" smtClean="0"/>
              <a:t/>
            </a:r>
            <a:br>
              <a:rPr lang="en-US" sz="2500" dirty="0" smtClean="0"/>
            </a:br>
            <a:r>
              <a:rPr lang="en-US" sz="2500" dirty="0" smtClean="0"/>
              <a:t>* Bill of Exchange, </a:t>
            </a:r>
            <a:br>
              <a:rPr lang="en-US" sz="2500" dirty="0" smtClean="0"/>
            </a:br>
            <a:r>
              <a:rPr lang="en-US" sz="2500" dirty="0" smtClean="0"/>
              <a:t>* Promissory notes, </a:t>
            </a:r>
            <a:br>
              <a:rPr lang="en-US" sz="2500" dirty="0" smtClean="0"/>
            </a:br>
            <a:r>
              <a:rPr lang="en-US" sz="2500" dirty="0" smtClean="0"/>
              <a:t>* </a:t>
            </a:r>
            <a:r>
              <a:rPr lang="en-US" sz="2500" dirty="0" err="1" smtClean="0"/>
              <a:t>Cheques</a:t>
            </a:r>
            <a:r>
              <a:rPr lang="en-US" sz="2500" dirty="0" smtClean="0"/>
              <a:t>, </a:t>
            </a:r>
            <a:br>
              <a:rPr lang="en-US" sz="2500" dirty="0" smtClean="0"/>
            </a:br>
            <a:r>
              <a:rPr lang="en-US" sz="2500" dirty="0" smtClean="0"/>
              <a:t>* Payments receipts or other similar documents used for obtaining the payment of money</a:t>
            </a:r>
            <a:endParaRPr lang="en-US" sz="25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2819400"/>
            <a:ext cx="7391400" cy="2819400"/>
          </a:xfrm>
        </p:spPr>
        <p:txBody>
          <a:bodyPr>
            <a:normAutofit/>
          </a:bodyPr>
          <a:lstStyle/>
          <a:p>
            <a:pPr algn="l"/>
            <a:endParaRPr lang="en-US" sz="2500" dirty="0" smtClean="0">
              <a:solidFill>
                <a:schemeClr val="tx1"/>
              </a:solidFill>
            </a:endParaRPr>
          </a:p>
          <a:p>
            <a:pPr algn="l"/>
            <a:r>
              <a:rPr lang="en-US" sz="2500" b="1" dirty="0" smtClean="0">
                <a:solidFill>
                  <a:schemeClr val="tx1"/>
                </a:solidFill>
              </a:rPr>
              <a:t>Commercial Documents:</a:t>
            </a:r>
          </a:p>
          <a:p>
            <a:pPr algn="l">
              <a:buFont typeface="Arial" pitchFamily="34" charset="0"/>
              <a:buChar char="•"/>
            </a:pPr>
            <a:r>
              <a:rPr lang="en-US" sz="2500" dirty="0" smtClean="0">
                <a:solidFill>
                  <a:schemeClr val="tx1"/>
                </a:solidFill>
              </a:rPr>
              <a:t>Invoices</a:t>
            </a:r>
          </a:p>
          <a:p>
            <a:pPr algn="l">
              <a:buFont typeface="Arial" pitchFamily="34" charset="0"/>
              <a:buChar char="•"/>
            </a:pPr>
            <a:r>
              <a:rPr lang="en-US" sz="2500" dirty="0" smtClean="0">
                <a:solidFill>
                  <a:schemeClr val="tx1"/>
                </a:solidFill>
              </a:rPr>
              <a:t>Transport documents</a:t>
            </a:r>
          </a:p>
          <a:p>
            <a:pPr algn="l">
              <a:buFont typeface="Arial" pitchFamily="34" charset="0"/>
              <a:buChar char="•"/>
            </a:pPr>
            <a:r>
              <a:rPr lang="en-US" sz="2500" dirty="0" smtClean="0">
                <a:solidFill>
                  <a:schemeClr val="tx1"/>
                </a:solidFill>
              </a:rPr>
              <a:t>Documents of title</a:t>
            </a:r>
          </a:p>
          <a:p>
            <a:pPr algn="l">
              <a:buFont typeface="Arial" pitchFamily="34" charset="0"/>
              <a:buChar char="•"/>
            </a:pPr>
            <a:r>
              <a:rPr lang="en-US" sz="2500" dirty="0" smtClean="0">
                <a:solidFill>
                  <a:schemeClr val="tx1"/>
                </a:solidFill>
              </a:rPr>
              <a:t> Other non financial documents</a:t>
            </a:r>
            <a:endParaRPr lang="en-US" sz="25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04800"/>
            <a:ext cx="7772400" cy="1470025"/>
          </a:xfrm>
        </p:spPr>
        <p:txBody>
          <a:bodyPr/>
          <a:lstStyle/>
          <a:p>
            <a:r>
              <a:rPr lang="en-US" b="1" dirty="0" smtClean="0"/>
              <a:t>Types of post Import Finance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905000"/>
            <a:ext cx="7315200" cy="3810000"/>
          </a:xfrm>
        </p:spPr>
        <p:txBody>
          <a:bodyPr/>
          <a:lstStyle/>
          <a:p>
            <a:pPr algn="just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 Loan against trust receipt (LTR),</a:t>
            </a:r>
          </a:p>
          <a:p>
            <a:pPr algn="just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Loan against import merchandise (LIM),</a:t>
            </a:r>
          </a:p>
          <a:p>
            <a:pPr algn="just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Time Loan,</a:t>
            </a:r>
          </a:p>
          <a:p>
            <a:pPr algn="just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Over draft (Export),</a:t>
            </a:r>
          </a:p>
          <a:p>
            <a:pPr algn="just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 Term Loan (BDT &amp; Foreign Currency),</a:t>
            </a:r>
          </a:p>
          <a:p>
            <a:pPr>
              <a:buFont typeface="Arial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391</TotalTime>
  <Words>237</Words>
  <Application>Microsoft Office PowerPoint</Application>
  <PresentationFormat>On-screen Show (4:3)</PresentationFormat>
  <Paragraphs>40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Trade Finance and Payment Activities</vt:lpstr>
      <vt:lpstr>International Trade Payment Mechanism</vt:lpstr>
      <vt:lpstr>Slide 3</vt:lpstr>
      <vt:lpstr>Summery of the articles in the ICC UCP 600</vt:lpstr>
      <vt:lpstr>Common Discrepancy under Documentary Credit/LC</vt:lpstr>
      <vt:lpstr>Financial Documents:   * Bill of Exchange,  * Promissory notes,  * Cheques,  * Payments receipts or other similar documents used for obtaining the payment of money</vt:lpstr>
      <vt:lpstr>Types of post Import Finance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Trade Finance and Payment Activities</dc:title>
  <dc:creator>Ibrahim Khan</dc:creator>
  <cp:lastModifiedBy>ibrahimk</cp:lastModifiedBy>
  <cp:revision>37</cp:revision>
  <dcterms:created xsi:type="dcterms:W3CDTF">2006-08-16T00:00:00Z</dcterms:created>
  <dcterms:modified xsi:type="dcterms:W3CDTF">2025-01-12T11:47:35Z</dcterms:modified>
</cp:coreProperties>
</file>