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8" r:id="rId3"/>
    <p:sldId id="306" r:id="rId4"/>
    <p:sldId id="663" r:id="rId5"/>
    <p:sldId id="665" r:id="rId6"/>
    <p:sldId id="667" r:id="rId7"/>
    <p:sldId id="666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55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2541" autoAdjust="0"/>
  </p:normalViewPr>
  <p:slideViewPr>
    <p:cSldViewPr>
      <p:cViewPr varScale="1">
        <p:scale>
          <a:sx n="60" d="100"/>
          <a:sy n="60" d="100"/>
        </p:scale>
        <p:origin x="3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0FFA-F62D-488F-BA1D-83AF01233C94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42C6-5BDC-494E-860B-B3845BAB3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25349-2089-46C0-BE19-E65B856A5D80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76D70-D869-4B50-BF69-7C3C405C5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7043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03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95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21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608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936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4830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817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4629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5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71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33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92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978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316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214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43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96AB7-9C1C-4290-849A-4BBE41B23F10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458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5AD9-1FDE-454F-99CF-44D831AE36A5}" type="datetimeFigureOut">
              <a:rPr lang="en-US" smtClean="0"/>
              <a:pPr/>
              <a:t>11-Jan-25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A4D3-4B72-46F7-8141-68F08BC64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3276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Welcome to Session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Banking Operations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343400"/>
            <a:ext cx="58674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</a:p>
          <a:p>
            <a:r>
              <a:rPr lang="en-US" sz="2600" b="1" dirty="0" err="1" smtClean="0">
                <a:solidFill>
                  <a:schemeClr val="tx1"/>
                </a:solidFill>
              </a:rPr>
              <a:t>Md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Zahidur</a:t>
            </a:r>
            <a:r>
              <a:rPr lang="en-US" sz="2600" b="1" dirty="0" smtClean="0">
                <a:solidFill>
                  <a:schemeClr val="tx1"/>
                </a:solidFill>
              </a:rPr>
              <a:t> Rahman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Deputy General Manager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Audit &amp; inspection Department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Date:  12 </a:t>
            </a:r>
            <a:r>
              <a:rPr lang="en-US" sz="2600" b="1" dirty="0" smtClean="0">
                <a:solidFill>
                  <a:schemeClr val="tx1"/>
                </a:solidFill>
              </a:rPr>
              <a:t>.01.2024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6477000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10. HO Reconciliation : </a:t>
            </a:r>
            <a:r>
              <a:rPr lang="en-US" sz="2400" i="1" dirty="0" smtClean="0">
                <a:solidFill>
                  <a:srgbClr val="000099"/>
                </a:solidFill>
              </a:rPr>
              <a:t>whether sent timely with marking</a:t>
            </a:r>
          </a:p>
          <a:p>
            <a:endParaRPr lang="en-US" sz="2400" b="1" dirty="0"/>
          </a:p>
          <a:p>
            <a:r>
              <a:rPr lang="en-US" sz="2400" b="1" dirty="0" smtClean="0"/>
              <a:t>11. Dormant/inoperative/ unclaimed A/C: </a:t>
            </a:r>
            <a:r>
              <a:rPr lang="en-US" sz="2400" i="1" dirty="0" smtClean="0">
                <a:solidFill>
                  <a:srgbClr val="000099"/>
                </a:solidFill>
              </a:rPr>
              <a:t>Transactions (if any), deceased marking, KYC update </a:t>
            </a:r>
            <a:r>
              <a:rPr lang="en-US" sz="2400" i="1" dirty="0" err="1" smtClean="0">
                <a:solidFill>
                  <a:srgbClr val="000099"/>
                </a:solidFill>
              </a:rPr>
              <a:t>etc</a:t>
            </a:r>
            <a:endParaRPr lang="en-US" sz="2400" i="1" dirty="0" smtClean="0">
              <a:solidFill>
                <a:srgbClr val="000099"/>
              </a:solidFill>
            </a:endParaRPr>
          </a:p>
          <a:p>
            <a:endParaRPr lang="en-US" sz="2400" b="1" dirty="0"/>
          </a:p>
          <a:p>
            <a:r>
              <a:rPr lang="en-US" sz="2400" b="1" dirty="0" smtClean="0"/>
              <a:t>12. Deceased A/C Payment File: </a:t>
            </a:r>
            <a:r>
              <a:rPr lang="en-US" sz="2400" i="1" dirty="0" smtClean="0">
                <a:solidFill>
                  <a:srgbClr val="000099"/>
                </a:solidFill>
              </a:rPr>
              <a:t>check the regularity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/>
              <a:t>13. Monitoring Transaction: </a:t>
            </a:r>
            <a:r>
              <a:rPr lang="en-US" sz="2400" i="1" dirty="0" smtClean="0">
                <a:solidFill>
                  <a:srgbClr val="000099"/>
                </a:solidFill>
              </a:rPr>
              <a:t>examine Payable GL head, Paid GL Head, Parking GL, Savings-current A/C, transfer amount without </a:t>
            </a:r>
            <a:r>
              <a:rPr lang="en-US" sz="2400" i="1" dirty="0" err="1" smtClean="0">
                <a:solidFill>
                  <a:srgbClr val="000099"/>
                </a:solidFill>
              </a:rPr>
              <a:t>cheque</a:t>
            </a:r>
            <a:r>
              <a:rPr lang="en-US" sz="2400" i="1" dirty="0" smtClean="0">
                <a:solidFill>
                  <a:srgbClr val="000099"/>
                </a:solidFill>
              </a:rPr>
              <a:t>, FDR Renewal etc. </a:t>
            </a:r>
          </a:p>
          <a:p>
            <a:pPr algn="just"/>
            <a:endParaRPr lang="en-US" sz="2400" i="1" dirty="0">
              <a:solidFill>
                <a:srgbClr val="000099"/>
              </a:solidFill>
            </a:endParaRPr>
          </a:p>
          <a:p>
            <a:pPr algn="just"/>
            <a:r>
              <a:rPr lang="en-US" sz="2400" b="1" dirty="0" smtClean="0"/>
              <a:t>14. Income-Expenditure: </a:t>
            </a:r>
            <a:r>
              <a:rPr lang="en-US" sz="2400" i="1" dirty="0" smtClean="0">
                <a:solidFill>
                  <a:srgbClr val="000099"/>
                </a:solidFill>
              </a:rPr>
              <a:t>Examine Income </a:t>
            </a:r>
            <a:r>
              <a:rPr lang="en-US" sz="2400" i="1" dirty="0">
                <a:solidFill>
                  <a:srgbClr val="000099"/>
                </a:solidFill>
              </a:rPr>
              <a:t>GL head, </a:t>
            </a:r>
            <a:r>
              <a:rPr lang="en-US" sz="2400" i="1" dirty="0" smtClean="0">
                <a:solidFill>
                  <a:srgbClr val="000099"/>
                </a:solidFill>
              </a:rPr>
              <a:t>expense </a:t>
            </a:r>
            <a:r>
              <a:rPr lang="en-US" sz="2400" i="1" dirty="0">
                <a:solidFill>
                  <a:srgbClr val="000099"/>
                </a:solidFill>
              </a:rPr>
              <a:t>GL Head, </a:t>
            </a:r>
            <a:r>
              <a:rPr lang="en-US" sz="2400" i="1" dirty="0" smtClean="0">
                <a:solidFill>
                  <a:srgbClr val="000099"/>
                </a:solidFill>
              </a:rPr>
              <a:t>expenditure against Budget etc.</a:t>
            </a:r>
          </a:p>
          <a:p>
            <a:pPr algn="just"/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15. Preparation and Preservation of voucher: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Whether Checked and signed in due manner.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Joint signature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necessary)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voucher register done entry daily basis?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Whether mandatory reports printed out and checked Daily: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cheque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issued report, Daily transaction reports, Inter-branch transaction Report,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 voucher preservation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/>
              <a:t>16. IT Security 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Password sharing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 virus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Mail Checking</a:t>
            </a:r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753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834212"/>
            <a:ext cx="3767749" cy="5547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945746"/>
            <a:ext cx="4224946" cy="53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60" y="529034"/>
            <a:ext cx="5519540" cy="64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35411"/>
            <a:ext cx="4650058" cy="62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730"/>
            <a:ext cx="5410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57" y="0"/>
            <a:ext cx="5050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77"/>
            <a:ext cx="483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51" y="37214"/>
            <a:ext cx="48018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4" y="0"/>
            <a:ext cx="509598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66800" y="533400"/>
            <a:ext cx="716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Learning Objective of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this Session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Understanding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Banking Operations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Issued related to Audit and Inspection of General    Banking operation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to minimize the issues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  <a:p>
            <a:pPr algn="ctr"/>
            <a:endParaRPr lang="en-US" sz="3600" dirty="0">
              <a:latin typeface="Calibri" pitchFamily="34" charset="0"/>
            </a:endParaRP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809502-13A7-40A7-9ED5-4473EA2366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6477000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56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1829705" y="2396494"/>
            <a:ext cx="5181188" cy="3654241"/>
            <a:chOff x="1948" y="1010"/>
            <a:chExt cx="1826" cy="2544"/>
          </a:xfrm>
        </p:grpSpPr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 flipV="1">
              <a:off x="2243" y="2295"/>
              <a:ext cx="322" cy="0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948" y="1982"/>
              <a:ext cx="403" cy="697"/>
            </a:xfrm>
            <a:prstGeom prst="ellipse">
              <a:avLst/>
            </a:prstGeom>
            <a:solidFill>
              <a:srgbClr val="9C6834"/>
            </a:solidFill>
            <a:ln w="1905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Corporate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Banking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H="1">
              <a:off x="2845" y="2446"/>
              <a:ext cx="2" cy="466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2646" y="2864"/>
              <a:ext cx="418" cy="690"/>
            </a:xfrm>
            <a:prstGeom prst="ellipse">
              <a:avLst/>
            </a:prstGeom>
            <a:solidFill>
              <a:srgbClr val="D2A578"/>
            </a:solidFill>
            <a:ln w="1905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Central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Banking</a:t>
              </a: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 flipV="1">
              <a:off x="3170" y="2295"/>
              <a:ext cx="324" cy="1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351" y="1955"/>
              <a:ext cx="423" cy="742"/>
            </a:xfrm>
            <a:prstGeom prst="ellipse">
              <a:avLst/>
            </a:prstGeom>
            <a:solidFill>
              <a:srgbClr val="FF9997"/>
            </a:solidFill>
            <a:ln w="1905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Investment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Banking</a:t>
              </a: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V="1">
              <a:off x="2846" y="1590"/>
              <a:ext cx="0" cy="341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2646" y="1010"/>
              <a:ext cx="418" cy="679"/>
            </a:xfrm>
            <a:prstGeom prst="ellipse">
              <a:avLst/>
            </a:prstGeom>
            <a:solidFill>
              <a:srgbClr val="B6AF52"/>
            </a:solidFill>
            <a:ln w="1905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Retail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Banking</a:t>
              </a:r>
            </a:p>
          </p:txBody>
        </p:sp>
        <p:sp>
          <p:nvSpPr>
            <p:cNvPr id="17" name="_s2066"/>
            <p:cNvSpPr>
              <a:spLocks noChangeArrowheads="1"/>
            </p:cNvSpPr>
            <p:nvPr/>
          </p:nvSpPr>
          <p:spPr bwMode="auto">
            <a:xfrm>
              <a:off x="2499" y="1931"/>
              <a:ext cx="682" cy="766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rPr>
                <a:t>Banking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rPr>
                <a:t>operations</a:t>
              </a:r>
            </a:p>
          </p:txBody>
        </p:sp>
      </p:grp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91969" y="77966"/>
            <a:ext cx="8442080" cy="685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Banking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Operations</a:t>
            </a:r>
            <a:endParaRPr lang="bn-BD" sz="2400" b="1" dirty="0">
              <a:solidFill>
                <a:srgbClr val="FF0000"/>
              </a:solidFill>
              <a:latin typeface="Calibri" pitchFamily="34" charset="0"/>
              <a:cs typeface="Vrind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291969" y="852918"/>
            <a:ext cx="8547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Bank </a:t>
            </a:r>
            <a:r>
              <a:rPr lang="en-US" dirty="0"/>
              <a:t>operations is a collective term referring to the spectrum of banking services provided by a bank to its clients. Bank operations are crucial in providing </a:t>
            </a:r>
            <a:r>
              <a:rPr lang="en-US" b="1" dirty="0" smtClean="0"/>
              <a:t>Banking services </a:t>
            </a:r>
            <a:r>
              <a:rPr lang="en-US" dirty="0" smtClean="0"/>
              <a:t>and </a:t>
            </a:r>
            <a:r>
              <a:rPr lang="en-US" dirty="0"/>
              <a:t>maintaining customer relations, growing finances, and earning profits along the way.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2334322" y="1641431"/>
            <a:ext cx="4321943" cy="3897762"/>
            <a:chOff x="2290" y="746"/>
            <a:chExt cx="1012" cy="2366"/>
          </a:xfrm>
        </p:grpSpPr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 flipV="1">
              <a:off x="2290" y="2256"/>
              <a:ext cx="322" cy="0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H="1">
              <a:off x="2789" y="2646"/>
              <a:ext cx="2" cy="466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 flipV="1">
              <a:off x="2978" y="2265"/>
              <a:ext cx="324" cy="1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H="1" flipV="1">
              <a:off x="2796" y="1295"/>
              <a:ext cx="6" cy="613"/>
            </a:xfrm>
            <a:prstGeom prst="line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2625" y="746"/>
              <a:ext cx="334" cy="574"/>
            </a:xfrm>
            <a:prstGeom prst="ellipse">
              <a:avLst/>
            </a:prstGeom>
            <a:solidFill>
              <a:srgbClr val="B6AF52"/>
            </a:solidFill>
            <a:ln w="1905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Cash and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Deposits</a:t>
              </a:r>
            </a:p>
          </p:txBody>
        </p:sp>
        <p:sp>
          <p:nvSpPr>
            <p:cNvPr id="17" name="_s2066"/>
            <p:cNvSpPr>
              <a:spLocks noChangeArrowheads="1"/>
            </p:cNvSpPr>
            <p:nvPr/>
          </p:nvSpPr>
          <p:spPr bwMode="auto">
            <a:xfrm>
              <a:off x="2590" y="1731"/>
              <a:ext cx="417" cy="906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rPr>
                <a:t>General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rPr>
                <a:t>Banking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rPr>
                <a:t>Operatio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rPr>
                <a:t>ns</a:t>
              </a:r>
            </a:p>
          </p:txBody>
        </p:sp>
      </p:grp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91969" y="77966"/>
            <a:ext cx="8442080" cy="685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General Banking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Operations</a:t>
            </a:r>
            <a:endParaRPr lang="bn-BD" sz="2400" b="1" dirty="0">
              <a:solidFill>
                <a:srgbClr val="FF0000"/>
              </a:solidFill>
              <a:latin typeface="Calibri" pitchFamily="34" charset="0"/>
              <a:cs typeface="Vrind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8529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Everyday transaction of banking system is the main operation which is handled by general banking sections. It has to meet the customers demand for daily banking services such as:</a:t>
            </a:r>
            <a:endParaRPr lang="en-US" sz="20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9" name="_s2065"/>
          <p:cNvSpPr>
            <a:spLocks noChangeArrowheads="1"/>
          </p:cNvSpPr>
          <p:nvPr/>
        </p:nvSpPr>
        <p:spPr bwMode="auto">
          <a:xfrm rot="503054">
            <a:off x="6092533" y="2085310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Opening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Accounts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_s2065"/>
          <p:cNvSpPr>
            <a:spLocks noChangeArrowheads="1"/>
          </p:cNvSpPr>
          <p:nvPr/>
        </p:nvSpPr>
        <p:spPr bwMode="auto">
          <a:xfrm rot="21193376">
            <a:off x="1447800" y="1953186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Clearing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House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_s2065"/>
          <p:cNvSpPr>
            <a:spLocks noChangeArrowheads="1"/>
          </p:cNvSpPr>
          <p:nvPr/>
        </p:nvSpPr>
        <p:spPr bwMode="auto">
          <a:xfrm>
            <a:off x="825412" y="3656142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Security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Instrument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Handling</a:t>
            </a:r>
          </a:p>
        </p:txBody>
      </p:sp>
      <p:sp>
        <p:nvSpPr>
          <p:cNvPr id="22" name="_s2065"/>
          <p:cNvSpPr>
            <a:spLocks noChangeArrowheads="1"/>
          </p:cNvSpPr>
          <p:nvPr/>
        </p:nvSpPr>
        <p:spPr bwMode="auto">
          <a:xfrm rot="21204765">
            <a:off x="5964189" y="5282695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Bill</a:t>
            </a:r>
          </a:p>
        </p:txBody>
      </p:sp>
      <p:sp>
        <p:nvSpPr>
          <p:cNvPr id="24" name="_s2065"/>
          <p:cNvSpPr>
            <a:spLocks noChangeArrowheads="1"/>
          </p:cNvSpPr>
          <p:nvPr/>
        </p:nvSpPr>
        <p:spPr bwMode="auto">
          <a:xfrm>
            <a:off x="6656266" y="3693612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Remittance</a:t>
            </a:r>
          </a:p>
        </p:txBody>
      </p:sp>
      <p:sp>
        <p:nvSpPr>
          <p:cNvPr id="25" name="_s2065"/>
          <p:cNvSpPr>
            <a:spLocks noChangeArrowheads="1"/>
          </p:cNvSpPr>
          <p:nvPr/>
        </p:nvSpPr>
        <p:spPr bwMode="auto">
          <a:xfrm>
            <a:off x="1447800" y="5235035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Locker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Facilities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_s2065"/>
          <p:cNvSpPr>
            <a:spLocks noChangeArrowheads="1"/>
          </p:cNvSpPr>
          <p:nvPr/>
        </p:nvSpPr>
        <p:spPr bwMode="auto">
          <a:xfrm>
            <a:off x="3710265" y="5533601"/>
            <a:ext cx="1527349" cy="945611"/>
          </a:xfrm>
          <a:prstGeom prst="ellipse">
            <a:avLst/>
          </a:prstGeom>
          <a:solidFill>
            <a:srgbClr val="B6AF52"/>
          </a:solidFill>
          <a:ln w="19050">
            <a:solidFill>
              <a:srgbClr val="5400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services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_s2054"/>
          <p:cNvSpPr>
            <a:spLocks noChangeShapeType="1"/>
          </p:cNvSpPr>
          <p:nvPr/>
        </p:nvSpPr>
        <p:spPr bwMode="auto">
          <a:xfrm flipH="1" flipV="1">
            <a:off x="2514599" y="2819398"/>
            <a:ext cx="1310195" cy="736318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_s2054"/>
          <p:cNvSpPr>
            <a:spLocks noChangeShapeType="1"/>
          </p:cNvSpPr>
          <p:nvPr/>
        </p:nvSpPr>
        <p:spPr bwMode="auto">
          <a:xfrm flipH="1">
            <a:off x="2620247" y="4397785"/>
            <a:ext cx="1144758" cy="925859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_s2054"/>
          <p:cNvSpPr>
            <a:spLocks noChangeShapeType="1"/>
          </p:cNvSpPr>
          <p:nvPr/>
        </p:nvSpPr>
        <p:spPr bwMode="auto">
          <a:xfrm flipH="1" flipV="1">
            <a:off x="5029200" y="4589947"/>
            <a:ext cx="1295400" cy="725716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_s2054"/>
          <p:cNvSpPr>
            <a:spLocks noChangeShapeType="1"/>
          </p:cNvSpPr>
          <p:nvPr/>
        </p:nvSpPr>
        <p:spPr bwMode="auto">
          <a:xfrm flipH="1">
            <a:off x="5029200" y="2841670"/>
            <a:ext cx="1295400" cy="58733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-76200" y="77966"/>
            <a:ext cx="9220199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While raising issues in audit reporting we can follow 5 C’s: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14419"/>
            <a:ext cx="6324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2266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 1. </a:t>
            </a:r>
            <a:r>
              <a:rPr lang="en-US" sz="2400" b="1" dirty="0" err="1" smtClean="0"/>
              <a:t>Employess</a:t>
            </a:r>
            <a:r>
              <a:rPr lang="en-US" sz="2400" b="1" dirty="0" smtClean="0"/>
              <a:t> &amp; Work Environment</a:t>
            </a:r>
            <a:endParaRPr lang="en-US" sz="3600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Attendance Register : </a:t>
            </a:r>
            <a:r>
              <a:rPr lang="en-US" sz="2400" i="1" dirty="0" smtClean="0">
                <a:solidFill>
                  <a:srgbClr val="000099"/>
                </a:solidFill>
              </a:rPr>
              <a:t>Enrollment, Marking Leave, Absence etc.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Office order 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Job description, Job Rotation etc.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Employee’s Filing System: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up-to-date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documentation,leave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record, joining, transfer.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Working Environment 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internal and external( decoration, signboard, cleanliness, punctuality, customer service etc.</a:t>
            </a:r>
          </a:p>
          <a:p>
            <a:pPr algn="just"/>
            <a:endParaRPr lang="en-US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Security System: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Volt, key register, Alarm system, CC camera, Guard/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ansar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duty, secured cash section Gun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license,fire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extinguisher etc.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0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 2. Cash and Volt limit: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Cash in hand : </a:t>
            </a:r>
            <a:r>
              <a:rPr lang="en-US" sz="2400" i="1" dirty="0" smtClean="0">
                <a:solidFill>
                  <a:srgbClr val="000099"/>
                </a:solidFill>
              </a:rPr>
              <a:t>Receive-Payment ledger, Cash book, Scroll, </a:t>
            </a:r>
            <a:r>
              <a:rPr lang="en-US" sz="2400" i="1" dirty="0" err="1" smtClean="0">
                <a:solidFill>
                  <a:srgbClr val="000099"/>
                </a:solidFill>
              </a:rPr>
              <a:t>Tocken</a:t>
            </a:r>
            <a:r>
              <a:rPr lang="en-US" sz="2400" i="1" dirty="0" smtClean="0">
                <a:solidFill>
                  <a:srgbClr val="000099"/>
                </a:solidFill>
              </a:rPr>
              <a:t> , </a:t>
            </a:r>
            <a:r>
              <a:rPr lang="en-US" sz="2400" i="1" dirty="0" err="1" smtClean="0">
                <a:solidFill>
                  <a:srgbClr val="000099"/>
                </a:solidFill>
              </a:rPr>
              <a:t>interbranch</a:t>
            </a:r>
            <a:r>
              <a:rPr lang="en-US" sz="2400" i="1" dirty="0" smtClean="0">
                <a:solidFill>
                  <a:srgbClr val="000099"/>
                </a:solidFill>
              </a:rPr>
              <a:t> voucher entry, Late payment, evening banking, foreign currency , Bill receiving etc.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Prizebond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Examining Entry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Bank A/C: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Balance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confirmation,trasnsfer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fund to HO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Torned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mutilated Note: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 per BB circular, counter service, cash sorting etc.</a:t>
            </a:r>
            <a:endParaRPr lang="en-US" sz="24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2. Sundry Debtors : </a:t>
            </a:r>
            <a:r>
              <a:rPr lang="en-US" sz="2400" i="1" dirty="0" smtClean="0">
                <a:solidFill>
                  <a:srgbClr val="000099"/>
                </a:solidFill>
              </a:rPr>
              <a:t>Justifying withdrawal though adjusted , unadjusted entry, balancing</a:t>
            </a:r>
          </a:p>
          <a:p>
            <a:endParaRPr lang="en-US" sz="2400" b="1" dirty="0"/>
          </a:p>
          <a:p>
            <a:r>
              <a:rPr lang="en-US" sz="2400" b="1" dirty="0" smtClean="0"/>
              <a:t>3. Sundry </a:t>
            </a:r>
            <a:r>
              <a:rPr lang="en-US" sz="2400" b="1" dirty="0" err="1" smtClean="0"/>
              <a:t>Credotirs</a:t>
            </a:r>
            <a:r>
              <a:rPr lang="en-US" sz="2400" b="1" dirty="0" smtClean="0"/>
              <a:t> : </a:t>
            </a:r>
            <a:r>
              <a:rPr lang="en-US" sz="2400" i="1" dirty="0" smtClean="0">
                <a:solidFill>
                  <a:srgbClr val="000099"/>
                </a:solidFill>
              </a:rPr>
              <a:t>Payment in due manner, detail description in each entry, balancing</a:t>
            </a:r>
          </a:p>
          <a:p>
            <a:endParaRPr lang="en-US" sz="2400" b="1" dirty="0"/>
          </a:p>
          <a:p>
            <a:r>
              <a:rPr lang="en-US" sz="2400" b="1" dirty="0" smtClean="0"/>
              <a:t>4. Account Opening: </a:t>
            </a:r>
            <a:r>
              <a:rPr lang="en-US" sz="2400" i="1" dirty="0" smtClean="0">
                <a:solidFill>
                  <a:srgbClr val="000099"/>
                </a:solidFill>
              </a:rPr>
              <a:t>NID verification, interview, proper KYC, Nominee, Minor AC, Risk Grading, TP, Source of Fund, Joint Account, Institutional Account etc.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/>
              <a:t>5. Money Laundering: </a:t>
            </a:r>
            <a:r>
              <a:rPr lang="en-US" sz="2400" i="1" dirty="0" smtClean="0">
                <a:solidFill>
                  <a:srgbClr val="000099"/>
                </a:solidFill>
              </a:rPr>
              <a:t>BAMALCO Nomination, Master circular of BFIU, CTR, STR, All files regarding AML, Independent Testing Procedure, Risk Grading File etc.</a:t>
            </a:r>
            <a:endParaRPr lang="en-US" sz="2400" i="1" dirty="0">
              <a:solidFill>
                <a:srgbClr val="000099"/>
              </a:solidFill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3"/>
          <p:cNvSpPr txBox="1">
            <a:spLocks noChangeArrowheads="1"/>
          </p:cNvSpPr>
          <p:nvPr/>
        </p:nvSpPr>
        <p:spPr bwMode="auto">
          <a:xfrm>
            <a:off x="383931" y="260350"/>
            <a:ext cx="737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…in the case of Works</a:t>
            </a:r>
          </a:p>
        </p:txBody>
      </p:sp>
      <p:sp>
        <p:nvSpPr>
          <p:cNvPr id="2068" name="Text Box 62"/>
          <p:cNvSpPr txBox="1">
            <a:spLocks noChangeArrowheads="1"/>
          </p:cNvSpPr>
          <p:nvPr/>
        </p:nvSpPr>
        <p:spPr bwMode="auto">
          <a:xfrm>
            <a:off x="28562" y="77966"/>
            <a:ext cx="9115437" cy="4574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endParaRPr lang="en-US" sz="2400" b="1" dirty="0"/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related to audit and inspection of General Banking Operation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>
              <a:lnSpc>
                <a:spcPct val="85000"/>
              </a:lnSpc>
            </a:pPr>
            <a:endParaRPr lang="it-IT" sz="2400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62" y="6567419"/>
            <a:ext cx="8493125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3930" y="1022172"/>
            <a:ext cx="807426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6. Clearing : </a:t>
            </a:r>
            <a:r>
              <a:rPr lang="en-US" sz="2400" i="1" dirty="0" smtClean="0">
                <a:solidFill>
                  <a:srgbClr val="000099"/>
                </a:solidFill>
              </a:rPr>
              <a:t>Batch clearing, </a:t>
            </a:r>
            <a:r>
              <a:rPr lang="en-US" sz="2400" i="1" dirty="0" err="1" smtClean="0">
                <a:solidFill>
                  <a:srgbClr val="000099"/>
                </a:solidFill>
              </a:rPr>
              <a:t>cheque</a:t>
            </a:r>
            <a:r>
              <a:rPr lang="en-US" sz="2400" i="1" dirty="0" smtClean="0">
                <a:solidFill>
                  <a:srgbClr val="000099"/>
                </a:solidFill>
              </a:rPr>
              <a:t> Collection (outstation-Local),  IBR-IBC , Endorsement </a:t>
            </a:r>
            <a:r>
              <a:rPr lang="en-US" sz="2400" i="1" dirty="0" err="1" smtClean="0">
                <a:solidFill>
                  <a:srgbClr val="000099"/>
                </a:solidFill>
              </a:rPr>
              <a:t>etc</a:t>
            </a:r>
            <a:endParaRPr lang="en-US" sz="2400" i="1" dirty="0" smtClean="0">
              <a:solidFill>
                <a:srgbClr val="000099"/>
              </a:solidFill>
            </a:endParaRPr>
          </a:p>
          <a:p>
            <a:endParaRPr lang="en-US" sz="2400" b="1" dirty="0"/>
          </a:p>
          <a:p>
            <a:pPr algn="just"/>
            <a:r>
              <a:rPr lang="en-US" sz="2400" b="1" dirty="0" smtClean="0"/>
              <a:t>7. Security Stationery: </a:t>
            </a:r>
            <a:r>
              <a:rPr lang="en-US" sz="2400" i="1" dirty="0" smtClean="0">
                <a:solidFill>
                  <a:srgbClr val="000099"/>
                </a:solidFill>
              </a:rPr>
              <a:t>Stationery stock in hand, </a:t>
            </a:r>
            <a:r>
              <a:rPr lang="en-US" sz="2400" i="1" dirty="0" err="1" smtClean="0">
                <a:solidFill>
                  <a:srgbClr val="000099"/>
                </a:solidFill>
              </a:rPr>
              <a:t>cheque</a:t>
            </a:r>
            <a:r>
              <a:rPr lang="en-US" sz="2400" i="1" dirty="0" smtClean="0">
                <a:solidFill>
                  <a:srgbClr val="000099"/>
                </a:solidFill>
              </a:rPr>
              <a:t> issue &amp; register, Bearer </a:t>
            </a:r>
            <a:r>
              <a:rPr lang="en-US" sz="2400" i="1" dirty="0" err="1" smtClean="0">
                <a:solidFill>
                  <a:srgbClr val="000099"/>
                </a:solidFill>
              </a:rPr>
              <a:t>cheque</a:t>
            </a:r>
            <a:r>
              <a:rPr lang="en-US" sz="2400" i="1" dirty="0" smtClean="0">
                <a:solidFill>
                  <a:srgbClr val="000099"/>
                </a:solidFill>
              </a:rPr>
              <a:t>, Loose </a:t>
            </a:r>
            <a:r>
              <a:rPr lang="en-US" sz="2400" i="1" dirty="0" err="1" smtClean="0">
                <a:solidFill>
                  <a:srgbClr val="000099"/>
                </a:solidFill>
              </a:rPr>
              <a:t>Cheque</a:t>
            </a:r>
            <a:r>
              <a:rPr lang="en-US" sz="2400" i="1" dirty="0" smtClean="0">
                <a:solidFill>
                  <a:srgbClr val="000099"/>
                </a:solidFill>
              </a:rPr>
              <a:t>, Lost </a:t>
            </a:r>
            <a:r>
              <a:rPr lang="en-US" sz="2400" i="1" dirty="0" err="1" smtClean="0">
                <a:solidFill>
                  <a:srgbClr val="000099"/>
                </a:solidFill>
              </a:rPr>
              <a:t>cheque</a:t>
            </a:r>
            <a:r>
              <a:rPr lang="en-US" sz="2400" i="1" dirty="0" smtClean="0">
                <a:solidFill>
                  <a:srgbClr val="000099"/>
                </a:solidFill>
              </a:rPr>
              <a:t>, stop payment, PO issue, FDR issue, Leaf Balancing, Acknowledgement of FDR Receipt, Lost instrument File etc.</a:t>
            </a:r>
          </a:p>
          <a:p>
            <a:endParaRPr lang="en-US" sz="2400" b="1" dirty="0"/>
          </a:p>
          <a:p>
            <a:r>
              <a:rPr lang="en-US" sz="2400" b="1" dirty="0" smtClean="0"/>
              <a:t>8. Consumption and Depreciation : </a:t>
            </a:r>
            <a:r>
              <a:rPr lang="en-US" sz="2400" i="1" dirty="0" smtClean="0">
                <a:solidFill>
                  <a:srgbClr val="000099"/>
                </a:solidFill>
              </a:rPr>
              <a:t>Quarterly and Half yearly Accounting, Methods, Balancing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/>
              <a:t>9. </a:t>
            </a:r>
            <a:r>
              <a:rPr lang="en-US" sz="2400" b="1" dirty="0" err="1" smtClean="0"/>
              <a:t>Sanchaypatra</a:t>
            </a:r>
            <a:r>
              <a:rPr lang="en-US" sz="2400" b="1" dirty="0" smtClean="0"/>
              <a:t> (if any): </a:t>
            </a:r>
            <a:r>
              <a:rPr lang="en-US" sz="2400" i="1" dirty="0" smtClean="0">
                <a:solidFill>
                  <a:srgbClr val="000099"/>
                </a:solidFill>
              </a:rPr>
              <a:t>Suspense AC, Issue register </a:t>
            </a:r>
            <a:r>
              <a:rPr lang="en-US" sz="2400" i="1" dirty="0" err="1" smtClean="0">
                <a:solidFill>
                  <a:srgbClr val="000099"/>
                </a:solidFill>
              </a:rPr>
              <a:t>etc</a:t>
            </a:r>
            <a:endParaRPr lang="en-US" sz="2400" i="1" dirty="0" smtClean="0">
              <a:solidFill>
                <a:srgbClr val="000099"/>
              </a:solidFill>
            </a:endParaRPr>
          </a:p>
          <a:p>
            <a:pPr algn="just"/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915</Words>
  <Application>Microsoft Office PowerPoint</Application>
  <PresentationFormat>On-screen Show (4:3)</PresentationFormat>
  <Paragraphs>233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Tahoma</vt:lpstr>
      <vt:lpstr>Times New Roman</vt:lpstr>
      <vt:lpstr>Vrinda</vt:lpstr>
      <vt:lpstr>Wingdings</vt:lpstr>
      <vt:lpstr>Office Theme</vt:lpstr>
      <vt:lpstr>Welcome to Session  on   Issues related to audit and inspection of General Banking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&amp;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Session  on  Purchase &amp; Procurement</dc:title>
  <dc:creator>BATEN</dc:creator>
  <cp:lastModifiedBy>mLc</cp:lastModifiedBy>
  <cp:revision>166</cp:revision>
  <dcterms:created xsi:type="dcterms:W3CDTF">2023-02-05T14:43:46Z</dcterms:created>
  <dcterms:modified xsi:type="dcterms:W3CDTF">2025-01-11T18:17:54Z</dcterms:modified>
</cp:coreProperties>
</file>