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6"/>
  </p:notesMasterIdLst>
  <p:handoutMasterIdLst>
    <p:handoutMasterId r:id="rId77"/>
  </p:handoutMasterIdLst>
  <p:sldIdLst>
    <p:sldId id="424" r:id="rId2"/>
    <p:sldId id="287" r:id="rId3"/>
    <p:sldId id="369" r:id="rId4"/>
    <p:sldId id="351" r:id="rId5"/>
    <p:sldId id="347" r:id="rId6"/>
    <p:sldId id="372" r:id="rId7"/>
    <p:sldId id="367" r:id="rId8"/>
    <p:sldId id="285" r:id="rId9"/>
    <p:sldId id="288" r:id="rId10"/>
    <p:sldId id="379" r:id="rId11"/>
    <p:sldId id="289" r:id="rId12"/>
    <p:sldId id="290" r:id="rId13"/>
    <p:sldId id="292" r:id="rId14"/>
    <p:sldId id="380" r:id="rId15"/>
    <p:sldId id="293" r:id="rId16"/>
    <p:sldId id="294" r:id="rId17"/>
    <p:sldId id="295" r:id="rId18"/>
    <p:sldId id="296" r:id="rId19"/>
    <p:sldId id="262" r:id="rId20"/>
    <p:sldId id="308" r:id="rId21"/>
    <p:sldId id="386" r:id="rId22"/>
    <p:sldId id="310" r:id="rId23"/>
    <p:sldId id="387" r:id="rId24"/>
    <p:sldId id="388" r:id="rId25"/>
    <p:sldId id="343" r:id="rId26"/>
    <p:sldId id="323" r:id="rId27"/>
    <p:sldId id="324" r:id="rId28"/>
    <p:sldId id="326" r:id="rId29"/>
    <p:sldId id="325" r:id="rId30"/>
    <p:sldId id="327" r:id="rId31"/>
    <p:sldId id="389" r:id="rId32"/>
    <p:sldId id="328" r:id="rId33"/>
    <p:sldId id="330" r:id="rId34"/>
    <p:sldId id="329" r:id="rId35"/>
    <p:sldId id="331" r:id="rId36"/>
    <p:sldId id="302" r:id="rId37"/>
    <p:sldId id="390" r:id="rId38"/>
    <p:sldId id="382" r:id="rId39"/>
    <p:sldId id="300" r:id="rId40"/>
    <p:sldId id="384" r:id="rId41"/>
    <p:sldId id="391" r:id="rId42"/>
    <p:sldId id="392" r:id="rId43"/>
    <p:sldId id="393" r:id="rId44"/>
    <p:sldId id="394" r:id="rId45"/>
    <p:sldId id="395" r:id="rId46"/>
    <p:sldId id="396" r:id="rId47"/>
    <p:sldId id="397" r:id="rId48"/>
    <p:sldId id="357" r:id="rId49"/>
    <p:sldId id="332" r:id="rId50"/>
    <p:sldId id="335" r:id="rId51"/>
    <p:sldId id="305" r:id="rId52"/>
    <p:sldId id="398" r:id="rId53"/>
    <p:sldId id="402" r:id="rId54"/>
    <p:sldId id="342" r:id="rId55"/>
    <p:sldId id="303" r:id="rId56"/>
    <p:sldId id="403" r:id="rId57"/>
    <p:sldId id="404" r:id="rId58"/>
    <p:sldId id="405" r:id="rId59"/>
    <p:sldId id="406" r:id="rId60"/>
    <p:sldId id="407" r:id="rId61"/>
    <p:sldId id="408" r:id="rId62"/>
    <p:sldId id="409" r:id="rId63"/>
    <p:sldId id="410" r:id="rId64"/>
    <p:sldId id="411" r:id="rId65"/>
    <p:sldId id="413" r:id="rId66"/>
    <p:sldId id="414" r:id="rId67"/>
    <p:sldId id="415" r:id="rId68"/>
    <p:sldId id="416" r:id="rId69"/>
    <p:sldId id="417" r:id="rId70"/>
    <p:sldId id="418" r:id="rId71"/>
    <p:sldId id="420" r:id="rId72"/>
    <p:sldId id="421" r:id="rId73"/>
    <p:sldId id="423" r:id="rId74"/>
    <p:sldId id="412" r:id="rId75"/>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3" autoAdjust="0"/>
    <p:restoredTop sz="94660" autoAdjust="0"/>
  </p:normalViewPr>
  <p:slideViewPr>
    <p:cSldViewPr snapToGrid="0">
      <p:cViewPr varScale="1">
        <p:scale>
          <a:sx n="71" d="100"/>
          <a:sy n="71" d="100"/>
        </p:scale>
        <p:origin x="72" y="12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EB2795-7151-4E98-AD85-BC225E59D506}" type="doc">
      <dgm:prSet loTypeId="urn:microsoft.com/office/officeart/2005/8/layout/StepDownProcess" loCatId="process" qsTypeId="urn:microsoft.com/office/officeart/2005/8/quickstyle/3d3" qsCatId="3D" csTypeId="urn:microsoft.com/office/officeart/2005/8/colors/accent4_2" csCatId="accent4" phldr="1"/>
      <dgm:spPr/>
      <dgm:t>
        <a:bodyPr/>
        <a:lstStyle/>
        <a:p>
          <a:endParaRPr lang="en-US"/>
        </a:p>
      </dgm:t>
    </dgm:pt>
    <dgm:pt modelId="{32D3D998-289A-40FC-AF18-F43413D7BB3A}">
      <dgm:prSet custT="1"/>
      <dgm:spPr/>
      <dgm:t>
        <a:bodyPr/>
        <a:lstStyle/>
        <a:p>
          <a:r>
            <a:rPr lang="en-US" sz="2000" kern="1200" dirty="0">
              <a:solidFill>
                <a:schemeClr val="bg1"/>
              </a:solidFill>
              <a:effectLst>
                <a:outerShdw blurRad="38100" dist="38100" dir="2700000" algn="tl">
                  <a:srgbClr val="000000">
                    <a:alpha val="43137"/>
                  </a:srgbClr>
                </a:outerShdw>
              </a:effectLst>
              <a:latin typeface="NikoshBAN" panose="02000000000000000000" pitchFamily="2" charset="0"/>
              <a:ea typeface="+mn-ea"/>
              <a:cs typeface="NikoshBAN" panose="02000000000000000000" pitchFamily="2" charset="0"/>
            </a:rPr>
            <a:t> ১৮৮৮ </a:t>
          </a:r>
          <a:r>
            <a:rPr lang="en-US" sz="2000" kern="1200" dirty="0" err="1">
              <a:solidFill>
                <a:schemeClr val="bg1"/>
              </a:solidFill>
              <a:effectLst>
                <a:outerShdw blurRad="38100" dist="38100" dir="2700000" algn="tl">
                  <a:srgbClr val="000000">
                    <a:alpha val="43137"/>
                  </a:srgbClr>
                </a:outerShdw>
              </a:effectLst>
              <a:latin typeface="NikoshBAN" panose="02000000000000000000" pitchFamily="2" charset="0"/>
              <a:ea typeface="+mn-ea"/>
              <a:cs typeface="NikoshBAN" panose="02000000000000000000" pitchFamily="2" charset="0"/>
            </a:rPr>
            <a:t>সালে</a:t>
          </a:r>
          <a:r>
            <a:rPr lang="en-US" sz="2000" kern="1200" dirty="0">
              <a:solidFill>
                <a:schemeClr val="bg1"/>
              </a:solidFill>
              <a:effectLst>
                <a:outerShdw blurRad="38100" dist="38100" dir="2700000" algn="tl">
                  <a:srgbClr val="000000">
                    <a:alpha val="43137"/>
                  </a:srgbClr>
                </a:outerShdw>
              </a:effectLst>
              <a:latin typeface="NikoshBAN" panose="02000000000000000000" pitchFamily="2" charset="0"/>
              <a:ea typeface="+mn-ea"/>
              <a:cs typeface="NikoshBAN" panose="02000000000000000000" pitchFamily="2" charset="0"/>
            </a:rPr>
            <a:t> </a:t>
          </a:r>
          <a:r>
            <a:rPr lang="en-US" sz="2000" kern="1200" dirty="0" err="1">
              <a:solidFill>
                <a:schemeClr val="bg1"/>
              </a:solidFill>
              <a:effectLst>
                <a:outerShdw blurRad="38100" dist="38100" dir="2700000" algn="tl">
                  <a:srgbClr val="000000">
                    <a:alpha val="43137"/>
                  </a:srgbClr>
                </a:outerShdw>
              </a:effectLst>
              <a:latin typeface="NikoshBAN" panose="02000000000000000000" pitchFamily="2" charset="0"/>
              <a:ea typeface="+mn-ea"/>
              <a:cs typeface="NikoshBAN" panose="02000000000000000000" pitchFamily="2" charset="0"/>
            </a:rPr>
            <a:t>দ্বিতীয়</a:t>
          </a:r>
          <a:r>
            <a:rPr lang="en-US" sz="2000" kern="1200" dirty="0">
              <a:solidFill>
                <a:schemeClr val="bg1"/>
              </a:solidFill>
              <a:effectLst>
                <a:outerShdw blurRad="38100" dist="38100" dir="2700000" algn="tl">
                  <a:srgbClr val="000000">
                    <a:alpha val="43137"/>
                  </a:srgbClr>
                </a:outerShdw>
              </a:effectLst>
              <a:latin typeface="NikoshBAN" panose="02000000000000000000" pitchFamily="2" charset="0"/>
              <a:ea typeface="+mn-ea"/>
              <a:cs typeface="NikoshBAN" panose="02000000000000000000" pitchFamily="2" charset="0"/>
            </a:rPr>
            <a:t> </a:t>
          </a:r>
          <a:r>
            <a:rPr lang="en-US" sz="2000" kern="1200" dirty="0" err="1">
              <a:solidFill>
                <a:schemeClr val="bg1"/>
              </a:solidFill>
              <a:effectLst>
                <a:outerShdw blurRad="38100" dist="38100" dir="2700000" algn="tl">
                  <a:srgbClr val="000000">
                    <a:alpha val="43137"/>
                  </a:srgbClr>
                </a:outerShdw>
              </a:effectLst>
              <a:latin typeface="NikoshBAN" panose="02000000000000000000" pitchFamily="2" charset="0"/>
              <a:ea typeface="+mn-ea"/>
              <a:cs typeface="NikoshBAN" panose="02000000000000000000" pitchFamily="2" charset="0"/>
            </a:rPr>
            <a:t>দেশ</a:t>
          </a:r>
          <a:r>
            <a:rPr lang="en-US" sz="2000" kern="1200" dirty="0">
              <a:solidFill>
                <a:schemeClr val="bg1"/>
              </a:solidFill>
              <a:effectLst>
                <a:outerShdw blurRad="38100" dist="38100" dir="2700000" algn="tl">
                  <a:srgbClr val="000000">
                    <a:alpha val="43137"/>
                  </a:srgbClr>
                </a:outerShdw>
              </a:effectLst>
              <a:latin typeface="NikoshBAN" panose="02000000000000000000" pitchFamily="2" charset="0"/>
              <a:ea typeface="+mn-ea"/>
              <a:cs typeface="NikoshBAN" panose="02000000000000000000" pitchFamily="2" charset="0"/>
            </a:rPr>
            <a:t> </a:t>
          </a:r>
          <a:r>
            <a:rPr lang="en-US" sz="2000" kern="1200" dirty="0" err="1">
              <a:solidFill>
                <a:schemeClr val="bg1"/>
              </a:solidFill>
              <a:effectLst>
                <a:outerShdw blurRad="38100" dist="38100" dir="2700000" algn="tl">
                  <a:srgbClr val="000000">
                    <a:alpha val="43137"/>
                  </a:srgbClr>
                </a:outerShdw>
              </a:effectLst>
              <a:latin typeface="NikoshBAN" panose="02000000000000000000" pitchFamily="2" charset="0"/>
              <a:ea typeface="+mn-ea"/>
              <a:cs typeface="NikoshBAN" panose="02000000000000000000" pitchFamily="2" charset="0"/>
            </a:rPr>
            <a:t>কলম্বিয়া</a:t>
          </a:r>
          <a:r>
            <a:rPr lang="en-US" sz="2000" kern="1200" dirty="0">
              <a:solidFill>
                <a:schemeClr val="bg1"/>
              </a:solidFill>
              <a:effectLst>
                <a:outerShdw blurRad="38100" dist="38100" dir="2700000" algn="tl">
                  <a:srgbClr val="000000">
                    <a:alpha val="43137"/>
                  </a:srgbClr>
                </a:outerShdw>
              </a:effectLst>
              <a:latin typeface="NikoshBAN" panose="02000000000000000000" pitchFamily="2" charset="0"/>
              <a:ea typeface="+mn-ea"/>
              <a:cs typeface="NikoshBAN" panose="02000000000000000000" pitchFamily="2" charset="0"/>
            </a:rPr>
            <a:t> </a:t>
          </a:r>
        </a:p>
      </dgm:t>
    </dgm:pt>
    <dgm:pt modelId="{2E8568DC-7049-44BE-8E17-B7B681D5CC2A}" type="parTrans" cxnId="{87E8E801-2CC3-4EEB-8E76-DA1177E5BAFA}">
      <dgm:prSet/>
      <dgm:spPr/>
      <dgm:t>
        <a:bodyPr/>
        <a:lstStyle/>
        <a:p>
          <a:endParaRPr lang="en-US">
            <a:solidFill>
              <a:schemeClr val="bg1"/>
            </a:solidFill>
          </a:endParaRPr>
        </a:p>
      </dgm:t>
    </dgm:pt>
    <dgm:pt modelId="{93C0C4B2-3B78-4676-BB34-E188D545DFC5}" type="sibTrans" cxnId="{87E8E801-2CC3-4EEB-8E76-DA1177E5BAFA}">
      <dgm:prSet/>
      <dgm:spPr/>
      <dgm:t>
        <a:bodyPr/>
        <a:lstStyle/>
        <a:p>
          <a:endParaRPr lang="en-US">
            <a:solidFill>
              <a:schemeClr val="bg1"/>
            </a:solidFill>
          </a:endParaRPr>
        </a:p>
      </dgm:t>
    </dgm:pt>
    <dgm:pt modelId="{86801485-239C-4790-B862-31CE2801D685}">
      <dgm:prSet custT="1"/>
      <dgm:spPr/>
      <dgm:t>
        <a:bodyPr/>
        <a:lstStyle/>
        <a:p>
          <a:r>
            <a:rPr lang="en-US" sz="2000" kern="1200">
              <a:solidFill>
                <a:schemeClr val="bg1"/>
              </a:solidFill>
              <a:effectLst>
                <a:outerShdw blurRad="38100" dist="38100" dir="2700000" algn="tl">
                  <a:srgbClr val="000000">
                    <a:alpha val="43137"/>
                  </a:srgbClr>
                </a:outerShdw>
              </a:effectLst>
              <a:latin typeface="NikoshBAN" panose="02000000000000000000" pitchFamily="2" charset="0"/>
              <a:ea typeface="+mn-ea"/>
              <a:cs typeface="NikoshBAN" panose="02000000000000000000" pitchFamily="2" charset="0"/>
            </a:rPr>
            <a:t>১৯৮৯ সাল পর্যন্ত ১৩টি দেশে</a:t>
          </a:r>
          <a:endParaRPr lang="en-US" sz="2000" kern="1200" dirty="0">
            <a:solidFill>
              <a:schemeClr val="bg1"/>
            </a:solidFill>
            <a:effectLst>
              <a:outerShdw blurRad="38100" dist="38100" dir="2700000" algn="tl">
                <a:srgbClr val="000000">
                  <a:alpha val="43137"/>
                </a:srgbClr>
              </a:outerShdw>
            </a:effectLst>
            <a:latin typeface="NikoshBAN" panose="02000000000000000000" pitchFamily="2" charset="0"/>
            <a:ea typeface="+mn-ea"/>
            <a:cs typeface="NikoshBAN" panose="02000000000000000000" pitchFamily="2" charset="0"/>
          </a:endParaRPr>
        </a:p>
      </dgm:t>
    </dgm:pt>
    <dgm:pt modelId="{7D43C59E-8599-4B08-90AE-BD462C75F48B}" type="parTrans" cxnId="{724E9425-2281-4501-8EF8-F889090A7024}">
      <dgm:prSet/>
      <dgm:spPr/>
      <dgm:t>
        <a:bodyPr/>
        <a:lstStyle/>
        <a:p>
          <a:endParaRPr lang="en-US">
            <a:solidFill>
              <a:schemeClr val="bg1"/>
            </a:solidFill>
          </a:endParaRPr>
        </a:p>
      </dgm:t>
    </dgm:pt>
    <dgm:pt modelId="{F5D7C39C-CBC2-4F3C-88CC-2504675ACA00}" type="sibTrans" cxnId="{724E9425-2281-4501-8EF8-F889090A7024}">
      <dgm:prSet/>
      <dgm:spPr/>
      <dgm:t>
        <a:bodyPr/>
        <a:lstStyle/>
        <a:p>
          <a:endParaRPr lang="en-US">
            <a:solidFill>
              <a:schemeClr val="bg1"/>
            </a:solidFill>
          </a:endParaRPr>
        </a:p>
      </dgm:t>
    </dgm:pt>
    <dgm:pt modelId="{14E38F72-2F43-41A0-B0DA-75746A4CE840}">
      <dgm:prSet custT="1"/>
      <dgm:spPr>
        <a:solidFill>
          <a:srgbClr val="EFB251">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76200" tIns="76200" rIns="76200" bIns="76200" numCol="1" spcCol="1270" anchor="ctr" anchorCtr="0"/>
        <a:lstStyle/>
        <a:p>
          <a:pPr marL="0" lvl="0" indent="0" algn="ctr" defTabSz="889000">
            <a:lnSpc>
              <a:spcPct val="90000"/>
            </a:lnSpc>
            <a:spcBef>
              <a:spcPct val="0"/>
            </a:spcBef>
            <a:spcAft>
              <a:spcPct val="35000"/>
            </a:spcAft>
            <a:buNone/>
          </a:pPr>
          <a:r>
            <a:rPr lang="en-US" sz="2000" kern="1200">
              <a:solidFill>
                <a:schemeClr val="bg1"/>
              </a:solidFill>
              <a:effectLst>
                <a:outerShdw blurRad="38100" dist="38100" dir="2700000" algn="tl">
                  <a:srgbClr val="000000">
                    <a:alpha val="43137"/>
                  </a:srgbClr>
                </a:outerShdw>
              </a:effectLst>
              <a:latin typeface="NikoshBAN" panose="02000000000000000000" pitchFamily="2" charset="0"/>
              <a:ea typeface="+mn-ea"/>
              <a:cs typeface="NikoshBAN" panose="02000000000000000000" pitchFamily="2" charset="0"/>
            </a:rPr>
            <a:t>নব্বইয়ের দশকে মোট ১৯টি দেশে</a:t>
          </a:r>
          <a:endParaRPr lang="en-US" sz="2000" kern="1200" dirty="0">
            <a:solidFill>
              <a:schemeClr val="bg1"/>
            </a:solidFill>
            <a:effectLst>
              <a:outerShdw blurRad="38100" dist="38100" dir="2700000" algn="tl">
                <a:srgbClr val="000000">
                  <a:alpha val="43137"/>
                </a:srgbClr>
              </a:outerShdw>
            </a:effectLst>
            <a:latin typeface="NikoshBAN" panose="02000000000000000000" pitchFamily="2" charset="0"/>
            <a:ea typeface="+mn-ea"/>
            <a:cs typeface="NikoshBAN" panose="02000000000000000000" pitchFamily="2" charset="0"/>
          </a:endParaRPr>
        </a:p>
      </dgm:t>
    </dgm:pt>
    <dgm:pt modelId="{29DE3524-D613-48A7-88D8-CA2844E73C06}" type="parTrans" cxnId="{17EED5B1-E784-48BE-B55B-5DA63B06F403}">
      <dgm:prSet/>
      <dgm:spPr/>
      <dgm:t>
        <a:bodyPr/>
        <a:lstStyle/>
        <a:p>
          <a:endParaRPr lang="en-US">
            <a:solidFill>
              <a:schemeClr val="bg1"/>
            </a:solidFill>
          </a:endParaRPr>
        </a:p>
      </dgm:t>
    </dgm:pt>
    <dgm:pt modelId="{B92B96EF-B394-4523-B1F3-A3234BDF8FBB}" type="sibTrans" cxnId="{17EED5B1-E784-48BE-B55B-5DA63B06F403}">
      <dgm:prSet/>
      <dgm:spPr/>
      <dgm:t>
        <a:bodyPr/>
        <a:lstStyle/>
        <a:p>
          <a:endParaRPr lang="en-US">
            <a:solidFill>
              <a:schemeClr val="bg1"/>
            </a:solidFill>
          </a:endParaRPr>
        </a:p>
      </dgm:t>
    </dgm:pt>
    <dgm:pt modelId="{22ECE5A9-5EB6-423D-A293-5DB71DA0BF1B}">
      <dgm:prSet custT="1"/>
      <dgm:spPr>
        <a:solidFill>
          <a:srgbClr val="EFB251">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76200" tIns="76200" rIns="76200" bIns="76200" numCol="1" spcCol="1270" anchor="ctr" anchorCtr="0"/>
        <a:lstStyle/>
        <a:p>
          <a:pPr marL="0" lvl="0" indent="0" algn="ctr" defTabSz="889000">
            <a:lnSpc>
              <a:spcPct val="90000"/>
            </a:lnSpc>
            <a:spcBef>
              <a:spcPct val="0"/>
            </a:spcBef>
            <a:spcAft>
              <a:spcPct val="35000"/>
            </a:spcAft>
            <a:buNone/>
          </a:pPr>
          <a:r>
            <a:rPr lang="en-US" sz="2000" kern="1200" dirty="0">
              <a:solidFill>
                <a:schemeClr val="bg1"/>
              </a:solidFill>
              <a:effectLst>
                <a:outerShdw blurRad="38100" dist="38100" dir="2700000" algn="tl">
                  <a:srgbClr val="000000">
                    <a:alpha val="43137"/>
                  </a:srgbClr>
                </a:outerShdw>
              </a:effectLst>
              <a:latin typeface="NikoshBAN" panose="02000000000000000000" pitchFamily="2" charset="0"/>
              <a:ea typeface="+mn-ea"/>
              <a:cs typeface="NikoshBAN" panose="02000000000000000000" pitchFamily="2" charset="0"/>
            </a:rPr>
            <a:t>2021 </a:t>
          </a:r>
          <a:r>
            <a:rPr lang="en-US" sz="2000" kern="1200" dirty="0" err="1">
              <a:solidFill>
                <a:schemeClr val="bg1"/>
              </a:solidFill>
              <a:effectLst>
                <a:outerShdw blurRad="38100" dist="38100" dir="2700000" algn="tl">
                  <a:srgbClr val="000000">
                    <a:alpha val="43137"/>
                  </a:srgbClr>
                </a:outerShdw>
              </a:effectLst>
              <a:latin typeface="NikoshBAN" panose="02000000000000000000" pitchFamily="2" charset="0"/>
              <a:ea typeface="+mn-ea"/>
              <a:cs typeface="NikoshBAN" panose="02000000000000000000" pitchFamily="2" charset="0"/>
            </a:rPr>
            <a:t>পর্যন্ত</a:t>
          </a:r>
          <a:r>
            <a:rPr lang="en-US" sz="2000" kern="1200" dirty="0">
              <a:solidFill>
                <a:schemeClr val="bg1"/>
              </a:solidFill>
              <a:effectLst>
                <a:outerShdw blurRad="38100" dist="38100" dir="2700000" algn="tl">
                  <a:srgbClr val="000000">
                    <a:alpha val="43137"/>
                  </a:srgbClr>
                </a:outerShdw>
              </a:effectLst>
              <a:latin typeface="NikoshBAN" panose="02000000000000000000" pitchFamily="2" charset="0"/>
              <a:ea typeface="+mn-ea"/>
              <a:cs typeface="NikoshBAN" panose="02000000000000000000" pitchFamily="2" charset="0"/>
            </a:rPr>
            <a:t> 12</a:t>
          </a:r>
          <a:r>
            <a:rPr lang="bn-IN" sz="2000" kern="1200" dirty="0">
              <a:solidFill>
                <a:schemeClr val="bg1"/>
              </a:solidFill>
              <a:effectLst>
                <a:outerShdw blurRad="38100" dist="38100" dir="2700000" algn="tl">
                  <a:srgbClr val="000000">
                    <a:alpha val="43137"/>
                  </a:srgbClr>
                </a:outerShdw>
              </a:effectLst>
              <a:latin typeface="NikoshBAN" panose="02000000000000000000" pitchFamily="2" charset="0"/>
              <a:ea typeface="+mn-ea"/>
              <a:cs typeface="NikoshBAN" panose="02000000000000000000" pitchFamily="2" charset="0"/>
            </a:rPr>
            <a:t>৯</a:t>
          </a:r>
          <a:r>
            <a:rPr lang="en-US" sz="2000" kern="1200" dirty="0" err="1">
              <a:solidFill>
                <a:schemeClr val="bg1"/>
              </a:solidFill>
              <a:effectLst>
                <a:outerShdw blurRad="38100" dist="38100" dir="2700000" algn="tl">
                  <a:srgbClr val="000000">
                    <a:alpha val="43137"/>
                  </a:srgbClr>
                </a:outerShdw>
              </a:effectLst>
              <a:latin typeface="NikoshBAN" panose="02000000000000000000" pitchFamily="2" charset="0"/>
              <a:ea typeface="+mn-ea"/>
              <a:cs typeface="NikoshBAN" panose="02000000000000000000" pitchFamily="2" charset="0"/>
            </a:rPr>
            <a:t>টির</a:t>
          </a:r>
          <a:endParaRPr lang="en-US" sz="2000" kern="1200" dirty="0">
            <a:solidFill>
              <a:schemeClr val="bg1"/>
            </a:solidFill>
            <a:effectLst>
              <a:outerShdw blurRad="38100" dist="38100" dir="2700000" algn="tl">
                <a:srgbClr val="000000">
                  <a:alpha val="43137"/>
                </a:srgbClr>
              </a:outerShdw>
            </a:effectLst>
            <a:latin typeface="NikoshBAN" panose="02000000000000000000" pitchFamily="2" charset="0"/>
            <a:ea typeface="+mn-ea"/>
            <a:cs typeface="NikoshBAN" panose="02000000000000000000" pitchFamily="2" charset="0"/>
          </a:endParaRPr>
        </a:p>
      </dgm:t>
    </dgm:pt>
    <dgm:pt modelId="{DC5209DA-1311-4670-B8E5-68102512A87F}" type="parTrans" cxnId="{B8C17AEC-78BC-4DE0-94EC-72ED7C92CA63}">
      <dgm:prSet/>
      <dgm:spPr/>
      <dgm:t>
        <a:bodyPr/>
        <a:lstStyle/>
        <a:p>
          <a:endParaRPr lang="en-US">
            <a:solidFill>
              <a:schemeClr val="bg1"/>
            </a:solidFill>
          </a:endParaRPr>
        </a:p>
      </dgm:t>
    </dgm:pt>
    <dgm:pt modelId="{72F8F229-399C-4A76-A863-27465D1C859F}" type="sibTrans" cxnId="{B8C17AEC-78BC-4DE0-94EC-72ED7C92CA63}">
      <dgm:prSet/>
      <dgm:spPr/>
      <dgm:t>
        <a:bodyPr/>
        <a:lstStyle/>
        <a:p>
          <a:endParaRPr lang="en-US">
            <a:solidFill>
              <a:schemeClr val="bg1"/>
            </a:solidFill>
          </a:endParaRPr>
        </a:p>
      </dgm:t>
    </dgm:pt>
    <dgm:pt modelId="{519B2B3B-F068-40AA-A93D-57EAFC04B431}" type="pres">
      <dgm:prSet presAssocID="{B5EB2795-7151-4E98-AD85-BC225E59D506}" presName="rootnode" presStyleCnt="0">
        <dgm:presLayoutVars>
          <dgm:chMax/>
          <dgm:chPref/>
          <dgm:dir/>
          <dgm:animLvl val="lvl"/>
        </dgm:presLayoutVars>
      </dgm:prSet>
      <dgm:spPr/>
      <dgm:t>
        <a:bodyPr/>
        <a:lstStyle/>
        <a:p>
          <a:endParaRPr lang="en-US"/>
        </a:p>
      </dgm:t>
    </dgm:pt>
    <dgm:pt modelId="{D4D8F692-FBE2-4096-A945-EC4ACB889819}" type="pres">
      <dgm:prSet presAssocID="{32D3D998-289A-40FC-AF18-F43413D7BB3A}" presName="composite" presStyleCnt="0"/>
      <dgm:spPr/>
    </dgm:pt>
    <dgm:pt modelId="{07792468-1E19-497F-B3D8-ABB55D63EDBB}" type="pres">
      <dgm:prSet presAssocID="{32D3D998-289A-40FC-AF18-F43413D7BB3A}" presName="bentUpArrow1" presStyleLbl="alignImgPlace1" presStyleIdx="0" presStyleCnt="3"/>
      <dgm:spPr/>
    </dgm:pt>
    <dgm:pt modelId="{52DB9284-9FDF-43AC-88C1-283371FA3322}" type="pres">
      <dgm:prSet presAssocID="{32D3D998-289A-40FC-AF18-F43413D7BB3A}" presName="ParentText" presStyleLbl="node1" presStyleIdx="0" presStyleCnt="4">
        <dgm:presLayoutVars>
          <dgm:chMax val="1"/>
          <dgm:chPref val="1"/>
          <dgm:bulletEnabled val="1"/>
        </dgm:presLayoutVars>
      </dgm:prSet>
      <dgm:spPr>
        <a:xfrm>
          <a:off x="2832" y="260254"/>
          <a:ext cx="1397723" cy="978361"/>
        </a:xfrm>
        <a:prstGeom prst="roundRect">
          <a:avLst>
            <a:gd name="adj" fmla="val 16670"/>
          </a:avLst>
        </a:prstGeom>
      </dgm:spPr>
      <dgm:t>
        <a:bodyPr/>
        <a:lstStyle/>
        <a:p>
          <a:endParaRPr lang="en-US"/>
        </a:p>
      </dgm:t>
    </dgm:pt>
    <dgm:pt modelId="{AB98FD78-3DF6-42F3-B16A-381875D57B7E}" type="pres">
      <dgm:prSet presAssocID="{32D3D998-289A-40FC-AF18-F43413D7BB3A}" presName="ChildText" presStyleLbl="revTx" presStyleIdx="0" presStyleCnt="3">
        <dgm:presLayoutVars>
          <dgm:chMax val="0"/>
          <dgm:chPref val="0"/>
          <dgm:bulletEnabled val="1"/>
        </dgm:presLayoutVars>
      </dgm:prSet>
      <dgm:spPr/>
    </dgm:pt>
    <dgm:pt modelId="{65CDB70F-5D83-4BB0-88E1-8097F64D45D0}" type="pres">
      <dgm:prSet presAssocID="{93C0C4B2-3B78-4676-BB34-E188D545DFC5}" presName="sibTrans" presStyleCnt="0"/>
      <dgm:spPr/>
    </dgm:pt>
    <dgm:pt modelId="{888965C0-1BE2-47BA-92D2-EDBE0CC5EAA5}" type="pres">
      <dgm:prSet presAssocID="{86801485-239C-4790-B862-31CE2801D685}" presName="composite" presStyleCnt="0"/>
      <dgm:spPr/>
    </dgm:pt>
    <dgm:pt modelId="{3A1DC32B-BF1F-4A7C-8828-CCDDA994B30F}" type="pres">
      <dgm:prSet presAssocID="{86801485-239C-4790-B862-31CE2801D685}" presName="bentUpArrow1" presStyleLbl="alignImgPlace1" presStyleIdx="1" presStyleCnt="3"/>
      <dgm:spPr/>
    </dgm:pt>
    <dgm:pt modelId="{B04A698D-65EF-4C3F-AFDE-D5B6CFB6BEC3}" type="pres">
      <dgm:prSet presAssocID="{86801485-239C-4790-B862-31CE2801D685}" presName="ParentText" presStyleLbl="node1" presStyleIdx="1" presStyleCnt="4">
        <dgm:presLayoutVars>
          <dgm:chMax val="1"/>
          <dgm:chPref val="1"/>
          <dgm:bulletEnabled val="1"/>
        </dgm:presLayoutVars>
      </dgm:prSet>
      <dgm:spPr>
        <a:xfrm>
          <a:off x="1161694" y="1359276"/>
          <a:ext cx="1397723" cy="978361"/>
        </a:xfrm>
        <a:prstGeom prst="roundRect">
          <a:avLst>
            <a:gd name="adj" fmla="val 16670"/>
          </a:avLst>
        </a:prstGeom>
      </dgm:spPr>
      <dgm:t>
        <a:bodyPr/>
        <a:lstStyle/>
        <a:p>
          <a:endParaRPr lang="en-US"/>
        </a:p>
      </dgm:t>
    </dgm:pt>
    <dgm:pt modelId="{C6B63FFC-1ABF-4A3A-ACC0-647D9D4D4883}" type="pres">
      <dgm:prSet presAssocID="{86801485-239C-4790-B862-31CE2801D685}" presName="ChildText" presStyleLbl="revTx" presStyleIdx="1" presStyleCnt="3">
        <dgm:presLayoutVars>
          <dgm:chMax val="0"/>
          <dgm:chPref val="0"/>
          <dgm:bulletEnabled val="1"/>
        </dgm:presLayoutVars>
      </dgm:prSet>
      <dgm:spPr/>
    </dgm:pt>
    <dgm:pt modelId="{B42CBF2F-D548-48CC-8F88-BDBC9D495DB6}" type="pres">
      <dgm:prSet presAssocID="{F5D7C39C-CBC2-4F3C-88CC-2504675ACA00}" presName="sibTrans" presStyleCnt="0"/>
      <dgm:spPr/>
    </dgm:pt>
    <dgm:pt modelId="{F81813E0-B986-4016-8483-BF92E662025A}" type="pres">
      <dgm:prSet presAssocID="{14E38F72-2F43-41A0-B0DA-75746A4CE840}" presName="composite" presStyleCnt="0"/>
      <dgm:spPr/>
    </dgm:pt>
    <dgm:pt modelId="{34823AC3-6706-47E5-BA31-0AB63C8CE525}" type="pres">
      <dgm:prSet presAssocID="{14E38F72-2F43-41A0-B0DA-75746A4CE840}" presName="bentUpArrow1" presStyleLbl="alignImgPlace1" presStyleIdx="2" presStyleCnt="3"/>
      <dgm:spPr/>
    </dgm:pt>
    <dgm:pt modelId="{7CAE2A5D-A055-4A55-AF2C-5C994C57324E}" type="pres">
      <dgm:prSet presAssocID="{14E38F72-2F43-41A0-B0DA-75746A4CE840}" presName="ParentText" presStyleLbl="node1" presStyleIdx="2" presStyleCnt="4">
        <dgm:presLayoutVars>
          <dgm:chMax val="1"/>
          <dgm:chPref val="1"/>
          <dgm:bulletEnabled val="1"/>
        </dgm:presLayoutVars>
      </dgm:prSet>
      <dgm:spPr>
        <a:xfrm>
          <a:off x="2320556" y="2458299"/>
          <a:ext cx="1397723" cy="978361"/>
        </a:xfrm>
        <a:prstGeom prst="roundRect">
          <a:avLst>
            <a:gd name="adj" fmla="val 16670"/>
          </a:avLst>
        </a:prstGeom>
      </dgm:spPr>
      <dgm:t>
        <a:bodyPr/>
        <a:lstStyle/>
        <a:p>
          <a:endParaRPr lang="en-US"/>
        </a:p>
      </dgm:t>
    </dgm:pt>
    <dgm:pt modelId="{43196FEE-587A-4267-A6E0-725E2F4E22AC}" type="pres">
      <dgm:prSet presAssocID="{14E38F72-2F43-41A0-B0DA-75746A4CE840}" presName="ChildText" presStyleLbl="revTx" presStyleIdx="2" presStyleCnt="3">
        <dgm:presLayoutVars>
          <dgm:chMax val="0"/>
          <dgm:chPref val="0"/>
          <dgm:bulletEnabled val="1"/>
        </dgm:presLayoutVars>
      </dgm:prSet>
      <dgm:spPr/>
    </dgm:pt>
    <dgm:pt modelId="{E8DB9ED6-2C4C-4BBC-8354-49B9F48184A1}" type="pres">
      <dgm:prSet presAssocID="{B92B96EF-B394-4523-B1F3-A3234BDF8FBB}" presName="sibTrans" presStyleCnt="0"/>
      <dgm:spPr/>
    </dgm:pt>
    <dgm:pt modelId="{0D2F0A3B-6E41-4E58-9762-530D2B684A2B}" type="pres">
      <dgm:prSet presAssocID="{22ECE5A9-5EB6-423D-A293-5DB71DA0BF1B}" presName="composite" presStyleCnt="0"/>
      <dgm:spPr/>
    </dgm:pt>
    <dgm:pt modelId="{3E34CA0D-9A69-4242-889F-049A348D8184}" type="pres">
      <dgm:prSet presAssocID="{22ECE5A9-5EB6-423D-A293-5DB71DA0BF1B}" presName="ParentText" presStyleLbl="node1" presStyleIdx="3" presStyleCnt="4">
        <dgm:presLayoutVars>
          <dgm:chMax val="1"/>
          <dgm:chPref val="1"/>
          <dgm:bulletEnabled val="1"/>
        </dgm:presLayoutVars>
      </dgm:prSet>
      <dgm:spPr>
        <a:xfrm>
          <a:off x="3479418" y="3557322"/>
          <a:ext cx="1397723" cy="978361"/>
        </a:xfrm>
        <a:prstGeom prst="roundRect">
          <a:avLst>
            <a:gd name="adj" fmla="val 16670"/>
          </a:avLst>
        </a:prstGeom>
      </dgm:spPr>
      <dgm:t>
        <a:bodyPr/>
        <a:lstStyle/>
        <a:p>
          <a:endParaRPr lang="en-US"/>
        </a:p>
      </dgm:t>
    </dgm:pt>
  </dgm:ptLst>
  <dgm:cxnLst>
    <dgm:cxn modelId="{724E9425-2281-4501-8EF8-F889090A7024}" srcId="{B5EB2795-7151-4E98-AD85-BC225E59D506}" destId="{86801485-239C-4790-B862-31CE2801D685}" srcOrd="1" destOrd="0" parTransId="{7D43C59E-8599-4B08-90AE-BD462C75F48B}" sibTransId="{F5D7C39C-CBC2-4F3C-88CC-2504675ACA00}"/>
    <dgm:cxn modelId="{17EED5B1-E784-48BE-B55B-5DA63B06F403}" srcId="{B5EB2795-7151-4E98-AD85-BC225E59D506}" destId="{14E38F72-2F43-41A0-B0DA-75746A4CE840}" srcOrd="2" destOrd="0" parTransId="{29DE3524-D613-48A7-88D8-CA2844E73C06}" sibTransId="{B92B96EF-B394-4523-B1F3-A3234BDF8FBB}"/>
    <dgm:cxn modelId="{8406E372-A0E5-41A0-AD4D-32C4F8C753E1}" type="presOf" srcId="{22ECE5A9-5EB6-423D-A293-5DB71DA0BF1B}" destId="{3E34CA0D-9A69-4242-889F-049A348D8184}" srcOrd="0" destOrd="0" presId="urn:microsoft.com/office/officeart/2005/8/layout/StepDownProcess"/>
    <dgm:cxn modelId="{778BC43D-4FFD-4410-9CE7-3C32224840A8}" type="presOf" srcId="{B5EB2795-7151-4E98-AD85-BC225E59D506}" destId="{519B2B3B-F068-40AA-A93D-57EAFC04B431}" srcOrd="0" destOrd="0" presId="urn:microsoft.com/office/officeart/2005/8/layout/StepDownProcess"/>
    <dgm:cxn modelId="{D34F316F-23FE-41A2-B4CA-842A5BD453BF}" type="presOf" srcId="{86801485-239C-4790-B862-31CE2801D685}" destId="{B04A698D-65EF-4C3F-AFDE-D5B6CFB6BEC3}" srcOrd="0" destOrd="0" presId="urn:microsoft.com/office/officeart/2005/8/layout/StepDownProcess"/>
    <dgm:cxn modelId="{3F9A315D-8F13-4DFE-ACAD-095547776E4B}" type="presOf" srcId="{14E38F72-2F43-41A0-B0DA-75746A4CE840}" destId="{7CAE2A5D-A055-4A55-AF2C-5C994C57324E}" srcOrd="0" destOrd="0" presId="urn:microsoft.com/office/officeart/2005/8/layout/StepDownProcess"/>
    <dgm:cxn modelId="{B8C17AEC-78BC-4DE0-94EC-72ED7C92CA63}" srcId="{B5EB2795-7151-4E98-AD85-BC225E59D506}" destId="{22ECE5A9-5EB6-423D-A293-5DB71DA0BF1B}" srcOrd="3" destOrd="0" parTransId="{DC5209DA-1311-4670-B8E5-68102512A87F}" sibTransId="{72F8F229-399C-4A76-A863-27465D1C859F}"/>
    <dgm:cxn modelId="{87E8E801-2CC3-4EEB-8E76-DA1177E5BAFA}" srcId="{B5EB2795-7151-4E98-AD85-BC225E59D506}" destId="{32D3D998-289A-40FC-AF18-F43413D7BB3A}" srcOrd="0" destOrd="0" parTransId="{2E8568DC-7049-44BE-8E17-B7B681D5CC2A}" sibTransId="{93C0C4B2-3B78-4676-BB34-E188D545DFC5}"/>
    <dgm:cxn modelId="{0682B8E8-2927-4DED-980E-862C50C66979}" type="presOf" srcId="{32D3D998-289A-40FC-AF18-F43413D7BB3A}" destId="{52DB9284-9FDF-43AC-88C1-283371FA3322}" srcOrd="0" destOrd="0" presId="urn:microsoft.com/office/officeart/2005/8/layout/StepDownProcess"/>
    <dgm:cxn modelId="{B29A0A32-29BC-42CD-BB8C-DBD892918191}" type="presParOf" srcId="{519B2B3B-F068-40AA-A93D-57EAFC04B431}" destId="{D4D8F692-FBE2-4096-A945-EC4ACB889819}" srcOrd="0" destOrd="0" presId="urn:microsoft.com/office/officeart/2005/8/layout/StepDownProcess"/>
    <dgm:cxn modelId="{394245D0-FFAF-4A6E-AB22-D7F7364C7C0E}" type="presParOf" srcId="{D4D8F692-FBE2-4096-A945-EC4ACB889819}" destId="{07792468-1E19-497F-B3D8-ABB55D63EDBB}" srcOrd="0" destOrd="0" presId="urn:microsoft.com/office/officeart/2005/8/layout/StepDownProcess"/>
    <dgm:cxn modelId="{B6D36DCA-F172-48DC-9CE4-171ECB1268C4}" type="presParOf" srcId="{D4D8F692-FBE2-4096-A945-EC4ACB889819}" destId="{52DB9284-9FDF-43AC-88C1-283371FA3322}" srcOrd="1" destOrd="0" presId="urn:microsoft.com/office/officeart/2005/8/layout/StepDownProcess"/>
    <dgm:cxn modelId="{4356504D-7717-45F1-95B4-D317F6F33609}" type="presParOf" srcId="{D4D8F692-FBE2-4096-A945-EC4ACB889819}" destId="{AB98FD78-3DF6-42F3-B16A-381875D57B7E}" srcOrd="2" destOrd="0" presId="urn:microsoft.com/office/officeart/2005/8/layout/StepDownProcess"/>
    <dgm:cxn modelId="{4F4BADA1-51F4-438D-B1E3-439BC224E120}" type="presParOf" srcId="{519B2B3B-F068-40AA-A93D-57EAFC04B431}" destId="{65CDB70F-5D83-4BB0-88E1-8097F64D45D0}" srcOrd="1" destOrd="0" presId="urn:microsoft.com/office/officeart/2005/8/layout/StepDownProcess"/>
    <dgm:cxn modelId="{B08F0A33-3D10-4BFD-BE94-52BCFA8A4A03}" type="presParOf" srcId="{519B2B3B-F068-40AA-A93D-57EAFC04B431}" destId="{888965C0-1BE2-47BA-92D2-EDBE0CC5EAA5}" srcOrd="2" destOrd="0" presId="urn:microsoft.com/office/officeart/2005/8/layout/StepDownProcess"/>
    <dgm:cxn modelId="{341B06C8-7DF5-456A-83A9-D52F48270B71}" type="presParOf" srcId="{888965C0-1BE2-47BA-92D2-EDBE0CC5EAA5}" destId="{3A1DC32B-BF1F-4A7C-8828-CCDDA994B30F}" srcOrd="0" destOrd="0" presId="urn:microsoft.com/office/officeart/2005/8/layout/StepDownProcess"/>
    <dgm:cxn modelId="{7074B274-FEDD-4818-AA03-466DE6E10044}" type="presParOf" srcId="{888965C0-1BE2-47BA-92D2-EDBE0CC5EAA5}" destId="{B04A698D-65EF-4C3F-AFDE-D5B6CFB6BEC3}" srcOrd="1" destOrd="0" presId="urn:microsoft.com/office/officeart/2005/8/layout/StepDownProcess"/>
    <dgm:cxn modelId="{A3DF82FD-CE4A-4D98-9E2A-5E3671E1621D}" type="presParOf" srcId="{888965C0-1BE2-47BA-92D2-EDBE0CC5EAA5}" destId="{C6B63FFC-1ABF-4A3A-ACC0-647D9D4D4883}" srcOrd="2" destOrd="0" presId="urn:microsoft.com/office/officeart/2005/8/layout/StepDownProcess"/>
    <dgm:cxn modelId="{7F4CF6A5-8629-42C2-9F20-5384AF4F942C}" type="presParOf" srcId="{519B2B3B-F068-40AA-A93D-57EAFC04B431}" destId="{B42CBF2F-D548-48CC-8F88-BDBC9D495DB6}" srcOrd="3" destOrd="0" presId="urn:microsoft.com/office/officeart/2005/8/layout/StepDownProcess"/>
    <dgm:cxn modelId="{CE05DB72-459A-486A-9563-272BB0EA294F}" type="presParOf" srcId="{519B2B3B-F068-40AA-A93D-57EAFC04B431}" destId="{F81813E0-B986-4016-8483-BF92E662025A}" srcOrd="4" destOrd="0" presId="urn:microsoft.com/office/officeart/2005/8/layout/StepDownProcess"/>
    <dgm:cxn modelId="{9C7122F6-DF63-493E-AC86-679C87CF433B}" type="presParOf" srcId="{F81813E0-B986-4016-8483-BF92E662025A}" destId="{34823AC3-6706-47E5-BA31-0AB63C8CE525}" srcOrd="0" destOrd="0" presId="urn:microsoft.com/office/officeart/2005/8/layout/StepDownProcess"/>
    <dgm:cxn modelId="{63D18B5F-6CFB-481C-94B5-184DB925B55E}" type="presParOf" srcId="{F81813E0-B986-4016-8483-BF92E662025A}" destId="{7CAE2A5D-A055-4A55-AF2C-5C994C57324E}" srcOrd="1" destOrd="0" presId="urn:microsoft.com/office/officeart/2005/8/layout/StepDownProcess"/>
    <dgm:cxn modelId="{29DB42B9-AD05-4D55-8701-B46D32F5A3BC}" type="presParOf" srcId="{F81813E0-B986-4016-8483-BF92E662025A}" destId="{43196FEE-587A-4267-A6E0-725E2F4E22AC}" srcOrd="2" destOrd="0" presId="urn:microsoft.com/office/officeart/2005/8/layout/StepDownProcess"/>
    <dgm:cxn modelId="{0B76E0D9-6008-4705-8644-60E948F75F8C}" type="presParOf" srcId="{519B2B3B-F068-40AA-A93D-57EAFC04B431}" destId="{E8DB9ED6-2C4C-4BBC-8354-49B9F48184A1}" srcOrd="5" destOrd="0" presId="urn:microsoft.com/office/officeart/2005/8/layout/StepDownProcess"/>
    <dgm:cxn modelId="{09CC8503-6B17-4C4E-88B7-97120E756BD6}" type="presParOf" srcId="{519B2B3B-F068-40AA-A93D-57EAFC04B431}" destId="{0D2F0A3B-6E41-4E58-9762-530D2B684A2B}" srcOrd="6" destOrd="0" presId="urn:microsoft.com/office/officeart/2005/8/layout/StepDownProcess"/>
    <dgm:cxn modelId="{86E8E7FC-F2BB-4BC2-BBF7-E3F145279650}" type="presParOf" srcId="{0D2F0A3B-6E41-4E58-9762-530D2B684A2B}" destId="{3E34CA0D-9A69-4242-889F-049A348D8184}" srcOrd="0" destOrd="0" presId="urn:microsoft.com/office/officeart/2005/8/layout/StepDownProcess"/>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A1CF5D5-87FA-4E7D-AAEF-3B974EBD0A15}"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257BBC4A-8E36-4473-BD3B-7C8419B5D058}">
      <dgm:prSet custT="1"/>
      <dgm:spPr/>
      <dgm:t>
        <a:bodyPr/>
        <a:lstStyle/>
        <a:p>
          <a:r>
            <a:rPr lang="en-US" sz="2400" dirty="0" err="1">
              <a:solidFill>
                <a:srgbClr val="C00000"/>
              </a:solidFill>
              <a:effectLst>
                <a:outerShdw blurRad="38100" dist="38100" dir="2700000" algn="tl">
                  <a:srgbClr val="000000">
                    <a:alpha val="43137"/>
                  </a:srgbClr>
                </a:outerShdw>
              </a:effectLst>
              <a:latin typeface="Nikosh" pitchFamily="2" charset="0"/>
              <a:cs typeface="Nikosh" pitchFamily="2" charset="0"/>
            </a:rPr>
            <a:t>অভীষ্ট</a:t>
          </a:r>
          <a:r>
            <a:rPr lang="en-US" sz="2400" dirty="0">
              <a:solidFill>
                <a:srgbClr val="C00000"/>
              </a:solidFill>
              <a:effectLst>
                <a:outerShdw blurRad="38100" dist="38100" dir="2700000" algn="tl">
                  <a:srgbClr val="000000">
                    <a:alpha val="43137"/>
                  </a:srgbClr>
                </a:outerShdw>
              </a:effectLst>
              <a:latin typeface="Nikosh" pitchFamily="2" charset="0"/>
              <a:cs typeface="Nikosh" pitchFamily="2" charset="0"/>
            </a:rPr>
            <a:t> ১৬: </a:t>
          </a:r>
          <a:r>
            <a:rPr lang="as-IN" sz="2400" b="0" i="0" dirty="0">
              <a:latin typeface="NikoshBAN" panose="02000000000000000000" pitchFamily="2" charset="0"/>
              <a:cs typeface="NikoshBAN" panose="02000000000000000000" pitchFamily="2" charset="0"/>
            </a:rPr>
            <a:t>টেকসই উন্নয়নের জন্য শান্তিপূর্ণ ও অন্তর্ভুক্তিমূলক সমাজব্যবস্থার প্রচলন, সকলের জন্য ন্যায়বিচার প্রাপ্তির পথ সুগম</a:t>
          </a:r>
          <a:r>
            <a:rPr lang="en-US" sz="2400" b="0" i="0" dirty="0">
              <a:latin typeface="NikoshBAN" panose="02000000000000000000" pitchFamily="2" charset="0"/>
              <a:cs typeface="NikoshBAN" panose="02000000000000000000" pitchFamily="2" charset="0"/>
            </a:rPr>
            <a:t> </a:t>
          </a:r>
          <a:r>
            <a:rPr lang="as-IN" sz="2400" b="0" i="0" dirty="0">
              <a:latin typeface="NikoshBAN" panose="02000000000000000000" pitchFamily="2" charset="0"/>
              <a:cs typeface="NikoshBAN" panose="02000000000000000000" pitchFamily="2" charset="0"/>
            </a:rPr>
            <a:t>করা এবং সকল স্তরে কার্যকর, জবাবদিহিতাপূর্ণ ও অন্তর্ভুক্তিমূলক প্রতিষ্ঠান বিনির্মা</a:t>
          </a:r>
          <a:r>
            <a:rPr lang="en-US" sz="2400" b="0" i="0" dirty="0">
              <a:latin typeface="NikoshBAN" panose="02000000000000000000" pitchFamily="2" charset="0"/>
              <a:cs typeface="NikoshBAN" panose="02000000000000000000" pitchFamily="2" charset="0"/>
            </a:rPr>
            <a:t>ণ</a:t>
          </a:r>
          <a:endParaRPr lang="en-US" sz="2400" dirty="0">
            <a:latin typeface="NikoshBAN" panose="02000000000000000000" pitchFamily="2" charset="0"/>
            <a:cs typeface="NikoshBAN" panose="02000000000000000000" pitchFamily="2" charset="0"/>
          </a:endParaRPr>
        </a:p>
      </dgm:t>
    </dgm:pt>
    <dgm:pt modelId="{AD2BBB13-16D1-46BE-B012-4A53F0A7DEE8}" type="parTrans" cxnId="{2F133CAA-5DF7-40C1-9D86-24C8819DDE08}">
      <dgm:prSet/>
      <dgm:spPr/>
      <dgm:t>
        <a:bodyPr/>
        <a:lstStyle/>
        <a:p>
          <a:endParaRPr lang="en-US" sz="1400">
            <a:latin typeface="NikoshBAN" panose="02000000000000000000" pitchFamily="2" charset="0"/>
            <a:cs typeface="NikoshBAN" panose="02000000000000000000" pitchFamily="2" charset="0"/>
          </a:endParaRPr>
        </a:p>
      </dgm:t>
    </dgm:pt>
    <dgm:pt modelId="{433BC14C-2944-41C7-B336-4DFE9BF6D159}" type="sibTrans" cxnId="{2F133CAA-5DF7-40C1-9D86-24C8819DDE08}">
      <dgm:prSet/>
      <dgm:spPr/>
      <dgm:t>
        <a:bodyPr/>
        <a:lstStyle/>
        <a:p>
          <a:endParaRPr lang="en-US" sz="1400">
            <a:latin typeface="NikoshBAN" panose="02000000000000000000" pitchFamily="2" charset="0"/>
            <a:cs typeface="NikoshBAN" panose="02000000000000000000" pitchFamily="2" charset="0"/>
          </a:endParaRPr>
        </a:p>
      </dgm:t>
    </dgm:pt>
    <dgm:pt modelId="{E9157A91-17F4-4D61-973B-A9547AE8D509}">
      <dgm:prSet custT="1"/>
      <dgm:spPr/>
      <dgm:t>
        <a:bodyPr/>
        <a:lstStyle/>
        <a:p>
          <a:r>
            <a:rPr lang="en-US" sz="4000" b="0" i="0" dirty="0">
              <a:latin typeface="NikoshBAN" panose="02000000000000000000" pitchFamily="2" charset="0"/>
              <a:cs typeface="NikoshBAN" panose="02000000000000000000" pitchFamily="2" charset="0"/>
            </a:rPr>
            <a:t>16.10 </a:t>
          </a:r>
          <a:r>
            <a:rPr lang="as-IN" sz="4000" b="0" i="0" dirty="0">
              <a:latin typeface="NikoshBAN" panose="02000000000000000000" pitchFamily="2" charset="0"/>
              <a:cs typeface="NikoshBAN" panose="02000000000000000000" pitchFamily="2" charset="0"/>
            </a:rPr>
            <a:t>জাতীয় আইন ও আন্তর্জাতিক চুক্তি অনুযায়ী জনসাধারণের</a:t>
          </a:r>
          <a:r>
            <a:rPr lang="en-US" sz="4000" b="0" i="0" dirty="0">
              <a:latin typeface="NikoshBAN" panose="02000000000000000000" pitchFamily="2" charset="0"/>
              <a:cs typeface="NikoshBAN" panose="02000000000000000000" pitchFamily="2" charset="0"/>
            </a:rPr>
            <a:t>  </a:t>
          </a:r>
          <a:r>
            <a:rPr lang="as-IN" sz="4000" b="0" i="0" dirty="0">
              <a:latin typeface="NikoshBAN" panose="02000000000000000000" pitchFamily="2" charset="0"/>
              <a:cs typeface="NikoshBAN" panose="02000000000000000000" pitchFamily="2" charset="0"/>
            </a:rPr>
            <a:t>তথ্য-অধিকার নিশ্চিত করাসহ মৌলিক স্বাধীনতার সুরক্ষা দান</a:t>
          </a:r>
          <a:endParaRPr lang="en-US" sz="4000" dirty="0">
            <a:latin typeface="NikoshBAN" panose="02000000000000000000" pitchFamily="2" charset="0"/>
            <a:cs typeface="NikoshBAN" panose="02000000000000000000" pitchFamily="2" charset="0"/>
          </a:endParaRPr>
        </a:p>
      </dgm:t>
    </dgm:pt>
    <dgm:pt modelId="{2770A039-9976-4220-9E18-B6CF4EB51911}" type="parTrans" cxnId="{39BE0CDB-23AE-4F9C-98F7-7AC55D4C232A}">
      <dgm:prSet/>
      <dgm:spPr/>
      <dgm:t>
        <a:bodyPr/>
        <a:lstStyle/>
        <a:p>
          <a:endParaRPr lang="en-US" sz="1400"/>
        </a:p>
      </dgm:t>
    </dgm:pt>
    <dgm:pt modelId="{6F174503-65B0-415A-B16A-DABB3956DC7F}" type="sibTrans" cxnId="{39BE0CDB-23AE-4F9C-98F7-7AC55D4C232A}">
      <dgm:prSet/>
      <dgm:spPr/>
      <dgm:t>
        <a:bodyPr/>
        <a:lstStyle/>
        <a:p>
          <a:endParaRPr lang="en-US" sz="1400"/>
        </a:p>
      </dgm:t>
    </dgm:pt>
    <dgm:pt modelId="{14B1C501-85E4-40A4-AE55-2E801FEB0BCD}" type="pres">
      <dgm:prSet presAssocID="{5A1CF5D5-87FA-4E7D-AAEF-3B974EBD0A15}" presName="theList" presStyleCnt="0">
        <dgm:presLayoutVars>
          <dgm:dir/>
          <dgm:animLvl val="lvl"/>
          <dgm:resizeHandles val="exact"/>
        </dgm:presLayoutVars>
      </dgm:prSet>
      <dgm:spPr/>
      <dgm:t>
        <a:bodyPr/>
        <a:lstStyle/>
        <a:p>
          <a:endParaRPr lang="en-US"/>
        </a:p>
      </dgm:t>
    </dgm:pt>
    <dgm:pt modelId="{D43B7D10-3000-444A-B5FE-97E01C1A3F4B}" type="pres">
      <dgm:prSet presAssocID="{257BBC4A-8E36-4473-BD3B-7C8419B5D058}" presName="compNode" presStyleCnt="0"/>
      <dgm:spPr/>
    </dgm:pt>
    <dgm:pt modelId="{8F9A61ED-B9DC-4416-A021-B8FB2A349795}" type="pres">
      <dgm:prSet presAssocID="{257BBC4A-8E36-4473-BD3B-7C8419B5D058}" presName="aNode" presStyleLbl="bgShp" presStyleIdx="0" presStyleCnt="1"/>
      <dgm:spPr/>
      <dgm:t>
        <a:bodyPr/>
        <a:lstStyle/>
        <a:p>
          <a:endParaRPr lang="en-US"/>
        </a:p>
      </dgm:t>
    </dgm:pt>
    <dgm:pt modelId="{1E394BC1-E3A4-4663-BF6C-FAD30E7A0D2E}" type="pres">
      <dgm:prSet presAssocID="{257BBC4A-8E36-4473-BD3B-7C8419B5D058}" presName="textNode" presStyleLbl="bgShp" presStyleIdx="0" presStyleCnt="1"/>
      <dgm:spPr/>
      <dgm:t>
        <a:bodyPr/>
        <a:lstStyle/>
        <a:p>
          <a:endParaRPr lang="en-US"/>
        </a:p>
      </dgm:t>
    </dgm:pt>
    <dgm:pt modelId="{09C770E2-BF4D-407F-AF04-A78FA191988F}" type="pres">
      <dgm:prSet presAssocID="{257BBC4A-8E36-4473-BD3B-7C8419B5D058}" presName="compChildNode" presStyleCnt="0"/>
      <dgm:spPr/>
    </dgm:pt>
    <dgm:pt modelId="{D88B0872-7D15-48BF-8ED3-4874FF205E78}" type="pres">
      <dgm:prSet presAssocID="{257BBC4A-8E36-4473-BD3B-7C8419B5D058}" presName="theInnerList" presStyleCnt="0"/>
      <dgm:spPr/>
    </dgm:pt>
    <dgm:pt modelId="{FB2A77E8-A48A-4B6E-A975-8F3E37C20F7A}" type="pres">
      <dgm:prSet presAssocID="{E9157A91-17F4-4D61-973B-A9547AE8D509}" presName="childNode" presStyleLbl="node1" presStyleIdx="0" presStyleCnt="1" custScaleX="83525" custScaleY="84723" custLinFactNeighborX="16561" custLinFactNeighborY="2084">
        <dgm:presLayoutVars>
          <dgm:bulletEnabled val="1"/>
        </dgm:presLayoutVars>
      </dgm:prSet>
      <dgm:spPr/>
      <dgm:t>
        <a:bodyPr/>
        <a:lstStyle/>
        <a:p>
          <a:endParaRPr lang="en-US"/>
        </a:p>
      </dgm:t>
    </dgm:pt>
  </dgm:ptLst>
  <dgm:cxnLst>
    <dgm:cxn modelId="{CD2310D5-5BA9-4968-8455-490FB2825E2B}" type="presOf" srcId="{E9157A91-17F4-4D61-973B-A9547AE8D509}" destId="{FB2A77E8-A48A-4B6E-A975-8F3E37C20F7A}" srcOrd="0" destOrd="0" presId="urn:microsoft.com/office/officeart/2005/8/layout/lProcess2"/>
    <dgm:cxn modelId="{2F133CAA-5DF7-40C1-9D86-24C8819DDE08}" srcId="{5A1CF5D5-87FA-4E7D-AAEF-3B974EBD0A15}" destId="{257BBC4A-8E36-4473-BD3B-7C8419B5D058}" srcOrd="0" destOrd="0" parTransId="{AD2BBB13-16D1-46BE-B012-4A53F0A7DEE8}" sibTransId="{433BC14C-2944-41C7-B336-4DFE9BF6D159}"/>
    <dgm:cxn modelId="{30361B2A-AAD6-4F59-A0A7-31D171836EBA}" type="presOf" srcId="{257BBC4A-8E36-4473-BD3B-7C8419B5D058}" destId="{8F9A61ED-B9DC-4416-A021-B8FB2A349795}" srcOrd="0" destOrd="0" presId="urn:microsoft.com/office/officeart/2005/8/layout/lProcess2"/>
    <dgm:cxn modelId="{39BE0CDB-23AE-4F9C-98F7-7AC55D4C232A}" srcId="{257BBC4A-8E36-4473-BD3B-7C8419B5D058}" destId="{E9157A91-17F4-4D61-973B-A9547AE8D509}" srcOrd="0" destOrd="0" parTransId="{2770A039-9976-4220-9E18-B6CF4EB51911}" sibTransId="{6F174503-65B0-415A-B16A-DABB3956DC7F}"/>
    <dgm:cxn modelId="{E8BA51D2-4464-4098-85DE-15D556DA81B9}" type="presOf" srcId="{257BBC4A-8E36-4473-BD3B-7C8419B5D058}" destId="{1E394BC1-E3A4-4663-BF6C-FAD30E7A0D2E}" srcOrd="1" destOrd="0" presId="urn:microsoft.com/office/officeart/2005/8/layout/lProcess2"/>
    <dgm:cxn modelId="{5F730AAE-1462-4A1B-8683-839CA960D957}" type="presOf" srcId="{5A1CF5D5-87FA-4E7D-AAEF-3B974EBD0A15}" destId="{14B1C501-85E4-40A4-AE55-2E801FEB0BCD}" srcOrd="0" destOrd="0" presId="urn:microsoft.com/office/officeart/2005/8/layout/lProcess2"/>
    <dgm:cxn modelId="{B78F610D-3B09-40F4-96FD-4DA81FBA3FE2}" type="presParOf" srcId="{14B1C501-85E4-40A4-AE55-2E801FEB0BCD}" destId="{D43B7D10-3000-444A-B5FE-97E01C1A3F4B}" srcOrd="0" destOrd="0" presId="urn:microsoft.com/office/officeart/2005/8/layout/lProcess2"/>
    <dgm:cxn modelId="{FF08F22E-AC83-4F9D-96B6-77F0FC2E98CD}" type="presParOf" srcId="{D43B7D10-3000-444A-B5FE-97E01C1A3F4B}" destId="{8F9A61ED-B9DC-4416-A021-B8FB2A349795}" srcOrd="0" destOrd="0" presId="urn:microsoft.com/office/officeart/2005/8/layout/lProcess2"/>
    <dgm:cxn modelId="{F2B1FDFC-5517-4B55-9086-41D527C195E5}" type="presParOf" srcId="{D43B7D10-3000-444A-B5FE-97E01C1A3F4B}" destId="{1E394BC1-E3A4-4663-BF6C-FAD30E7A0D2E}" srcOrd="1" destOrd="0" presId="urn:microsoft.com/office/officeart/2005/8/layout/lProcess2"/>
    <dgm:cxn modelId="{3B5C7272-B43D-44A0-B6C3-6EA3785E33C8}" type="presParOf" srcId="{D43B7D10-3000-444A-B5FE-97E01C1A3F4B}" destId="{09C770E2-BF4D-407F-AF04-A78FA191988F}" srcOrd="2" destOrd="0" presId="urn:microsoft.com/office/officeart/2005/8/layout/lProcess2"/>
    <dgm:cxn modelId="{A22862D7-C196-4CA8-A0CD-A3487030A830}" type="presParOf" srcId="{09C770E2-BF4D-407F-AF04-A78FA191988F}" destId="{D88B0872-7D15-48BF-8ED3-4874FF205E78}" srcOrd="0" destOrd="0" presId="urn:microsoft.com/office/officeart/2005/8/layout/lProcess2"/>
    <dgm:cxn modelId="{13293EE6-DAA0-4C63-B09D-11A020D871E4}" type="presParOf" srcId="{D88B0872-7D15-48BF-8ED3-4874FF205E78}" destId="{FB2A77E8-A48A-4B6E-A975-8F3E37C20F7A}"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792468-1E19-497F-B3D8-ABB55D63EDBB}">
      <dsp:nvSpPr>
        <dsp:cNvPr id="0" name=""/>
        <dsp:cNvSpPr/>
      </dsp:nvSpPr>
      <dsp:spPr>
        <a:xfrm rot="5400000">
          <a:off x="358453" y="985352"/>
          <a:ext cx="904907" cy="1030205"/>
        </a:xfrm>
        <a:prstGeom prst="bentUpArrow">
          <a:avLst>
            <a:gd name="adj1" fmla="val 32840"/>
            <a:gd name="adj2" fmla="val 25000"/>
            <a:gd name="adj3" fmla="val 35780"/>
          </a:avLst>
        </a:prstGeom>
        <a:solidFill>
          <a:schemeClr val="accent4">
            <a:tint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52DB9284-9FDF-43AC-88C1-283371FA3322}">
      <dsp:nvSpPr>
        <dsp:cNvPr id="0" name=""/>
        <dsp:cNvSpPr/>
      </dsp:nvSpPr>
      <dsp:spPr>
        <a:xfrm>
          <a:off x="118707" y="-17756"/>
          <a:ext cx="1523332" cy="1066283"/>
        </a:xfrm>
        <a:prstGeom prst="roundRect">
          <a:avLst>
            <a:gd name="adj" fmla="val 1667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solidFill>
                <a:schemeClr val="bg1"/>
              </a:solidFill>
              <a:effectLst>
                <a:outerShdw blurRad="38100" dist="38100" dir="2700000" algn="tl">
                  <a:srgbClr val="000000">
                    <a:alpha val="43137"/>
                  </a:srgbClr>
                </a:outerShdw>
              </a:effectLst>
              <a:latin typeface="NikoshBAN" panose="02000000000000000000" pitchFamily="2" charset="0"/>
              <a:ea typeface="+mn-ea"/>
              <a:cs typeface="NikoshBAN" panose="02000000000000000000" pitchFamily="2" charset="0"/>
            </a:rPr>
            <a:t> ১৮৮৮ </a:t>
          </a:r>
          <a:r>
            <a:rPr lang="en-US" sz="2000" kern="1200" dirty="0" err="1">
              <a:solidFill>
                <a:schemeClr val="bg1"/>
              </a:solidFill>
              <a:effectLst>
                <a:outerShdw blurRad="38100" dist="38100" dir="2700000" algn="tl">
                  <a:srgbClr val="000000">
                    <a:alpha val="43137"/>
                  </a:srgbClr>
                </a:outerShdw>
              </a:effectLst>
              <a:latin typeface="NikoshBAN" panose="02000000000000000000" pitchFamily="2" charset="0"/>
              <a:ea typeface="+mn-ea"/>
              <a:cs typeface="NikoshBAN" panose="02000000000000000000" pitchFamily="2" charset="0"/>
            </a:rPr>
            <a:t>সালে</a:t>
          </a:r>
          <a:r>
            <a:rPr lang="en-US" sz="2000" kern="1200" dirty="0">
              <a:solidFill>
                <a:schemeClr val="bg1"/>
              </a:solidFill>
              <a:effectLst>
                <a:outerShdw blurRad="38100" dist="38100" dir="2700000" algn="tl">
                  <a:srgbClr val="000000">
                    <a:alpha val="43137"/>
                  </a:srgbClr>
                </a:outerShdw>
              </a:effectLst>
              <a:latin typeface="NikoshBAN" panose="02000000000000000000" pitchFamily="2" charset="0"/>
              <a:ea typeface="+mn-ea"/>
              <a:cs typeface="NikoshBAN" panose="02000000000000000000" pitchFamily="2" charset="0"/>
            </a:rPr>
            <a:t> </a:t>
          </a:r>
          <a:r>
            <a:rPr lang="en-US" sz="2000" kern="1200" dirty="0" err="1">
              <a:solidFill>
                <a:schemeClr val="bg1"/>
              </a:solidFill>
              <a:effectLst>
                <a:outerShdw blurRad="38100" dist="38100" dir="2700000" algn="tl">
                  <a:srgbClr val="000000">
                    <a:alpha val="43137"/>
                  </a:srgbClr>
                </a:outerShdw>
              </a:effectLst>
              <a:latin typeface="NikoshBAN" panose="02000000000000000000" pitchFamily="2" charset="0"/>
              <a:ea typeface="+mn-ea"/>
              <a:cs typeface="NikoshBAN" panose="02000000000000000000" pitchFamily="2" charset="0"/>
            </a:rPr>
            <a:t>দ্বিতীয়</a:t>
          </a:r>
          <a:r>
            <a:rPr lang="en-US" sz="2000" kern="1200" dirty="0">
              <a:solidFill>
                <a:schemeClr val="bg1"/>
              </a:solidFill>
              <a:effectLst>
                <a:outerShdw blurRad="38100" dist="38100" dir="2700000" algn="tl">
                  <a:srgbClr val="000000">
                    <a:alpha val="43137"/>
                  </a:srgbClr>
                </a:outerShdw>
              </a:effectLst>
              <a:latin typeface="NikoshBAN" panose="02000000000000000000" pitchFamily="2" charset="0"/>
              <a:ea typeface="+mn-ea"/>
              <a:cs typeface="NikoshBAN" panose="02000000000000000000" pitchFamily="2" charset="0"/>
            </a:rPr>
            <a:t> </a:t>
          </a:r>
          <a:r>
            <a:rPr lang="en-US" sz="2000" kern="1200" dirty="0" err="1">
              <a:solidFill>
                <a:schemeClr val="bg1"/>
              </a:solidFill>
              <a:effectLst>
                <a:outerShdw blurRad="38100" dist="38100" dir="2700000" algn="tl">
                  <a:srgbClr val="000000">
                    <a:alpha val="43137"/>
                  </a:srgbClr>
                </a:outerShdw>
              </a:effectLst>
              <a:latin typeface="NikoshBAN" panose="02000000000000000000" pitchFamily="2" charset="0"/>
              <a:ea typeface="+mn-ea"/>
              <a:cs typeface="NikoshBAN" panose="02000000000000000000" pitchFamily="2" charset="0"/>
            </a:rPr>
            <a:t>দেশ</a:t>
          </a:r>
          <a:r>
            <a:rPr lang="en-US" sz="2000" kern="1200" dirty="0">
              <a:solidFill>
                <a:schemeClr val="bg1"/>
              </a:solidFill>
              <a:effectLst>
                <a:outerShdw blurRad="38100" dist="38100" dir="2700000" algn="tl">
                  <a:srgbClr val="000000">
                    <a:alpha val="43137"/>
                  </a:srgbClr>
                </a:outerShdw>
              </a:effectLst>
              <a:latin typeface="NikoshBAN" panose="02000000000000000000" pitchFamily="2" charset="0"/>
              <a:ea typeface="+mn-ea"/>
              <a:cs typeface="NikoshBAN" panose="02000000000000000000" pitchFamily="2" charset="0"/>
            </a:rPr>
            <a:t> </a:t>
          </a:r>
          <a:r>
            <a:rPr lang="en-US" sz="2000" kern="1200" dirty="0" err="1">
              <a:solidFill>
                <a:schemeClr val="bg1"/>
              </a:solidFill>
              <a:effectLst>
                <a:outerShdw blurRad="38100" dist="38100" dir="2700000" algn="tl">
                  <a:srgbClr val="000000">
                    <a:alpha val="43137"/>
                  </a:srgbClr>
                </a:outerShdw>
              </a:effectLst>
              <a:latin typeface="NikoshBAN" panose="02000000000000000000" pitchFamily="2" charset="0"/>
              <a:ea typeface="+mn-ea"/>
              <a:cs typeface="NikoshBAN" panose="02000000000000000000" pitchFamily="2" charset="0"/>
            </a:rPr>
            <a:t>কলম্বিয়া</a:t>
          </a:r>
          <a:r>
            <a:rPr lang="en-US" sz="2000" kern="1200" dirty="0">
              <a:solidFill>
                <a:schemeClr val="bg1"/>
              </a:solidFill>
              <a:effectLst>
                <a:outerShdw blurRad="38100" dist="38100" dir="2700000" algn="tl">
                  <a:srgbClr val="000000">
                    <a:alpha val="43137"/>
                  </a:srgbClr>
                </a:outerShdw>
              </a:effectLst>
              <a:latin typeface="NikoshBAN" panose="02000000000000000000" pitchFamily="2" charset="0"/>
              <a:ea typeface="+mn-ea"/>
              <a:cs typeface="NikoshBAN" panose="02000000000000000000" pitchFamily="2" charset="0"/>
            </a:rPr>
            <a:t> </a:t>
          </a:r>
        </a:p>
      </dsp:txBody>
      <dsp:txXfrm>
        <a:off x="170768" y="34305"/>
        <a:ext cx="1419210" cy="962161"/>
      </dsp:txXfrm>
    </dsp:sp>
    <dsp:sp modelId="{AB98FD78-3DF6-42F3-B16A-381875D57B7E}">
      <dsp:nvSpPr>
        <dsp:cNvPr id="0" name=""/>
        <dsp:cNvSpPr/>
      </dsp:nvSpPr>
      <dsp:spPr>
        <a:xfrm>
          <a:off x="1642039" y="83938"/>
          <a:ext cx="1107926" cy="861817"/>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3A1DC32B-BF1F-4A7C-8828-CCDDA994B30F}">
      <dsp:nvSpPr>
        <dsp:cNvPr id="0" name=""/>
        <dsp:cNvSpPr/>
      </dsp:nvSpPr>
      <dsp:spPr>
        <a:xfrm rot="5400000">
          <a:off x="1621457" y="2183140"/>
          <a:ext cx="904907" cy="1030205"/>
        </a:xfrm>
        <a:prstGeom prst="bentUpArrow">
          <a:avLst>
            <a:gd name="adj1" fmla="val 32840"/>
            <a:gd name="adj2" fmla="val 25000"/>
            <a:gd name="adj3" fmla="val 35780"/>
          </a:avLst>
        </a:prstGeom>
        <a:solidFill>
          <a:schemeClr val="accent4">
            <a:tint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B04A698D-65EF-4C3F-AFDE-D5B6CFB6BEC3}">
      <dsp:nvSpPr>
        <dsp:cNvPr id="0" name=""/>
        <dsp:cNvSpPr/>
      </dsp:nvSpPr>
      <dsp:spPr>
        <a:xfrm>
          <a:off x="1381711" y="1180031"/>
          <a:ext cx="1523332" cy="1066283"/>
        </a:xfrm>
        <a:prstGeom prst="roundRect">
          <a:avLst>
            <a:gd name="adj" fmla="val 1667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a:solidFill>
                <a:schemeClr val="bg1"/>
              </a:solidFill>
              <a:effectLst>
                <a:outerShdw blurRad="38100" dist="38100" dir="2700000" algn="tl">
                  <a:srgbClr val="000000">
                    <a:alpha val="43137"/>
                  </a:srgbClr>
                </a:outerShdw>
              </a:effectLst>
              <a:latin typeface="NikoshBAN" panose="02000000000000000000" pitchFamily="2" charset="0"/>
              <a:ea typeface="+mn-ea"/>
              <a:cs typeface="NikoshBAN" panose="02000000000000000000" pitchFamily="2" charset="0"/>
            </a:rPr>
            <a:t>১৯৮৯ সাল পর্যন্ত ১৩টি দেশে</a:t>
          </a:r>
          <a:endParaRPr lang="en-US" sz="2000" kern="1200" dirty="0">
            <a:solidFill>
              <a:schemeClr val="bg1"/>
            </a:solidFill>
            <a:effectLst>
              <a:outerShdw blurRad="38100" dist="38100" dir="2700000" algn="tl">
                <a:srgbClr val="000000">
                  <a:alpha val="43137"/>
                </a:srgbClr>
              </a:outerShdw>
            </a:effectLst>
            <a:latin typeface="NikoshBAN" panose="02000000000000000000" pitchFamily="2" charset="0"/>
            <a:ea typeface="+mn-ea"/>
            <a:cs typeface="NikoshBAN" panose="02000000000000000000" pitchFamily="2" charset="0"/>
          </a:endParaRPr>
        </a:p>
      </dsp:txBody>
      <dsp:txXfrm>
        <a:off x="1433772" y="1232092"/>
        <a:ext cx="1419210" cy="962161"/>
      </dsp:txXfrm>
    </dsp:sp>
    <dsp:sp modelId="{C6B63FFC-1ABF-4A3A-ACC0-647D9D4D4883}">
      <dsp:nvSpPr>
        <dsp:cNvPr id="0" name=""/>
        <dsp:cNvSpPr/>
      </dsp:nvSpPr>
      <dsp:spPr>
        <a:xfrm>
          <a:off x="2905043" y="1281725"/>
          <a:ext cx="1107926" cy="861817"/>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34823AC3-6706-47E5-BA31-0AB63C8CE525}">
      <dsp:nvSpPr>
        <dsp:cNvPr id="0" name=""/>
        <dsp:cNvSpPr/>
      </dsp:nvSpPr>
      <dsp:spPr>
        <a:xfrm rot="5400000">
          <a:off x="2884461" y="3380927"/>
          <a:ext cx="904907" cy="1030205"/>
        </a:xfrm>
        <a:prstGeom prst="bentUpArrow">
          <a:avLst>
            <a:gd name="adj1" fmla="val 32840"/>
            <a:gd name="adj2" fmla="val 25000"/>
            <a:gd name="adj3" fmla="val 35780"/>
          </a:avLst>
        </a:prstGeom>
        <a:solidFill>
          <a:schemeClr val="accent4">
            <a:tint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7CAE2A5D-A055-4A55-AF2C-5C994C57324E}">
      <dsp:nvSpPr>
        <dsp:cNvPr id="0" name=""/>
        <dsp:cNvSpPr/>
      </dsp:nvSpPr>
      <dsp:spPr>
        <a:xfrm>
          <a:off x="2644716" y="2377819"/>
          <a:ext cx="1523332" cy="1066283"/>
        </a:xfrm>
        <a:prstGeom prst="roundRect">
          <a:avLst>
            <a:gd name="adj" fmla="val 16670"/>
          </a:avLst>
        </a:prstGeom>
        <a:solidFill>
          <a:srgbClr val="EFB251">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bg1"/>
              </a:solidFill>
              <a:effectLst>
                <a:outerShdw blurRad="38100" dist="38100" dir="2700000" algn="tl">
                  <a:srgbClr val="000000">
                    <a:alpha val="43137"/>
                  </a:srgbClr>
                </a:outerShdw>
              </a:effectLst>
              <a:latin typeface="NikoshBAN" panose="02000000000000000000" pitchFamily="2" charset="0"/>
              <a:ea typeface="+mn-ea"/>
              <a:cs typeface="NikoshBAN" panose="02000000000000000000" pitchFamily="2" charset="0"/>
            </a:rPr>
            <a:t>নব্বইয়ের দশকে মোট ১৯টি দেশে</a:t>
          </a:r>
          <a:endParaRPr lang="en-US" sz="2000" kern="1200" dirty="0">
            <a:solidFill>
              <a:schemeClr val="bg1"/>
            </a:solidFill>
            <a:effectLst>
              <a:outerShdw blurRad="38100" dist="38100" dir="2700000" algn="tl">
                <a:srgbClr val="000000">
                  <a:alpha val="43137"/>
                </a:srgbClr>
              </a:outerShdw>
            </a:effectLst>
            <a:latin typeface="NikoshBAN" panose="02000000000000000000" pitchFamily="2" charset="0"/>
            <a:ea typeface="+mn-ea"/>
            <a:cs typeface="NikoshBAN" panose="02000000000000000000" pitchFamily="2" charset="0"/>
          </a:endParaRPr>
        </a:p>
      </dsp:txBody>
      <dsp:txXfrm>
        <a:off x="2696777" y="2429880"/>
        <a:ext cx="1419210" cy="962161"/>
      </dsp:txXfrm>
    </dsp:sp>
    <dsp:sp modelId="{43196FEE-587A-4267-A6E0-725E2F4E22AC}">
      <dsp:nvSpPr>
        <dsp:cNvPr id="0" name=""/>
        <dsp:cNvSpPr/>
      </dsp:nvSpPr>
      <dsp:spPr>
        <a:xfrm>
          <a:off x="4168048" y="2479513"/>
          <a:ext cx="1107926" cy="861817"/>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3E34CA0D-9A69-4242-889F-049A348D8184}">
      <dsp:nvSpPr>
        <dsp:cNvPr id="0" name=""/>
        <dsp:cNvSpPr/>
      </dsp:nvSpPr>
      <dsp:spPr>
        <a:xfrm>
          <a:off x="3907720" y="3575607"/>
          <a:ext cx="1523332" cy="1066283"/>
        </a:xfrm>
        <a:prstGeom prst="roundRect">
          <a:avLst>
            <a:gd name="adj" fmla="val 16670"/>
          </a:avLst>
        </a:prstGeom>
        <a:solidFill>
          <a:srgbClr val="EFB251">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effectLst>
                <a:outerShdw blurRad="38100" dist="38100" dir="2700000" algn="tl">
                  <a:srgbClr val="000000">
                    <a:alpha val="43137"/>
                  </a:srgbClr>
                </a:outerShdw>
              </a:effectLst>
              <a:latin typeface="NikoshBAN" panose="02000000000000000000" pitchFamily="2" charset="0"/>
              <a:ea typeface="+mn-ea"/>
              <a:cs typeface="NikoshBAN" panose="02000000000000000000" pitchFamily="2" charset="0"/>
            </a:rPr>
            <a:t>2021 </a:t>
          </a:r>
          <a:r>
            <a:rPr lang="en-US" sz="2000" kern="1200" dirty="0" err="1">
              <a:solidFill>
                <a:schemeClr val="bg1"/>
              </a:solidFill>
              <a:effectLst>
                <a:outerShdw blurRad="38100" dist="38100" dir="2700000" algn="tl">
                  <a:srgbClr val="000000">
                    <a:alpha val="43137"/>
                  </a:srgbClr>
                </a:outerShdw>
              </a:effectLst>
              <a:latin typeface="NikoshBAN" panose="02000000000000000000" pitchFamily="2" charset="0"/>
              <a:ea typeface="+mn-ea"/>
              <a:cs typeface="NikoshBAN" panose="02000000000000000000" pitchFamily="2" charset="0"/>
            </a:rPr>
            <a:t>পর্যন্ত</a:t>
          </a:r>
          <a:r>
            <a:rPr lang="en-US" sz="2000" kern="1200" dirty="0">
              <a:solidFill>
                <a:schemeClr val="bg1"/>
              </a:solidFill>
              <a:effectLst>
                <a:outerShdw blurRad="38100" dist="38100" dir="2700000" algn="tl">
                  <a:srgbClr val="000000">
                    <a:alpha val="43137"/>
                  </a:srgbClr>
                </a:outerShdw>
              </a:effectLst>
              <a:latin typeface="NikoshBAN" panose="02000000000000000000" pitchFamily="2" charset="0"/>
              <a:ea typeface="+mn-ea"/>
              <a:cs typeface="NikoshBAN" panose="02000000000000000000" pitchFamily="2" charset="0"/>
            </a:rPr>
            <a:t> 12</a:t>
          </a:r>
          <a:r>
            <a:rPr lang="bn-IN" sz="2000" kern="1200" dirty="0">
              <a:solidFill>
                <a:schemeClr val="bg1"/>
              </a:solidFill>
              <a:effectLst>
                <a:outerShdw blurRad="38100" dist="38100" dir="2700000" algn="tl">
                  <a:srgbClr val="000000">
                    <a:alpha val="43137"/>
                  </a:srgbClr>
                </a:outerShdw>
              </a:effectLst>
              <a:latin typeface="NikoshBAN" panose="02000000000000000000" pitchFamily="2" charset="0"/>
              <a:ea typeface="+mn-ea"/>
              <a:cs typeface="NikoshBAN" panose="02000000000000000000" pitchFamily="2" charset="0"/>
            </a:rPr>
            <a:t>৯</a:t>
          </a:r>
          <a:r>
            <a:rPr lang="en-US" sz="2000" kern="1200" dirty="0" err="1">
              <a:solidFill>
                <a:schemeClr val="bg1"/>
              </a:solidFill>
              <a:effectLst>
                <a:outerShdw blurRad="38100" dist="38100" dir="2700000" algn="tl">
                  <a:srgbClr val="000000">
                    <a:alpha val="43137"/>
                  </a:srgbClr>
                </a:outerShdw>
              </a:effectLst>
              <a:latin typeface="NikoshBAN" panose="02000000000000000000" pitchFamily="2" charset="0"/>
              <a:ea typeface="+mn-ea"/>
              <a:cs typeface="NikoshBAN" panose="02000000000000000000" pitchFamily="2" charset="0"/>
            </a:rPr>
            <a:t>টির</a:t>
          </a:r>
          <a:endParaRPr lang="en-US" sz="2000" kern="1200" dirty="0">
            <a:solidFill>
              <a:schemeClr val="bg1"/>
            </a:solidFill>
            <a:effectLst>
              <a:outerShdw blurRad="38100" dist="38100" dir="2700000" algn="tl">
                <a:srgbClr val="000000">
                  <a:alpha val="43137"/>
                </a:srgbClr>
              </a:outerShdw>
            </a:effectLst>
            <a:latin typeface="NikoshBAN" panose="02000000000000000000" pitchFamily="2" charset="0"/>
            <a:ea typeface="+mn-ea"/>
            <a:cs typeface="NikoshBAN" panose="02000000000000000000" pitchFamily="2" charset="0"/>
          </a:endParaRPr>
        </a:p>
      </dsp:txBody>
      <dsp:txXfrm>
        <a:off x="3959781" y="3627668"/>
        <a:ext cx="1419210" cy="9621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9A61ED-B9DC-4416-A021-B8FB2A349795}">
      <dsp:nvSpPr>
        <dsp:cNvPr id="0" name=""/>
        <dsp:cNvSpPr/>
      </dsp:nvSpPr>
      <dsp:spPr>
        <a:xfrm>
          <a:off x="0" y="0"/>
          <a:ext cx="11544300" cy="423631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err="1">
              <a:solidFill>
                <a:srgbClr val="C00000"/>
              </a:solidFill>
              <a:effectLst>
                <a:outerShdw blurRad="38100" dist="38100" dir="2700000" algn="tl">
                  <a:srgbClr val="000000">
                    <a:alpha val="43137"/>
                  </a:srgbClr>
                </a:outerShdw>
              </a:effectLst>
              <a:latin typeface="Nikosh" pitchFamily="2" charset="0"/>
              <a:cs typeface="Nikosh" pitchFamily="2" charset="0"/>
            </a:rPr>
            <a:t>অভীষ্ট</a:t>
          </a:r>
          <a:r>
            <a:rPr lang="en-US" sz="2400" kern="1200" dirty="0">
              <a:solidFill>
                <a:srgbClr val="C00000"/>
              </a:solidFill>
              <a:effectLst>
                <a:outerShdw blurRad="38100" dist="38100" dir="2700000" algn="tl">
                  <a:srgbClr val="000000">
                    <a:alpha val="43137"/>
                  </a:srgbClr>
                </a:outerShdw>
              </a:effectLst>
              <a:latin typeface="Nikosh" pitchFamily="2" charset="0"/>
              <a:cs typeface="Nikosh" pitchFamily="2" charset="0"/>
            </a:rPr>
            <a:t> ১৬: </a:t>
          </a:r>
          <a:r>
            <a:rPr lang="as-IN" sz="2400" b="0" i="0" kern="1200" dirty="0">
              <a:latin typeface="NikoshBAN" panose="02000000000000000000" pitchFamily="2" charset="0"/>
              <a:cs typeface="NikoshBAN" panose="02000000000000000000" pitchFamily="2" charset="0"/>
            </a:rPr>
            <a:t>টেকসই উন্নয়নের জন্য শান্তিপূর্ণ ও অন্তর্ভুক্তিমূলক সমাজব্যবস্থার প্রচলন, সকলের জন্য ন্যায়বিচার প্রাপ্তির পথ সুগম</a:t>
          </a:r>
          <a:r>
            <a:rPr lang="en-US" sz="2400" b="0" i="0" kern="1200" dirty="0">
              <a:latin typeface="NikoshBAN" panose="02000000000000000000" pitchFamily="2" charset="0"/>
              <a:cs typeface="NikoshBAN" panose="02000000000000000000" pitchFamily="2" charset="0"/>
            </a:rPr>
            <a:t> </a:t>
          </a:r>
          <a:r>
            <a:rPr lang="as-IN" sz="2400" b="0" i="0" kern="1200" dirty="0">
              <a:latin typeface="NikoshBAN" panose="02000000000000000000" pitchFamily="2" charset="0"/>
              <a:cs typeface="NikoshBAN" panose="02000000000000000000" pitchFamily="2" charset="0"/>
            </a:rPr>
            <a:t>করা এবং সকল স্তরে কার্যকর, জবাবদিহিতাপূর্ণ ও অন্তর্ভুক্তিমূলক প্রতিষ্ঠান বিনির্মা</a:t>
          </a:r>
          <a:r>
            <a:rPr lang="en-US" sz="2400" b="0" i="0" kern="1200" dirty="0">
              <a:latin typeface="NikoshBAN" panose="02000000000000000000" pitchFamily="2" charset="0"/>
              <a:cs typeface="NikoshBAN" panose="02000000000000000000" pitchFamily="2" charset="0"/>
            </a:rPr>
            <a:t>ণ</a:t>
          </a:r>
          <a:endParaRPr lang="en-US" sz="2400" kern="1200" dirty="0">
            <a:latin typeface="NikoshBAN" panose="02000000000000000000" pitchFamily="2" charset="0"/>
            <a:cs typeface="NikoshBAN" panose="02000000000000000000" pitchFamily="2" charset="0"/>
          </a:endParaRPr>
        </a:p>
      </dsp:txBody>
      <dsp:txXfrm>
        <a:off x="0" y="0"/>
        <a:ext cx="11544300" cy="1270895"/>
      </dsp:txXfrm>
    </dsp:sp>
    <dsp:sp modelId="{FB2A77E8-A48A-4B6E-A975-8F3E37C20F7A}">
      <dsp:nvSpPr>
        <dsp:cNvPr id="0" name=""/>
        <dsp:cNvSpPr/>
      </dsp:nvSpPr>
      <dsp:spPr>
        <a:xfrm>
          <a:off x="3444680" y="1538615"/>
          <a:ext cx="7713901" cy="23329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76200" rIns="101600" bIns="76200" numCol="1" spcCol="1270" anchor="ctr" anchorCtr="0">
          <a:noAutofit/>
        </a:bodyPr>
        <a:lstStyle/>
        <a:p>
          <a:pPr lvl="0" algn="ctr" defTabSz="1778000">
            <a:lnSpc>
              <a:spcPct val="90000"/>
            </a:lnSpc>
            <a:spcBef>
              <a:spcPct val="0"/>
            </a:spcBef>
            <a:spcAft>
              <a:spcPct val="35000"/>
            </a:spcAft>
          </a:pPr>
          <a:r>
            <a:rPr lang="en-US" sz="4000" b="0" i="0" kern="1200" dirty="0">
              <a:latin typeface="NikoshBAN" panose="02000000000000000000" pitchFamily="2" charset="0"/>
              <a:cs typeface="NikoshBAN" panose="02000000000000000000" pitchFamily="2" charset="0"/>
            </a:rPr>
            <a:t>16.10 </a:t>
          </a:r>
          <a:r>
            <a:rPr lang="as-IN" sz="4000" b="0" i="0" kern="1200" dirty="0">
              <a:latin typeface="NikoshBAN" panose="02000000000000000000" pitchFamily="2" charset="0"/>
              <a:cs typeface="NikoshBAN" panose="02000000000000000000" pitchFamily="2" charset="0"/>
            </a:rPr>
            <a:t>জাতীয় আইন ও আন্তর্জাতিক চুক্তি অনুযায়ী জনসাধারণের</a:t>
          </a:r>
          <a:r>
            <a:rPr lang="en-US" sz="4000" b="0" i="0" kern="1200" dirty="0">
              <a:latin typeface="NikoshBAN" panose="02000000000000000000" pitchFamily="2" charset="0"/>
              <a:cs typeface="NikoshBAN" panose="02000000000000000000" pitchFamily="2" charset="0"/>
            </a:rPr>
            <a:t>  </a:t>
          </a:r>
          <a:r>
            <a:rPr lang="as-IN" sz="4000" b="0" i="0" kern="1200" dirty="0">
              <a:latin typeface="NikoshBAN" panose="02000000000000000000" pitchFamily="2" charset="0"/>
              <a:cs typeface="NikoshBAN" panose="02000000000000000000" pitchFamily="2" charset="0"/>
            </a:rPr>
            <a:t>তথ্য-অধিকার নিশ্চিত করাসহ মৌলিক স্বাধীনতার সুরক্ষা দান</a:t>
          </a:r>
          <a:endParaRPr lang="en-US" sz="4000" kern="1200" dirty="0">
            <a:latin typeface="NikoshBAN" panose="02000000000000000000" pitchFamily="2" charset="0"/>
            <a:cs typeface="NikoshBAN" panose="02000000000000000000" pitchFamily="2" charset="0"/>
          </a:endParaRPr>
        </a:p>
      </dsp:txBody>
      <dsp:txXfrm>
        <a:off x="3513009" y="1606944"/>
        <a:ext cx="7577243" cy="2196280"/>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411"/>
          </a:xfrm>
          <a:prstGeom prst="rect">
            <a:avLst/>
          </a:prstGeom>
        </p:spPr>
        <p:txBody>
          <a:bodyPr vert="horz" lIns="93177" tIns="46589" rIns="93177" bIns="46589" rtlCol="0"/>
          <a:lstStyle>
            <a:lvl1pPr algn="r">
              <a:defRPr sz="1200"/>
            </a:lvl1pPr>
          </a:lstStyle>
          <a:p>
            <a:fld id="{589D2671-ABE1-401D-A9D0-CFB7155CFC37}" type="datetimeFigureOut">
              <a:rPr lang="en-US" smtClean="0"/>
              <a:t>1/23/2024</a:t>
            </a:fld>
            <a:endParaRPr lang="en-US"/>
          </a:p>
        </p:txBody>
      </p:sp>
      <p:sp>
        <p:nvSpPr>
          <p:cNvPr id="4" name="Footer Placeholder 3"/>
          <p:cNvSpPr>
            <a:spLocks noGrp="1"/>
          </p:cNvSpPr>
          <p:nvPr>
            <p:ph type="ftr" sz="quarter" idx="2"/>
          </p:nvPr>
        </p:nvSpPr>
        <p:spPr>
          <a:xfrm>
            <a:off x="0" y="9430091"/>
            <a:ext cx="2945659" cy="496411"/>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3177" tIns="46589" rIns="93177" bIns="46589" rtlCol="0" anchor="b"/>
          <a:lstStyle>
            <a:lvl1pPr algn="r">
              <a:defRPr sz="1200"/>
            </a:lvl1pPr>
          </a:lstStyle>
          <a:p>
            <a:fld id="{D7326A12-B1E4-42DA-AB52-55FC9E802DD1}" type="slidenum">
              <a:rPr lang="en-US" smtClean="0"/>
              <a:t>‹#›</a:t>
            </a:fld>
            <a:endParaRPr lang="en-US"/>
          </a:p>
        </p:txBody>
      </p:sp>
    </p:spTree>
    <p:extLst>
      <p:ext uri="{BB962C8B-B14F-4D97-AF65-F5344CB8AC3E}">
        <p14:creationId xmlns:p14="http://schemas.microsoft.com/office/powerpoint/2010/main" val="40215342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275" cy="49675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862" y="0"/>
            <a:ext cx="2946275" cy="496751"/>
          </a:xfrm>
          <a:prstGeom prst="rect">
            <a:avLst/>
          </a:prstGeom>
        </p:spPr>
        <p:txBody>
          <a:bodyPr vert="horz" lIns="91440" tIns="45720" rIns="91440" bIns="45720" rtlCol="0"/>
          <a:lstStyle>
            <a:lvl1pPr algn="r">
              <a:defRPr sz="1200"/>
            </a:lvl1pPr>
          </a:lstStyle>
          <a:p>
            <a:fld id="{BC00E1E9-9F41-4DAA-910B-1C414D8035CB}" type="datetimeFigureOut">
              <a:rPr lang="en-US" smtClean="0"/>
              <a:t>1/23/2024</a:t>
            </a:fld>
            <a:endParaRPr lang="en-US"/>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383" y="4716585"/>
            <a:ext cx="5436909" cy="44673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79"/>
            <a:ext cx="2946275" cy="49675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862" y="9429779"/>
            <a:ext cx="2946275" cy="496751"/>
          </a:xfrm>
          <a:prstGeom prst="rect">
            <a:avLst/>
          </a:prstGeom>
        </p:spPr>
        <p:txBody>
          <a:bodyPr vert="horz" lIns="91440" tIns="45720" rIns="91440" bIns="45720" rtlCol="0" anchor="b"/>
          <a:lstStyle>
            <a:lvl1pPr algn="r">
              <a:defRPr sz="1200"/>
            </a:lvl1pPr>
          </a:lstStyle>
          <a:p>
            <a:fld id="{30B4F986-645B-41D9-A386-E857D07622C1}" type="slidenum">
              <a:rPr lang="en-US" smtClean="0"/>
              <a:t>‹#›</a:t>
            </a:fld>
            <a:endParaRPr lang="en-US"/>
          </a:p>
        </p:txBody>
      </p:sp>
    </p:spTree>
    <p:extLst>
      <p:ext uri="{BB962C8B-B14F-4D97-AF65-F5344CB8AC3E}">
        <p14:creationId xmlns:p14="http://schemas.microsoft.com/office/powerpoint/2010/main" val="42924631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B4F986-645B-41D9-A386-E857D07622C1}" type="slidenum">
              <a:rPr lang="en-US" smtClean="0"/>
              <a:t>1</a:t>
            </a:fld>
            <a:endParaRPr lang="en-US"/>
          </a:p>
        </p:txBody>
      </p:sp>
    </p:spTree>
    <p:extLst>
      <p:ext uri="{BB962C8B-B14F-4D97-AF65-F5344CB8AC3E}">
        <p14:creationId xmlns:p14="http://schemas.microsoft.com/office/powerpoint/2010/main" val="10755212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B4F986-645B-41D9-A386-E857D07622C1}" type="slidenum">
              <a:rPr lang="en-US" smtClean="0"/>
              <a:t>10</a:t>
            </a:fld>
            <a:endParaRPr lang="en-US"/>
          </a:p>
        </p:txBody>
      </p:sp>
    </p:spTree>
    <p:extLst>
      <p:ext uri="{BB962C8B-B14F-4D97-AF65-F5344CB8AC3E}">
        <p14:creationId xmlns:p14="http://schemas.microsoft.com/office/powerpoint/2010/main" val="7409919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B4F986-645B-41D9-A386-E857D07622C1}" type="slidenum">
              <a:rPr lang="en-US" smtClean="0"/>
              <a:t>11</a:t>
            </a:fld>
            <a:endParaRPr lang="en-US"/>
          </a:p>
        </p:txBody>
      </p:sp>
    </p:spTree>
    <p:extLst>
      <p:ext uri="{BB962C8B-B14F-4D97-AF65-F5344CB8AC3E}">
        <p14:creationId xmlns:p14="http://schemas.microsoft.com/office/powerpoint/2010/main" val="4744826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B4F986-645B-41D9-A386-E857D07622C1}" type="slidenum">
              <a:rPr lang="en-US" smtClean="0"/>
              <a:t>12</a:t>
            </a:fld>
            <a:endParaRPr lang="en-US"/>
          </a:p>
        </p:txBody>
      </p:sp>
    </p:spTree>
    <p:extLst>
      <p:ext uri="{BB962C8B-B14F-4D97-AF65-F5344CB8AC3E}">
        <p14:creationId xmlns:p14="http://schemas.microsoft.com/office/powerpoint/2010/main" val="4621639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B4F986-645B-41D9-A386-E857D07622C1}" type="slidenum">
              <a:rPr lang="en-US" smtClean="0"/>
              <a:t>13</a:t>
            </a:fld>
            <a:endParaRPr lang="en-US"/>
          </a:p>
        </p:txBody>
      </p:sp>
    </p:spTree>
    <p:extLst>
      <p:ext uri="{BB962C8B-B14F-4D97-AF65-F5344CB8AC3E}">
        <p14:creationId xmlns:p14="http://schemas.microsoft.com/office/powerpoint/2010/main" val="11392996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B4F986-645B-41D9-A386-E857D07622C1}" type="slidenum">
              <a:rPr lang="en-US" smtClean="0"/>
              <a:t>14</a:t>
            </a:fld>
            <a:endParaRPr lang="en-US"/>
          </a:p>
        </p:txBody>
      </p:sp>
    </p:spTree>
    <p:extLst>
      <p:ext uri="{BB962C8B-B14F-4D97-AF65-F5344CB8AC3E}">
        <p14:creationId xmlns:p14="http://schemas.microsoft.com/office/powerpoint/2010/main" val="33649021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B4F986-645B-41D9-A386-E857D07622C1}" type="slidenum">
              <a:rPr lang="en-US" smtClean="0"/>
              <a:t>15</a:t>
            </a:fld>
            <a:endParaRPr lang="en-US"/>
          </a:p>
        </p:txBody>
      </p:sp>
    </p:spTree>
    <p:extLst>
      <p:ext uri="{BB962C8B-B14F-4D97-AF65-F5344CB8AC3E}">
        <p14:creationId xmlns:p14="http://schemas.microsoft.com/office/powerpoint/2010/main" val="28369903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B4F986-645B-41D9-A386-E857D07622C1}" type="slidenum">
              <a:rPr lang="en-US" smtClean="0"/>
              <a:t>16</a:t>
            </a:fld>
            <a:endParaRPr lang="en-US"/>
          </a:p>
        </p:txBody>
      </p:sp>
    </p:spTree>
    <p:extLst>
      <p:ext uri="{BB962C8B-B14F-4D97-AF65-F5344CB8AC3E}">
        <p14:creationId xmlns:p14="http://schemas.microsoft.com/office/powerpoint/2010/main" val="37822734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B4F986-645B-41D9-A386-E857D07622C1}" type="slidenum">
              <a:rPr lang="en-US" smtClean="0"/>
              <a:t>17</a:t>
            </a:fld>
            <a:endParaRPr lang="en-US"/>
          </a:p>
        </p:txBody>
      </p:sp>
    </p:spTree>
    <p:extLst>
      <p:ext uri="{BB962C8B-B14F-4D97-AF65-F5344CB8AC3E}">
        <p14:creationId xmlns:p14="http://schemas.microsoft.com/office/powerpoint/2010/main" val="39446507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B4F986-645B-41D9-A386-E857D07622C1}" type="slidenum">
              <a:rPr lang="en-US" smtClean="0"/>
              <a:t>18</a:t>
            </a:fld>
            <a:endParaRPr lang="en-US"/>
          </a:p>
        </p:txBody>
      </p:sp>
    </p:spTree>
    <p:extLst>
      <p:ext uri="{BB962C8B-B14F-4D97-AF65-F5344CB8AC3E}">
        <p14:creationId xmlns:p14="http://schemas.microsoft.com/office/powerpoint/2010/main" val="973797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B4F986-645B-41D9-A386-E857D07622C1}" type="slidenum">
              <a:rPr lang="en-US" smtClean="0"/>
              <a:t>19</a:t>
            </a:fld>
            <a:endParaRPr lang="en-US"/>
          </a:p>
        </p:txBody>
      </p:sp>
    </p:spTree>
    <p:extLst>
      <p:ext uri="{BB962C8B-B14F-4D97-AF65-F5344CB8AC3E}">
        <p14:creationId xmlns:p14="http://schemas.microsoft.com/office/powerpoint/2010/main" val="638788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B4F986-645B-41D9-A386-E857D07622C1}" type="slidenum">
              <a:rPr lang="en-US" smtClean="0"/>
              <a:t>2</a:t>
            </a:fld>
            <a:endParaRPr lang="en-US"/>
          </a:p>
        </p:txBody>
      </p:sp>
    </p:spTree>
    <p:extLst>
      <p:ext uri="{BB962C8B-B14F-4D97-AF65-F5344CB8AC3E}">
        <p14:creationId xmlns:p14="http://schemas.microsoft.com/office/powerpoint/2010/main" val="22401466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B4F986-645B-41D9-A386-E857D07622C1}" type="slidenum">
              <a:rPr lang="en-US" smtClean="0"/>
              <a:t>20</a:t>
            </a:fld>
            <a:endParaRPr lang="en-US"/>
          </a:p>
        </p:txBody>
      </p:sp>
    </p:spTree>
    <p:extLst>
      <p:ext uri="{BB962C8B-B14F-4D97-AF65-F5344CB8AC3E}">
        <p14:creationId xmlns:p14="http://schemas.microsoft.com/office/powerpoint/2010/main" val="30987861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B4F986-645B-41D9-A386-E857D07622C1}" type="slidenum">
              <a:rPr lang="en-US" smtClean="0"/>
              <a:t>21</a:t>
            </a:fld>
            <a:endParaRPr lang="en-US"/>
          </a:p>
        </p:txBody>
      </p:sp>
    </p:spTree>
    <p:extLst>
      <p:ext uri="{BB962C8B-B14F-4D97-AF65-F5344CB8AC3E}">
        <p14:creationId xmlns:p14="http://schemas.microsoft.com/office/powerpoint/2010/main" val="37598142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B4F986-645B-41D9-A386-E857D07622C1}" type="slidenum">
              <a:rPr lang="en-US" smtClean="0"/>
              <a:t>22</a:t>
            </a:fld>
            <a:endParaRPr lang="en-US"/>
          </a:p>
        </p:txBody>
      </p:sp>
    </p:spTree>
    <p:extLst>
      <p:ext uri="{BB962C8B-B14F-4D97-AF65-F5344CB8AC3E}">
        <p14:creationId xmlns:p14="http://schemas.microsoft.com/office/powerpoint/2010/main" val="29573365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B4F986-645B-41D9-A386-E857D07622C1}" type="slidenum">
              <a:rPr lang="en-US" smtClean="0"/>
              <a:t>23</a:t>
            </a:fld>
            <a:endParaRPr lang="en-US"/>
          </a:p>
        </p:txBody>
      </p:sp>
    </p:spTree>
    <p:extLst>
      <p:ext uri="{BB962C8B-B14F-4D97-AF65-F5344CB8AC3E}">
        <p14:creationId xmlns:p14="http://schemas.microsoft.com/office/powerpoint/2010/main" val="21535610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B4F986-645B-41D9-A386-E857D07622C1}" type="slidenum">
              <a:rPr lang="en-US" smtClean="0"/>
              <a:t>24</a:t>
            </a:fld>
            <a:endParaRPr lang="en-US"/>
          </a:p>
        </p:txBody>
      </p:sp>
    </p:spTree>
    <p:extLst>
      <p:ext uri="{BB962C8B-B14F-4D97-AF65-F5344CB8AC3E}">
        <p14:creationId xmlns:p14="http://schemas.microsoft.com/office/powerpoint/2010/main" val="32023043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B4F986-645B-41D9-A386-E857D07622C1}" type="slidenum">
              <a:rPr lang="en-US" smtClean="0"/>
              <a:t>25</a:t>
            </a:fld>
            <a:endParaRPr lang="en-US"/>
          </a:p>
        </p:txBody>
      </p:sp>
    </p:spTree>
    <p:extLst>
      <p:ext uri="{BB962C8B-B14F-4D97-AF65-F5344CB8AC3E}">
        <p14:creationId xmlns:p14="http://schemas.microsoft.com/office/powerpoint/2010/main" val="35891390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B4F986-645B-41D9-A386-E857D07622C1}" type="slidenum">
              <a:rPr lang="en-US" smtClean="0"/>
              <a:t>26</a:t>
            </a:fld>
            <a:endParaRPr lang="en-US"/>
          </a:p>
        </p:txBody>
      </p:sp>
    </p:spTree>
    <p:extLst>
      <p:ext uri="{BB962C8B-B14F-4D97-AF65-F5344CB8AC3E}">
        <p14:creationId xmlns:p14="http://schemas.microsoft.com/office/powerpoint/2010/main" val="15954533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B4F986-645B-41D9-A386-E857D07622C1}" type="slidenum">
              <a:rPr lang="en-US" smtClean="0"/>
              <a:t>27</a:t>
            </a:fld>
            <a:endParaRPr lang="en-US"/>
          </a:p>
        </p:txBody>
      </p:sp>
    </p:spTree>
    <p:extLst>
      <p:ext uri="{BB962C8B-B14F-4D97-AF65-F5344CB8AC3E}">
        <p14:creationId xmlns:p14="http://schemas.microsoft.com/office/powerpoint/2010/main" val="10282811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B4F986-645B-41D9-A386-E857D07622C1}" type="slidenum">
              <a:rPr lang="en-US" smtClean="0"/>
              <a:t>28</a:t>
            </a:fld>
            <a:endParaRPr lang="en-US"/>
          </a:p>
        </p:txBody>
      </p:sp>
    </p:spTree>
    <p:extLst>
      <p:ext uri="{BB962C8B-B14F-4D97-AF65-F5344CB8AC3E}">
        <p14:creationId xmlns:p14="http://schemas.microsoft.com/office/powerpoint/2010/main" val="30519734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B4F986-645B-41D9-A386-E857D07622C1}" type="slidenum">
              <a:rPr lang="en-US" smtClean="0"/>
              <a:t>29</a:t>
            </a:fld>
            <a:endParaRPr lang="en-US"/>
          </a:p>
        </p:txBody>
      </p:sp>
    </p:spTree>
    <p:extLst>
      <p:ext uri="{BB962C8B-B14F-4D97-AF65-F5344CB8AC3E}">
        <p14:creationId xmlns:p14="http://schemas.microsoft.com/office/powerpoint/2010/main" val="2543235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C0AA18-CE45-4F41-AD06-34F50B972E4B}" type="slidenum">
              <a:rPr lang="en-US" smtClean="0"/>
              <a:t>3</a:t>
            </a:fld>
            <a:endParaRPr lang="en-US"/>
          </a:p>
        </p:txBody>
      </p:sp>
    </p:spTree>
    <p:extLst>
      <p:ext uri="{BB962C8B-B14F-4D97-AF65-F5344CB8AC3E}">
        <p14:creationId xmlns:p14="http://schemas.microsoft.com/office/powerpoint/2010/main" val="17205625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B4F986-645B-41D9-A386-E857D07622C1}" type="slidenum">
              <a:rPr lang="en-US" smtClean="0"/>
              <a:t>30</a:t>
            </a:fld>
            <a:endParaRPr lang="en-US"/>
          </a:p>
        </p:txBody>
      </p:sp>
    </p:spTree>
    <p:extLst>
      <p:ext uri="{BB962C8B-B14F-4D97-AF65-F5344CB8AC3E}">
        <p14:creationId xmlns:p14="http://schemas.microsoft.com/office/powerpoint/2010/main" val="1057181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B4F986-645B-41D9-A386-E857D07622C1}" type="slidenum">
              <a:rPr lang="en-US" smtClean="0"/>
              <a:t>31</a:t>
            </a:fld>
            <a:endParaRPr lang="en-US"/>
          </a:p>
        </p:txBody>
      </p:sp>
    </p:spTree>
    <p:extLst>
      <p:ext uri="{BB962C8B-B14F-4D97-AF65-F5344CB8AC3E}">
        <p14:creationId xmlns:p14="http://schemas.microsoft.com/office/powerpoint/2010/main" val="14257311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B4F986-645B-41D9-A386-E857D07622C1}" type="slidenum">
              <a:rPr lang="en-US" smtClean="0"/>
              <a:t>32</a:t>
            </a:fld>
            <a:endParaRPr lang="en-US"/>
          </a:p>
        </p:txBody>
      </p:sp>
    </p:spTree>
    <p:extLst>
      <p:ext uri="{BB962C8B-B14F-4D97-AF65-F5344CB8AC3E}">
        <p14:creationId xmlns:p14="http://schemas.microsoft.com/office/powerpoint/2010/main" val="38028360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AA6434-DE33-451F-85D0-3C1CBC930554}" type="slidenum">
              <a:rPr lang="en-US" smtClean="0"/>
              <a:t>33</a:t>
            </a:fld>
            <a:endParaRPr lang="en-US"/>
          </a:p>
        </p:txBody>
      </p:sp>
    </p:spTree>
    <p:extLst>
      <p:ext uri="{BB962C8B-B14F-4D97-AF65-F5344CB8AC3E}">
        <p14:creationId xmlns:p14="http://schemas.microsoft.com/office/powerpoint/2010/main" val="12446382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B4F986-645B-41D9-A386-E857D07622C1}" type="slidenum">
              <a:rPr lang="en-US" smtClean="0"/>
              <a:t>34</a:t>
            </a:fld>
            <a:endParaRPr lang="en-US"/>
          </a:p>
        </p:txBody>
      </p:sp>
    </p:spTree>
    <p:extLst>
      <p:ext uri="{BB962C8B-B14F-4D97-AF65-F5344CB8AC3E}">
        <p14:creationId xmlns:p14="http://schemas.microsoft.com/office/powerpoint/2010/main" val="36675690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B4F986-645B-41D9-A386-E857D07622C1}" type="slidenum">
              <a:rPr lang="en-US" smtClean="0"/>
              <a:t>35</a:t>
            </a:fld>
            <a:endParaRPr lang="en-US"/>
          </a:p>
        </p:txBody>
      </p:sp>
    </p:spTree>
    <p:extLst>
      <p:ext uri="{BB962C8B-B14F-4D97-AF65-F5344CB8AC3E}">
        <p14:creationId xmlns:p14="http://schemas.microsoft.com/office/powerpoint/2010/main" val="39387585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B4F986-645B-41D9-A386-E857D07622C1}" type="slidenum">
              <a:rPr lang="en-US" smtClean="0"/>
              <a:t>36</a:t>
            </a:fld>
            <a:endParaRPr lang="en-US"/>
          </a:p>
        </p:txBody>
      </p:sp>
    </p:spTree>
    <p:extLst>
      <p:ext uri="{BB962C8B-B14F-4D97-AF65-F5344CB8AC3E}">
        <p14:creationId xmlns:p14="http://schemas.microsoft.com/office/powerpoint/2010/main" val="29274989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B4F986-645B-41D9-A386-E857D07622C1}" type="slidenum">
              <a:rPr lang="en-US" smtClean="0"/>
              <a:t>37</a:t>
            </a:fld>
            <a:endParaRPr lang="en-US"/>
          </a:p>
        </p:txBody>
      </p:sp>
    </p:spTree>
    <p:extLst>
      <p:ext uri="{BB962C8B-B14F-4D97-AF65-F5344CB8AC3E}">
        <p14:creationId xmlns:p14="http://schemas.microsoft.com/office/powerpoint/2010/main" val="20850709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B4F986-645B-41D9-A386-E857D07622C1}" type="slidenum">
              <a:rPr lang="en-US" smtClean="0"/>
              <a:t>38</a:t>
            </a:fld>
            <a:endParaRPr lang="en-US"/>
          </a:p>
        </p:txBody>
      </p:sp>
    </p:spTree>
    <p:extLst>
      <p:ext uri="{BB962C8B-B14F-4D97-AF65-F5344CB8AC3E}">
        <p14:creationId xmlns:p14="http://schemas.microsoft.com/office/powerpoint/2010/main" val="19283404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B4F986-645B-41D9-A386-E857D07622C1}" type="slidenum">
              <a:rPr lang="en-US" smtClean="0"/>
              <a:t>39</a:t>
            </a:fld>
            <a:endParaRPr lang="en-US"/>
          </a:p>
        </p:txBody>
      </p:sp>
    </p:spTree>
    <p:extLst>
      <p:ext uri="{BB962C8B-B14F-4D97-AF65-F5344CB8AC3E}">
        <p14:creationId xmlns:p14="http://schemas.microsoft.com/office/powerpoint/2010/main" val="3414159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B4F986-645B-41D9-A386-E857D07622C1}" type="slidenum">
              <a:rPr lang="en-US" smtClean="0"/>
              <a:t>4</a:t>
            </a:fld>
            <a:endParaRPr lang="en-US"/>
          </a:p>
        </p:txBody>
      </p:sp>
    </p:spTree>
    <p:extLst>
      <p:ext uri="{BB962C8B-B14F-4D97-AF65-F5344CB8AC3E}">
        <p14:creationId xmlns:p14="http://schemas.microsoft.com/office/powerpoint/2010/main" val="401451257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B4F986-645B-41D9-A386-E857D07622C1}" type="slidenum">
              <a:rPr lang="en-US" smtClean="0"/>
              <a:t>40</a:t>
            </a:fld>
            <a:endParaRPr lang="en-US"/>
          </a:p>
        </p:txBody>
      </p:sp>
    </p:spTree>
    <p:extLst>
      <p:ext uri="{BB962C8B-B14F-4D97-AF65-F5344CB8AC3E}">
        <p14:creationId xmlns:p14="http://schemas.microsoft.com/office/powerpoint/2010/main" val="35924318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B4F986-645B-41D9-A386-E857D07622C1}" type="slidenum">
              <a:rPr lang="en-US" smtClean="0"/>
              <a:t>41</a:t>
            </a:fld>
            <a:endParaRPr lang="en-US"/>
          </a:p>
        </p:txBody>
      </p:sp>
    </p:spTree>
    <p:extLst>
      <p:ext uri="{BB962C8B-B14F-4D97-AF65-F5344CB8AC3E}">
        <p14:creationId xmlns:p14="http://schemas.microsoft.com/office/powerpoint/2010/main" val="23234392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B4F986-645B-41D9-A386-E857D07622C1}" type="slidenum">
              <a:rPr lang="en-US" smtClean="0"/>
              <a:t>42</a:t>
            </a:fld>
            <a:endParaRPr lang="en-US"/>
          </a:p>
        </p:txBody>
      </p:sp>
    </p:spTree>
    <p:extLst>
      <p:ext uri="{BB962C8B-B14F-4D97-AF65-F5344CB8AC3E}">
        <p14:creationId xmlns:p14="http://schemas.microsoft.com/office/powerpoint/2010/main" val="76373589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B4F986-645B-41D9-A386-E857D07622C1}" type="slidenum">
              <a:rPr lang="en-US" smtClean="0"/>
              <a:t>43</a:t>
            </a:fld>
            <a:endParaRPr lang="en-US"/>
          </a:p>
        </p:txBody>
      </p:sp>
    </p:spTree>
    <p:extLst>
      <p:ext uri="{BB962C8B-B14F-4D97-AF65-F5344CB8AC3E}">
        <p14:creationId xmlns:p14="http://schemas.microsoft.com/office/powerpoint/2010/main" val="34189045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B4F986-645B-41D9-A386-E857D07622C1}" type="slidenum">
              <a:rPr lang="en-US" smtClean="0"/>
              <a:t>44</a:t>
            </a:fld>
            <a:endParaRPr lang="en-US"/>
          </a:p>
        </p:txBody>
      </p:sp>
    </p:spTree>
    <p:extLst>
      <p:ext uri="{BB962C8B-B14F-4D97-AF65-F5344CB8AC3E}">
        <p14:creationId xmlns:p14="http://schemas.microsoft.com/office/powerpoint/2010/main" val="170394756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B4F986-645B-41D9-A386-E857D07622C1}" type="slidenum">
              <a:rPr lang="en-US" smtClean="0"/>
              <a:t>45</a:t>
            </a:fld>
            <a:endParaRPr lang="en-US"/>
          </a:p>
        </p:txBody>
      </p:sp>
    </p:spTree>
    <p:extLst>
      <p:ext uri="{BB962C8B-B14F-4D97-AF65-F5344CB8AC3E}">
        <p14:creationId xmlns:p14="http://schemas.microsoft.com/office/powerpoint/2010/main" val="125892716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B4F986-645B-41D9-A386-E857D07622C1}" type="slidenum">
              <a:rPr lang="en-US" smtClean="0"/>
              <a:t>46</a:t>
            </a:fld>
            <a:endParaRPr lang="en-US"/>
          </a:p>
        </p:txBody>
      </p:sp>
    </p:spTree>
    <p:extLst>
      <p:ext uri="{BB962C8B-B14F-4D97-AF65-F5344CB8AC3E}">
        <p14:creationId xmlns:p14="http://schemas.microsoft.com/office/powerpoint/2010/main" val="322436271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B4F986-645B-41D9-A386-E857D07622C1}" type="slidenum">
              <a:rPr lang="en-US" smtClean="0"/>
              <a:t>47</a:t>
            </a:fld>
            <a:endParaRPr lang="en-US"/>
          </a:p>
        </p:txBody>
      </p:sp>
    </p:spTree>
    <p:extLst>
      <p:ext uri="{BB962C8B-B14F-4D97-AF65-F5344CB8AC3E}">
        <p14:creationId xmlns:p14="http://schemas.microsoft.com/office/powerpoint/2010/main" val="13676002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B4F986-645B-41D9-A386-E857D07622C1}" type="slidenum">
              <a:rPr lang="en-US" smtClean="0"/>
              <a:t>48</a:t>
            </a:fld>
            <a:endParaRPr lang="en-US"/>
          </a:p>
        </p:txBody>
      </p:sp>
    </p:spTree>
    <p:extLst>
      <p:ext uri="{BB962C8B-B14F-4D97-AF65-F5344CB8AC3E}">
        <p14:creationId xmlns:p14="http://schemas.microsoft.com/office/powerpoint/2010/main" val="76461142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B4F986-645B-41D9-A386-E857D07622C1}" type="slidenum">
              <a:rPr lang="en-US" smtClean="0"/>
              <a:t>49</a:t>
            </a:fld>
            <a:endParaRPr lang="en-US"/>
          </a:p>
        </p:txBody>
      </p:sp>
    </p:spTree>
    <p:extLst>
      <p:ext uri="{BB962C8B-B14F-4D97-AF65-F5344CB8AC3E}">
        <p14:creationId xmlns:p14="http://schemas.microsoft.com/office/powerpoint/2010/main" val="733909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B4F986-645B-41D9-A386-E857D07622C1}" type="slidenum">
              <a:rPr lang="en-US" smtClean="0"/>
              <a:t>5</a:t>
            </a:fld>
            <a:endParaRPr lang="en-US"/>
          </a:p>
        </p:txBody>
      </p:sp>
    </p:spTree>
    <p:extLst>
      <p:ext uri="{BB962C8B-B14F-4D97-AF65-F5344CB8AC3E}">
        <p14:creationId xmlns:p14="http://schemas.microsoft.com/office/powerpoint/2010/main" val="196869539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B4F986-645B-41D9-A386-E857D07622C1}" type="slidenum">
              <a:rPr lang="en-US" smtClean="0"/>
              <a:t>50</a:t>
            </a:fld>
            <a:endParaRPr lang="en-US"/>
          </a:p>
        </p:txBody>
      </p:sp>
    </p:spTree>
    <p:extLst>
      <p:ext uri="{BB962C8B-B14F-4D97-AF65-F5344CB8AC3E}">
        <p14:creationId xmlns:p14="http://schemas.microsoft.com/office/powerpoint/2010/main" val="174177828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B4F986-645B-41D9-A386-E857D07622C1}" type="slidenum">
              <a:rPr lang="en-US" smtClean="0"/>
              <a:t>51</a:t>
            </a:fld>
            <a:endParaRPr lang="en-US"/>
          </a:p>
        </p:txBody>
      </p:sp>
    </p:spTree>
    <p:extLst>
      <p:ext uri="{BB962C8B-B14F-4D97-AF65-F5344CB8AC3E}">
        <p14:creationId xmlns:p14="http://schemas.microsoft.com/office/powerpoint/2010/main" val="286806229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B4F986-645B-41D9-A386-E857D07622C1}" type="slidenum">
              <a:rPr lang="en-US" smtClean="0"/>
              <a:t>52</a:t>
            </a:fld>
            <a:endParaRPr lang="en-US"/>
          </a:p>
        </p:txBody>
      </p:sp>
    </p:spTree>
    <p:extLst>
      <p:ext uri="{BB962C8B-B14F-4D97-AF65-F5344CB8AC3E}">
        <p14:creationId xmlns:p14="http://schemas.microsoft.com/office/powerpoint/2010/main" val="386312692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B4F986-645B-41D9-A386-E857D07622C1}" type="slidenum">
              <a:rPr lang="en-US" smtClean="0"/>
              <a:t>53</a:t>
            </a:fld>
            <a:endParaRPr lang="en-US"/>
          </a:p>
        </p:txBody>
      </p:sp>
    </p:spTree>
    <p:extLst>
      <p:ext uri="{BB962C8B-B14F-4D97-AF65-F5344CB8AC3E}">
        <p14:creationId xmlns:p14="http://schemas.microsoft.com/office/powerpoint/2010/main" val="38224410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B4F986-645B-41D9-A386-E857D07622C1}" type="slidenum">
              <a:rPr lang="en-US" smtClean="0"/>
              <a:t>54</a:t>
            </a:fld>
            <a:endParaRPr lang="en-US"/>
          </a:p>
        </p:txBody>
      </p:sp>
    </p:spTree>
    <p:extLst>
      <p:ext uri="{BB962C8B-B14F-4D97-AF65-F5344CB8AC3E}">
        <p14:creationId xmlns:p14="http://schemas.microsoft.com/office/powerpoint/2010/main" val="274154267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B4F986-645B-41D9-A386-E857D07622C1}" type="slidenum">
              <a:rPr lang="en-US" smtClean="0"/>
              <a:t>55</a:t>
            </a:fld>
            <a:endParaRPr lang="en-US"/>
          </a:p>
        </p:txBody>
      </p:sp>
    </p:spTree>
    <p:extLst>
      <p:ext uri="{BB962C8B-B14F-4D97-AF65-F5344CB8AC3E}">
        <p14:creationId xmlns:p14="http://schemas.microsoft.com/office/powerpoint/2010/main" val="338904873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B4F986-645B-41D9-A386-E857D07622C1}" type="slidenum">
              <a:rPr lang="en-US" smtClean="0"/>
              <a:t>56</a:t>
            </a:fld>
            <a:endParaRPr lang="en-US"/>
          </a:p>
        </p:txBody>
      </p:sp>
    </p:spTree>
    <p:extLst>
      <p:ext uri="{BB962C8B-B14F-4D97-AF65-F5344CB8AC3E}">
        <p14:creationId xmlns:p14="http://schemas.microsoft.com/office/powerpoint/2010/main" val="94512856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B4F986-645B-41D9-A386-E857D07622C1}" type="slidenum">
              <a:rPr lang="en-US" smtClean="0"/>
              <a:t>57</a:t>
            </a:fld>
            <a:endParaRPr lang="en-US"/>
          </a:p>
        </p:txBody>
      </p:sp>
    </p:spTree>
    <p:extLst>
      <p:ext uri="{BB962C8B-B14F-4D97-AF65-F5344CB8AC3E}">
        <p14:creationId xmlns:p14="http://schemas.microsoft.com/office/powerpoint/2010/main" val="344997701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B4F986-645B-41D9-A386-E857D07622C1}" type="slidenum">
              <a:rPr lang="en-US" smtClean="0"/>
              <a:t>58</a:t>
            </a:fld>
            <a:endParaRPr lang="en-US"/>
          </a:p>
        </p:txBody>
      </p:sp>
    </p:spTree>
    <p:extLst>
      <p:ext uri="{BB962C8B-B14F-4D97-AF65-F5344CB8AC3E}">
        <p14:creationId xmlns:p14="http://schemas.microsoft.com/office/powerpoint/2010/main" val="84953404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B4F986-645B-41D9-A386-E857D07622C1}" type="slidenum">
              <a:rPr lang="en-US" smtClean="0"/>
              <a:t>59</a:t>
            </a:fld>
            <a:endParaRPr lang="en-US"/>
          </a:p>
        </p:txBody>
      </p:sp>
    </p:spTree>
    <p:extLst>
      <p:ext uri="{BB962C8B-B14F-4D97-AF65-F5344CB8AC3E}">
        <p14:creationId xmlns:p14="http://schemas.microsoft.com/office/powerpoint/2010/main" val="8250474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B4F986-645B-41D9-A386-E857D07622C1}" type="slidenum">
              <a:rPr lang="en-US" smtClean="0"/>
              <a:t>6</a:t>
            </a:fld>
            <a:endParaRPr lang="en-US"/>
          </a:p>
        </p:txBody>
      </p:sp>
    </p:spTree>
    <p:extLst>
      <p:ext uri="{BB962C8B-B14F-4D97-AF65-F5344CB8AC3E}">
        <p14:creationId xmlns:p14="http://schemas.microsoft.com/office/powerpoint/2010/main" val="262408336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B4F986-645B-41D9-A386-E857D07622C1}" type="slidenum">
              <a:rPr lang="en-US" smtClean="0"/>
              <a:t>60</a:t>
            </a:fld>
            <a:endParaRPr lang="en-US"/>
          </a:p>
        </p:txBody>
      </p:sp>
    </p:spTree>
    <p:extLst>
      <p:ext uri="{BB962C8B-B14F-4D97-AF65-F5344CB8AC3E}">
        <p14:creationId xmlns:p14="http://schemas.microsoft.com/office/powerpoint/2010/main" val="182555992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B4F986-645B-41D9-A386-E857D07622C1}" type="slidenum">
              <a:rPr lang="en-US" smtClean="0"/>
              <a:t>61</a:t>
            </a:fld>
            <a:endParaRPr lang="en-US"/>
          </a:p>
        </p:txBody>
      </p:sp>
    </p:spTree>
    <p:extLst>
      <p:ext uri="{BB962C8B-B14F-4D97-AF65-F5344CB8AC3E}">
        <p14:creationId xmlns:p14="http://schemas.microsoft.com/office/powerpoint/2010/main" val="283494691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B4F986-645B-41D9-A386-E857D07622C1}" type="slidenum">
              <a:rPr lang="en-US" smtClean="0"/>
              <a:t>62</a:t>
            </a:fld>
            <a:endParaRPr lang="en-US"/>
          </a:p>
        </p:txBody>
      </p:sp>
    </p:spTree>
    <p:extLst>
      <p:ext uri="{BB962C8B-B14F-4D97-AF65-F5344CB8AC3E}">
        <p14:creationId xmlns:p14="http://schemas.microsoft.com/office/powerpoint/2010/main" val="263342894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B4F986-645B-41D9-A386-E857D07622C1}" type="slidenum">
              <a:rPr lang="en-US" smtClean="0"/>
              <a:t>63</a:t>
            </a:fld>
            <a:endParaRPr lang="en-US"/>
          </a:p>
        </p:txBody>
      </p:sp>
    </p:spTree>
    <p:extLst>
      <p:ext uri="{BB962C8B-B14F-4D97-AF65-F5344CB8AC3E}">
        <p14:creationId xmlns:p14="http://schemas.microsoft.com/office/powerpoint/2010/main" val="332604629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B4F986-645B-41D9-A386-E857D07622C1}" type="slidenum">
              <a:rPr lang="en-US" smtClean="0"/>
              <a:t>64</a:t>
            </a:fld>
            <a:endParaRPr lang="en-US"/>
          </a:p>
        </p:txBody>
      </p:sp>
    </p:spTree>
    <p:extLst>
      <p:ext uri="{BB962C8B-B14F-4D97-AF65-F5344CB8AC3E}">
        <p14:creationId xmlns:p14="http://schemas.microsoft.com/office/powerpoint/2010/main" val="102361359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B4F986-645B-41D9-A386-E857D07622C1}" type="slidenum">
              <a:rPr lang="en-US" smtClean="0"/>
              <a:t>65</a:t>
            </a:fld>
            <a:endParaRPr lang="en-US"/>
          </a:p>
        </p:txBody>
      </p:sp>
    </p:spTree>
    <p:extLst>
      <p:ext uri="{BB962C8B-B14F-4D97-AF65-F5344CB8AC3E}">
        <p14:creationId xmlns:p14="http://schemas.microsoft.com/office/powerpoint/2010/main" val="16505479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B4F986-645B-41D9-A386-E857D07622C1}" type="slidenum">
              <a:rPr lang="en-US" smtClean="0"/>
              <a:t>66</a:t>
            </a:fld>
            <a:endParaRPr lang="en-US"/>
          </a:p>
        </p:txBody>
      </p:sp>
    </p:spTree>
    <p:extLst>
      <p:ext uri="{BB962C8B-B14F-4D97-AF65-F5344CB8AC3E}">
        <p14:creationId xmlns:p14="http://schemas.microsoft.com/office/powerpoint/2010/main" val="85133979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B4F986-645B-41D9-A386-E857D07622C1}" type="slidenum">
              <a:rPr lang="en-US" smtClean="0"/>
              <a:t>67</a:t>
            </a:fld>
            <a:endParaRPr lang="en-US"/>
          </a:p>
        </p:txBody>
      </p:sp>
    </p:spTree>
    <p:extLst>
      <p:ext uri="{BB962C8B-B14F-4D97-AF65-F5344CB8AC3E}">
        <p14:creationId xmlns:p14="http://schemas.microsoft.com/office/powerpoint/2010/main" val="11694205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B4F986-645B-41D9-A386-E857D07622C1}" type="slidenum">
              <a:rPr lang="en-US" smtClean="0"/>
              <a:t>68</a:t>
            </a:fld>
            <a:endParaRPr lang="en-US"/>
          </a:p>
        </p:txBody>
      </p:sp>
    </p:spTree>
    <p:extLst>
      <p:ext uri="{BB962C8B-B14F-4D97-AF65-F5344CB8AC3E}">
        <p14:creationId xmlns:p14="http://schemas.microsoft.com/office/powerpoint/2010/main" val="60381357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B4F986-645B-41D9-A386-E857D07622C1}" type="slidenum">
              <a:rPr lang="en-US" smtClean="0"/>
              <a:t>69</a:t>
            </a:fld>
            <a:endParaRPr lang="en-US"/>
          </a:p>
        </p:txBody>
      </p:sp>
    </p:spTree>
    <p:extLst>
      <p:ext uri="{BB962C8B-B14F-4D97-AF65-F5344CB8AC3E}">
        <p14:creationId xmlns:p14="http://schemas.microsoft.com/office/powerpoint/2010/main" val="37986460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B4F986-645B-41D9-A386-E857D07622C1}" type="slidenum">
              <a:rPr lang="en-US" smtClean="0"/>
              <a:t>7</a:t>
            </a:fld>
            <a:endParaRPr lang="en-US"/>
          </a:p>
        </p:txBody>
      </p:sp>
    </p:spTree>
    <p:extLst>
      <p:ext uri="{BB962C8B-B14F-4D97-AF65-F5344CB8AC3E}">
        <p14:creationId xmlns:p14="http://schemas.microsoft.com/office/powerpoint/2010/main" val="208121327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B4F986-645B-41D9-A386-E857D07622C1}" type="slidenum">
              <a:rPr lang="en-US" smtClean="0"/>
              <a:t>70</a:t>
            </a:fld>
            <a:endParaRPr lang="en-US"/>
          </a:p>
        </p:txBody>
      </p:sp>
    </p:spTree>
    <p:extLst>
      <p:ext uri="{BB962C8B-B14F-4D97-AF65-F5344CB8AC3E}">
        <p14:creationId xmlns:p14="http://schemas.microsoft.com/office/powerpoint/2010/main" val="305721947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B4F986-645B-41D9-A386-E857D07622C1}" type="slidenum">
              <a:rPr lang="en-US" smtClean="0"/>
              <a:t>71</a:t>
            </a:fld>
            <a:endParaRPr lang="en-US"/>
          </a:p>
        </p:txBody>
      </p:sp>
    </p:spTree>
    <p:extLst>
      <p:ext uri="{BB962C8B-B14F-4D97-AF65-F5344CB8AC3E}">
        <p14:creationId xmlns:p14="http://schemas.microsoft.com/office/powerpoint/2010/main" val="265771759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B4F986-645B-41D9-A386-E857D07622C1}" type="slidenum">
              <a:rPr lang="en-US" smtClean="0"/>
              <a:t>72</a:t>
            </a:fld>
            <a:endParaRPr lang="en-US"/>
          </a:p>
        </p:txBody>
      </p:sp>
    </p:spTree>
    <p:extLst>
      <p:ext uri="{BB962C8B-B14F-4D97-AF65-F5344CB8AC3E}">
        <p14:creationId xmlns:p14="http://schemas.microsoft.com/office/powerpoint/2010/main" val="425491904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B4F986-645B-41D9-A386-E857D07622C1}" type="slidenum">
              <a:rPr lang="en-US" smtClean="0"/>
              <a:t>73</a:t>
            </a:fld>
            <a:endParaRPr lang="en-US"/>
          </a:p>
        </p:txBody>
      </p:sp>
    </p:spTree>
    <p:extLst>
      <p:ext uri="{BB962C8B-B14F-4D97-AF65-F5344CB8AC3E}">
        <p14:creationId xmlns:p14="http://schemas.microsoft.com/office/powerpoint/2010/main" val="119994215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B4F986-645B-41D9-A386-E857D07622C1}" type="slidenum">
              <a:rPr lang="en-US" smtClean="0"/>
              <a:t>74</a:t>
            </a:fld>
            <a:endParaRPr lang="en-US"/>
          </a:p>
        </p:txBody>
      </p:sp>
    </p:spTree>
    <p:extLst>
      <p:ext uri="{BB962C8B-B14F-4D97-AF65-F5344CB8AC3E}">
        <p14:creationId xmlns:p14="http://schemas.microsoft.com/office/powerpoint/2010/main" val="25032577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B4F986-645B-41D9-A386-E857D07622C1}" type="slidenum">
              <a:rPr lang="en-US" smtClean="0"/>
              <a:t>8</a:t>
            </a:fld>
            <a:endParaRPr lang="en-US"/>
          </a:p>
        </p:txBody>
      </p:sp>
    </p:spTree>
    <p:extLst>
      <p:ext uri="{BB962C8B-B14F-4D97-AF65-F5344CB8AC3E}">
        <p14:creationId xmlns:p14="http://schemas.microsoft.com/office/powerpoint/2010/main" val="14883955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B4F986-645B-41D9-A386-E857D07622C1}" type="slidenum">
              <a:rPr lang="en-US" smtClean="0"/>
              <a:t>9</a:t>
            </a:fld>
            <a:endParaRPr lang="en-US"/>
          </a:p>
        </p:txBody>
      </p:sp>
    </p:spTree>
    <p:extLst>
      <p:ext uri="{BB962C8B-B14F-4D97-AF65-F5344CB8AC3E}">
        <p14:creationId xmlns:p14="http://schemas.microsoft.com/office/powerpoint/2010/main" val="3918369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AE01F2-8E21-4198-8533-65E2B775C5D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AAE1AD52-6F9C-4853-8D1A-1D2CB788B2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37E2714C-DBFB-4FB8-AABE-343ED68BA3F5}"/>
              </a:ext>
            </a:extLst>
          </p:cNvPr>
          <p:cNvSpPr>
            <a:spLocks noGrp="1"/>
          </p:cNvSpPr>
          <p:nvPr>
            <p:ph type="dt" sz="half" idx="10"/>
          </p:nvPr>
        </p:nvSpPr>
        <p:spPr/>
        <p:txBody>
          <a:bodyPr/>
          <a:lstStyle/>
          <a:p>
            <a:fld id="{7EB8F1B6-FAA8-4E99-86A5-AE373BC94896}" type="datetimeFigureOut">
              <a:rPr lang="en-US" smtClean="0"/>
              <a:t>1/23/2024</a:t>
            </a:fld>
            <a:endParaRPr lang="en-US"/>
          </a:p>
        </p:txBody>
      </p:sp>
      <p:sp>
        <p:nvSpPr>
          <p:cNvPr id="5" name="Footer Placeholder 4">
            <a:extLst>
              <a:ext uri="{FF2B5EF4-FFF2-40B4-BE49-F238E27FC236}">
                <a16:creationId xmlns:a16="http://schemas.microsoft.com/office/drawing/2014/main" xmlns="" id="{34207F0A-3520-428E-A515-29C077F155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85BE0FC-1116-4668-A23D-679D4F9FD256}"/>
              </a:ext>
            </a:extLst>
          </p:cNvPr>
          <p:cNvSpPr>
            <a:spLocks noGrp="1"/>
          </p:cNvSpPr>
          <p:nvPr>
            <p:ph type="sldNum" sz="quarter" idx="12"/>
          </p:nvPr>
        </p:nvSpPr>
        <p:spPr/>
        <p:txBody>
          <a:bodyPr/>
          <a:lstStyle/>
          <a:p>
            <a:fld id="{5C886F1B-18D6-4135-82BB-343CE36C6E27}" type="slidenum">
              <a:rPr lang="en-US" smtClean="0"/>
              <a:t>‹#›</a:t>
            </a:fld>
            <a:endParaRPr lang="en-US"/>
          </a:p>
        </p:txBody>
      </p:sp>
    </p:spTree>
    <p:extLst>
      <p:ext uri="{BB962C8B-B14F-4D97-AF65-F5344CB8AC3E}">
        <p14:creationId xmlns:p14="http://schemas.microsoft.com/office/powerpoint/2010/main" val="4018392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72BF85-F56D-4DB8-89E5-47BAE525838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588A7EF4-B4E6-4435-971B-8BED15A8EC8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90BEFC4-15B4-45FF-BBAE-5CAB99535260}"/>
              </a:ext>
            </a:extLst>
          </p:cNvPr>
          <p:cNvSpPr>
            <a:spLocks noGrp="1"/>
          </p:cNvSpPr>
          <p:nvPr>
            <p:ph type="dt" sz="half" idx="10"/>
          </p:nvPr>
        </p:nvSpPr>
        <p:spPr/>
        <p:txBody>
          <a:bodyPr/>
          <a:lstStyle/>
          <a:p>
            <a:fld id="{7EB8F1B6-FAA8-4E99-86A5-AE373BC94896}" type="datetimeFigureOut">
              <a:rPr lang="en-US" smtClean="0"/>
              <a:t>1/23/2024</a:t>
            </a:fld>
            <a:endParaRPr lang="en-US"/>
          </a:p>
        </p:txBody>
      </p:sp>
      <p:sp>
        <p:nvSpPr>
          <p:cNvPr id="5" name="Footer Placeholder 4">
            <a:extLst>
              <a:ext uri="{FF2B5EF4-FFF2-40B4-BE49-F238E27FC236}">
                <a16:creationId xmlns:a16="http://schemas.microsoft.com/office/drawing/2014/main" xmlns="" id="{BCF75720-FDA1-4F1B-80EB-E0E5D1A562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EA0EB96-04E8-4ABE-BAF0-FA158548F883}"/>
              </a:ext>
            </a:extLst>
          </p:cNvPr>
          <p:cNvSpPr>
            <a:spLocks noGrp="1"/>
          </p:cNvSpPr>
          <p:nvPr>
            <p:ph type="sldNum" sz="quarter" idx="12"/>
          </p:nvPr>
        </p:nvSpPr>
        <p:spPr/>
        <p:txBody>
          <a:bodyPr/>
          <a:lstStyle/>
          <a:p>
            <a:fld id="{5C886F1B-18D6-4135-82BB-343CE36C6E27}" type="slidenum">
              <a:rPr lang="en-US" smtClean="0"/>
              <a:t>‹#›</a:t>
            </a:fld>
            <a:endParaRPr lang="en-US"/>
          </a:p>
        </p:txBody>
      </p:sp>
    </p:spTree>
    <p:extLst>
      <p:ext uri="{BB962C8B-B14F-4D97-AF65-F5344CB8AC3E}">
        <p14:creationId xmlns:p14="http://schemas.microsoft.com/office/powerpoint/2010/main" val="3659695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1F9C1349-3E58-496C-8EBC-6BCCDFB204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829880DC-66F4-4886-B57C-7850E450329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F8E05F7-D727-445C-95EA-C50C5A49A96A}"/>
              </a:ext>
            </a:extLst>
          </p:cNvPr>
          <p:cNvSpPr>
            <a:spLocks noGrp="1"/>
          </p:cNvSpPr>
          <p:nvPr>
            <p:ph type="dt" sz="half" idx="10"/>
          </p:nvPr>
        </p:nvSpPr>
        <p:spPr/>
        <p:txBody>
          <a:bodyPr/>
          <a:lstStyle/>
          <a:p>
            <a:fld id="{7EB8F1B6-FAA8-4E99-86A5-AE373BC94896}" type="datetimeFigureOut">
              <a:rPr lang="en-US" smtClean="0"/>
              <a:t>1/23/2024</a:t>
            </a:fld>
            <a:endParaRPr lang="en-US"/>
          </a:p>
        </p:txBody>
      </p:sp>
      <p:sp>
        <p:nvSpPr>
          <p:cNvPr id="5" name="Footer Placeholder 4">
            <a:extLst>
              <a:ext uri="{FF2B5EF4-FFF2-40B4-BE49-F238E27FC236}">
                <a16:creationId xmlns:a16="http://schemas.microsoft.com/office/drawing/2014/main" xmlns="" id="{05461490-07F8-4384-B748-BC4419FE39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C6948AF-127D-4837-907C-9DD083F8C52C}"/>
              </a:ext>
            </a:extLst>
          </p:cNvPr>
          <p:cNvSpPr>
            <a:spLocks noGrp="1"/>
          </p:cNvSpPr>
          <p:nvPr>
            <p:ph type="sldNum" sz="quarter" idx="12"/>
          </p:nvPr>
        </p:nvSpPr>
        <p:spPr/>
        <p:txBody>
          <a:bodyPr/>
          <a:lstStyle/>
          <a:p>
            <a:fld id="{5C886F1B-18D6-4135-82BB-343CE36C6E27}" type="slidenum">
              <a:rPr lang="en-US" smtClean="0"/>
              <a:t>‹#›</a:t>
            </a:fld>
            <a:endParaRPr lang="en-US"/>
          </a:p>
        </p:txBody>
      </p:sp>
    </p:spTree>
    <p:extLst>
      <p:ext uri="{BB962C8B-B14F-4D97-AF65-F5344CB8AC3E}">
        <p14:creationId xmlns:p14="http://schemas.microsoft.com/office/powerpoint/2010/main" val="1588050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B6A67A-32F6-41C2-AFBE-93EC6475B7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2F763B6-795F-4734-B02A-F3A6153648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B8DB572-6A13-41BB-B4B8-B9BCC31B06A2}"/>
              </a:ext>
            </a:extLst>
          </p:cNvPr>
          <p:cNvSpPr>
            <a:spLocks noGrp="1"/>
          </p:cNvSpPr>
          <p:nvPr>
            <p:ph type="dt" sz="half" idx="10"/>
          </p:nvPr>
        </p:nvSpPr>
        <p:spPr/>
        <p:txBody>
          <a:bodyPr/>
          <a:lstStyle/>
          <a:p>
            <a:fld id="{7EB8F1B6-FAA8-4E99-86A5-AE373BC94896}" type="datetimeFigureOut">
              <a:rPr lang="en-US" smtClean="0"/>
              <a:t>1/23/2024</a:t>
            </a:fld>
            <a:endParaRPr lang="en-US"/>
          </a:p>
        </p:txBody>
      </p:sp>
      <p:sp>
        <p:nvSpPr>
          <p:cNvPr id="5" name="Footer Placeholder 4">
            <a:extLst>
              <a:ext uri="{FF2B5EF4-FFF2-40B4-BE49-F238E27FC236}">
                <a16:creationId xmlns:a16="http://schemas.microsoft.com/office/drawing/2014/main" xmlns="" id="{8255C38D-7284-4F97-BA68-FACB391275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E0C9FCC-4C7B-435E-950B-F84B5D575240}"/>
              </a:ext>
            </a:extLst>
          </p:cNvPr>
          <p:cNvSpPr>
            <a:spLocks noGrp="1"/>
          </p:cNvSpPr>
          <p:nvPr>
            <p:ph type="sldNum" sz="quarter" idx="12"/>
          </p:nvPr>
        </p:nvSpPr>
        <p:spPr/>
        <p:txBody>
          <a:bodyPr/>
          <a:lstStyle/>
          <a:p>
            <a:fld id="{5C886F1B-18D6-4135-82BB-343CE36C6E27}" type="slidenum">
              <a:rPr lang="en-US" smtClean="0"/>
              <a:t>‹#›</a:t>
            </a:fld>
            <a:endParaRPr lang="en-US"/>
          </a:p>
        </p:txBody>
      </p:sp>
    </p:spTree>
    <p:extLst>
      <p:ext uri="{BB962C8B-B14F-4D97-AF65-F5344CB8AC3E}">
        <p14:creationId xmlns:p14="http://schemas.microsoft.com/office/powerpoint/2010/main" val="912979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C560B4-D5FA-4012-86EC-F5C468A5430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A28A2E57-2517-4D27-BBDF-C738D7B2470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E77C094B-0F7A-4AA8-9BCC-62AA5F67B60B}"/>
              </a:ext>
            </a:extLst>
          </p:cNvPr>
          <p:cNvSpPr>
            <a:spLocks noGrp="1"/>
          </p:cNvSpPr>
          <p:nvPr>
            <p:ph type="dt" sz="half" idx="10"/>
          </p:nvPr>
        </p:nvSpPr>
        <p:spPr/>
        <p:txBody>
          <a:bodyPr/>
          <a:lstStyle/>
          <a:p>
            <a:fld id="{7EB8F1B6-FAA8-4E99-86A5-AE373BC94896}" type="datetimeFigureOut">
              <a:rPr lang="en-US" smtClean="0"/>
              <a:t>1/23/2024</a:t>
            </a:fld>
            <a:endParaRPr lang="en-US"/>
          </a:p>
        </p:txBody>
      </p:sp>
      <p:sp>
        <p:nvSpPr>
          <p:cNvPr id="5" name="Footer Placeholder 4">
            <a:extLst>
              <a:ext uri="{FF2B5EF4-FFF2-40B4-BE49-F238E27FC236}">
                <a16:creationId xmlns:a16="http://schemas.microsoft.com/office/drawing/2014/main" xmlns="" id="{743C595A-2BEF-4E22-B6DD-F41B18D0CF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DFBAEA1-EC23-4BD6-923E-12E93FEDC2D1}"/>
              </a:ext>
            </a:extLst>
          </p:cNvPr>
          <p:cNvSpPr>
            <a:spLocks noGrp="1"/>
          </p:cNvSpPr>
          <p:nvPr>
            <p:ph type="sldNum" sz="quarter" idx="12"/>
          </p:nvPr>
        </p:nvSpPr>
        <p:spPr/>
        <p:txBody>
          <a:bodyPr/>
          <a:lstStyle/>
          <a:p>
            <a:fld id="{5C886F1B-18D6-4135-82BB-343CE36C6E27}" type="slidenum">
              <a:rPr lang="en-US" smtClean="0"/>
              <a:t>‹#›</a:t>
            </a:fld>
            <a:endParaRPr lang="en-US"/>
          </a:p>
        </p:txBody>
      </p:sp>
    </p:spTree>
    <p:extLst>
      <p:ext uri="{BB962C8B-B14F-4D97-AF65-F5344CB8AC3E}">
        <p14:creationId xmlns:p14="http://schemas.microsoft.com/office/powerpoint/2010/main" val="2365106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46F461-F947-4D6D-B684-2E39669693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575EAAE-59D7-4F2D-BD30-72B2160496B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D17C373A-9D41-4451-A4C2-1DD429C0D96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5F32EEBA-3B34-4367-97B1-DB633B806CEC}"/>
              </a:ext>
            </a:extLst>
          </p:cNvPr>
          <p:cNvSpPr>
            <a:spLocks noGrp="1"/>
          </p:cNvSpPr>
          <p:nvPr>
            <p:ph type="dt" sz="half" idx="10"/>
          </p:nvPr>
        </p:nvSpPr>
        <p:spPr/>
        <p:txBody>
          <a:bodyPr/>
          <a:lstStyle/>
          <a:p>
            <a:fld id="{7EB8F1B6-FAA8-4E99-86A5-AE373BC94896}" type="datetimeFigureOut">
              <a:rPr lang="en-US" smtClean="0"/>
              <a:t>1/23/2024</a:t>
            </a:fld>
            <a:endParaRPr lang="en-US"/>
          </a:p>
        </p:txBody>
      </p:sp>
      <p:sp>
        <p:nvSpPr>
          <p:cNvPr id="6" name="Footer Placeholder 5">
            <a:extLst>
              <a:ext uri="{FF2B5EF4-FFF2-40B4-BE49-F238E27FC236}">
                <a16:creationId xmlns:a16="http://schemas.microsoft.com/office/drawing/2014/main" xmlns="" id="{873173B5-E735-475B-874D-28E127B81F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E1920AC-B1F9-4C4D-A086-3710E8AF18EF}"/>
              </a:ext>
            </a:extLst>
          </p:cNvPr>
          <p:cNvSpPr>
            <a:spLocks noGrp="1"/>
          </p:cNvSpPr>
          <p:nvPr>
            <p:ph type="sldNum" sz="quarter" idx="12"/>
          </p:nvPr>
        </p:nvSpPr>
        <p:spPr/>
        <p:txBody>
          <a:bodyPr/>
          <a:lstStyle/>
          <a:p>
            <a:fld id="{5C886F1B-18D6-4135-82BB-343CE36C6E27}" type="slidenum">
              <a:rPr lang="en-US" smtClean="0"/>
              <a:t>‹#›</a:t>
            </a:fld>
            <a:endParaRPr lang="en-US"/>
          </a:p>
        </p:txBody>
      </p:sp>
    </p:spTree>
    <p:extLst>
      <p:ext uri="{BB962C8B-B14F-4D97-AF65-F5344CB8AC3E}">
        <p14:creationId xmlns:p14="http://schemas.microsoft.com/office/powerpoint/2010/main" val="1022567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47F6EB-8A20-4847-913C-06EE8E4B12C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08C49357-518C-4FC2-9170-31C22466C1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9B5A05C0-9A66-4676-9890-B00D66DFAC5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F9100615-C251-4F69-A278-1A211D7950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8079D58A-6871-400B-B761-93C38E4706B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54A4A337-E32E-4D60-839B-5B025873AD94}"/>
              </a:ext>
            </a:extLst>
          </p:cNvPr>
          <p:cNvSpPr>
            <a:spLocks noGrp="1"/>
          </p:cNvSpPr>
          <p:nvPr>
            <p:ph type="dt" sz="half" idx="10"/>
          </p:nvPr>
        </p:nvSpPr>
        <p:spPr/>
        <p:txBody>
          <a:bodyPr/>
          <a:lstStyle/>
          <a:p>
            <a:fld id="{7EB8F1B6-FAA8-4E99-86A5-AE373BC94896}" type="datetimeFigureOut">
              <a:rPr lang="en-US" smtClean="0"/>
              <a:t>1/23/2024</a:t>
            </a:fld>
            <a:endParaRPr lang="en-US"/>
          </a:p>
        </p:txBody>
      </p:sp>
      <p:sp>
        <p:nvSpPr>
          <p:cNvPr id="8" name="Footer Placeholder 7">
            <a:extLst>
              <a:ext uri="{FF2B5EF4-FFF2-40B4-BE49-F238E27FC236}">
                <a16:creationId xmlns:a16="http://schemas.microsoft.com/office/drawing/2014/main" xmlns="" id="{1D5D5A2F-2E04-4DE4-8AE3-A44F26C3EEB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82442872-0282-4247-A572-0FC3005A5143}"/>
              </a:ext>
            </a:extLst>
          </p:cNvPr>
          <p:cNvSpPr>
            <a:spLocks noGrp="1"/>
          </p:cNvSpPr>
          <p:nvPr>
            <p:ph type="sldNum" sz="quarter" idx="12"/>
          </p:nvPr>
        </p:nvSpPr>
        <p:spPr/>
        <p:txBody>
          <a:bodyPr/>
          <a:lstStyle/>
          <a:p>
            <a:fld id="{5C886F1B-18D6-4135-82BB-343CE36C6E27}" type="slidenum">
              <a:rPr lang="en-US" smtClean="0"/>
              <a:t>‹#›</a:t>
            </a:fld>
            <a:endParaRPr lang="en-US"/>
          </a:p>
        </p:txBody>
      </p:sp>
    </p:spTree>
    <p:extLst>
      <p:ext uri="{BB962C8B-B14F-4D97-AF65-F5344CB8AC3E}">
        <p14:creationId xmlns:p14="http://schemas.microsoft.com/office/powerpoint/2010/main" val="559438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F89939-78ED-4D51-A8DD-8BA94609897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E15525A5-1473-455C-9321-3887AB06F9E5}"/>
              </a:ext>
            </a:extLst>
          </p:cNvPr>
          <p:cNvSpPr>
            <a:spLocks noGrp="1"/>
          </p:cNvSpPr>
          <p:nvPr>
            <p:ph type="dt" sz="half" idx="10"/>
          </p:nvPr>
        </p:nvSpPr>
        <p:spPr/>
        <p:txBody>
          <a:bodyPr/>
          <a:lstStyle/>
          <a:p>
            <a:fld id="{7EB8F1B6-FAA8-4E99-86A5-AE373BC94896}" type="datetimeFigureOut">
              <a:rPr lang="en-US" smtClean="0"/>
              <a:t>1/23/2024</a:t>
            </a:fld>
            <a:endParaRPr lang="en-US"/>
          </a:p>
        </p:txBody>
      </p:sp>
      <p:sp>
        <p:nvSpPr>
          <p:cNvPr id="4" name="Footer Placeholder 3">
            <a:extLst>
              <a:ext uri="{FF2B5EF4-FFF2-40B4-BE49-F238E27FC236}">
                <a16:creationId xmlns:a16="http://schemas.microsoft.com/office/drawing/2014/main" xmlns="" id="{A1587160-8891-43A9-BEE3-1ED05CFCECF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94AAD968-35A9-48B9-8328-3CD97D1943EA}"/>
              </a:ext>
            </a:extLst>
          </p:cNvPr>
          <p:cNvSpPr>
            <a:spLocks noGrp="1"/>
          </p:cNvSpPr>
          <p:nvPr>
            <p:ph type="sldNum" sz="quarter" idx="12"/>
          </p:nvPr>
        </p:nvSpPr>
        <p:spPr/>
        <p:txBody>
          <a:bodyPr/>
          <a:lstStyle/>
          <a:p>
            <a:fld id="{5C886F1B-18D6-4135-82BB-343CE36C6E27}" type="slidenum">
              <a:rPr lang="en-US" smtClean="0"/>
              <a:t>‹#›</a:t>
            </a:fld>
            <a:endParaRPr lang="en-US"/>
          </a:p>
        </p:txBody>
      </p:sp>
    </p:spTree>
    <p:extLst>
      <p:ext uri="{BB962C8B-B14F-4D97-AF65-F5344CB8AC3E}">
        <p14:creationId xmlns:p14="http://schemas.microsoft.com/office/powerpoint/2010/main" val="3328044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A0256A48-0221-472C-8AC7-B3A10304B55A}"/>
              </a:ext>
            </a:extLst>
          </p:cNvPr>
          <p:cNvSpPr>
            <a:spLocks noGrp="1"/>
          </p:cNvSpPr>
          <p:nvPr>
            <p:ph type="dt" sz="half" idx="10"/>
          </p:nvPr>
        </p:nvSpPr>
        <p:spPr/>
        <p:txBody>
          <a:bodyPr/>
          <a:lstStyle/>
          <a:p>
            <a:fld id="{7EB8F1B6-FAA8-4E99-86A5-AE373BC94896}" type="datetimeFigureOut">
              <a:rPr lang="en-US" smtClean="0"/>
              <a:t>1/23/2024</a:t>
            </a:fld>
            <a:endParaRPr lang="en-US"/>
          </a:p>
        </p:txBody>
      </p:sp>
      <p:sp>
        <p:nvSpPr>
          <p:cNvPr id="3" name="Footer Placeholder 2">
            <a:extLst>
              <a:ext uri="{FF2B5EF4-FFF2-40B4-BE49-F238E27FC236}">
                <a16:creationId xmlns:a16="http://schemas.microsoft.com/office/drawing/2014/main" xmlns="" id="{BEB41C37-3B18-4651-B3A1-99C2C01D4C3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12F830CA-E739-4132-B122-9DCA1654668A}"/>
              </a:ext>
            </a:extLst>
          </p:cNvPr>
          <p:cNvSpPr>
            <a:spLocks noGrp="1"/>
          </p:cNvSpPr>
          <p:nvPr>
            <p:ph type="sldNum" sz="quarter" idx="12"/>
          </p:nvPr>
        </p:nvSpPr>
        <p:spPr/>
        <p:txBody>
          <a:bodyPr/>
          <a:lstStyle/>
          <a:p>
            <a:fld id="{5C886F1B-18D6-4135-82BB-343CE36C6E27}" type="slidenum">
              <a:rPr lang="en-US" smtClean="0"/>
              <a:t>‹#›</a:t>
            </a:fld>
            <a:endParaRPr lang="en-US"/>
          </a:p>
        </p:txBody>
      </p:sp>
    </p:spTree>
    <p:extLst>
      <p:ext uri="{BB962C8B-B14F-4D97-AF65-F5344CB8AC3E}">
        <p14:creationId xmlns:p14="http://schemas.microsoft.com/office/powerpoint/2010/main" val="1350276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C87333-DFAB-437C-B827-0FCE1727E8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FE2B4492-D5C4-418F-B6FC-66E50225BC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36AD06A3-2B5C-4F13-9707-507A4ABFB3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4A2D72B0-D8C3-4A6B-95E2-8E713C691698}"/>
              </a:ext>
            </a:extLst>
          </p:cNvPr>
          <p:cNvSpPr>
            <a:spLocks noGrp="1"/>
          </p:cNvSpPr>
          <p:nvPr>
            <p:ph type="dt" sz="half" idx="10"/>
          </p:nvPr>
        </p:nvSpPr>
        <p:spPr/>
        <p:txBody>
          <a:bodyPr/>
          <a:lstStyle/>
          <a:p>
            <a:fld id="{7EB8F1B6-FAA8-4E99-86A5-AE373BC94896}" type="datetimeFigureOut">
              <a:rPr lang="en-US" smtClean="0"/>
              <a:t>1/23/2024</a:t>
            </a:fld>
            <a:endParaRPr lang="en-US"/>
          </a:p>
        </p:txBody>
      </p:sp>
      <p:sp>
        <p:nvSpPr>
          <p:cNvPr id="6" name="Footer Placeholder 5">
            <a:extLst>
              <a:ext uri="{FF2B5EF4-FFF2-40B4-BE49-F238E27FC236}">
                <a16:creationId xmlns:a16="http://schemas.microsoft.com/office/drawing/2014/main" xmlns="" id="{CA0E2BBD-1D78-4ACC-95E3-C10ADF1965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3AEFC02B-875E-46D8-BACF-0884E9FB7940}"/>
              </a:ext>
            </a:extLst>
          </p:cNvPr>
          <p:cNvSpPr>
            <a:spLocks noGrp="1"/>
          </p:cNvSpPr>
          <p:nvPr>
            <p:ph type="sldNum" sz="quarter" idx="12"/>
          </p:nvPr>
        </p:nvSpPr>
        <p:spPr/>
        <p:txBody>
          <a:bodyPr/>
          <a:lstStyle/>
          <a:p>
            <a:fld id="{5C886F1B-18D6-4135-82BB-343CE36C6E27}" type="slidenum">
              <a:rPr lang="en-US" smtClean="0"/>
              <a:t>‹#›</a:t>
            </a:fld>
            <a:endParaRPr lang="en-US"/>
          </a:p>
        </p:txBody>
      </p:sp>
    </p:spTree>
    <p:extLst>
      <p:ext uri="{BB962C8B-B14F-4D97-AF65-F5344CB8AC3E}">
        <p14:creationId xmlns:p14="http://schemas.microsoft.com/office/powerpoint/2010/main" val="2645253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6CB764-99A5-489B-AEE0-3998984BBE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64321DD6-79CF-4ACC-9859-76CEEC08E9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AFA964FE-825D-4650-9D80-81FC7369FD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DAEA7DD-E84F-4B13-A9DE-EBDEDA056D59}"/>
              </a:ext>
            </a:extLst>
          </p:cNvPr>
          <p:cNvSpPr>
            <a:spLocks noGrp="1"/>
          </p:cNvSpPr>
          <p:nvPr>
            <p:ph type="dt" sz="half" idx="10"/>
          </p:nvPr>
        </p:nvSpPr>
        <p:spPr/>
        <p:txBody>
          <a:bodyPr/>
          <a:lstStyle/>
          <a:p>
            <a:fld id="{7EB8F1B6-FAA8-4E99-86A5-AE373BC94896}" type="datetimeFigureOut">
              <a:rPr lang="en-US" smtClean="0"/>
              <a:t>1/23/2024</a:t>
            </a:fld>
            <a:endParaRPr lang="en-US"/>
          </a:p>
        </p:txBody>
      </p:sp>
      <p:sp>
        <p:nvSpPr>
          <p:cNvPr id="6" name="Footer Placeholder 5">
            <a:extLst>
              <a:ext uri="{FF2B5EF4-FFF2-40B4-BE49-F238E27FC236}">
                <a16:creationId xmlns:a16="http://schemas.microsoft.com/office/drawing/2014/main" xmlns="" id="{2B7DEC30-0BB9-44B3-ADC1-7471B7985A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0FF15F6-E2FB-4395-9368-4AF494CF5F51}"/>
              </a:ext>
            </a:extLst>
          </p:cNvPr>
          <p:cNvSpPr>
            <a:spLocks noGrp="1"/>
          </p:cNvSpPr>
          <p:nvPr>
            <p:ph type="sldNum" sz="quarter" idx="12"/>
          </p:nvPr>
        </p:nvSpPr>
        <p:spPr/>
        <p:txBody>
          <a:bodyPr/>
          <a:lstStyle/>
          <a:p>
            <a:fld id="{5C886F1B-18D6-4135-82BB-343CE36C6E27}" type="slidenum">
              <a:rPr lang="en-US" smtClean="0"/>
              <a:t>‹#›</a:t>
            </a:fld>
            <a:endParaRPr lang="en-US"/>
          </a:p>
        </p:txBody>
      </p:sp>
    </p:spTree>
    <p:extLst>
      <p:ext uri="{BB962C8B-B14F-4D97-AF65-F5344CB8AC3E}">
        <p14:creationId xmlns:p14="http://schemas.microsoft.com/office/powerpoint/2010/main" val="3799994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F35C0CDD-009E-484F-8D3B-5E0CB51349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1D17D1C5-6494-474B-ADC7-0B24C930DF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BAE8CFA-C93E-49CF-9249-5A0AD3EC63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B8F1B6-FAA8-4E99-86A5-AE373BC94896}" type="datetimeFigureOut">
              <a:rPr lang="en-US" smtClean="0"/>
              <a:t>1/23/2024</a:t>
            </a:fld>
            <a:endParaRPr lang="en-US"/>
          </a:p>
        </p:txBody>
      </p:sp>
      <p:sp>
        <p:nvSpPr>
          <p:cNvPr id="5" name="Footer Placeholder 4">
            <a:extLst>
              <a:ext uri="{FF2B5EF4-FFF2-40B4-BE49-F238E27FC236}">
                <a16:creationId xmlns:a16="http://schemas.microsoft.com/office/drawing/2014/main" xmlns="" id="{724CB248-9FC1-46D9-ABAD-B852DA1AE2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F9C9ECE1-268B-4281-8EF6-C69D32999F9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886F1B-18D6-4135-82BB-343CE36C6E27}" type="slidenum">
              <a:rPr lang="en-US" smtClean="0"/>
              <a:t>‹#›</a:t>
            </a:fld>
            <a:endParaRPr lang="en-US"/>
          </a:p>
        </p:txBody>
      </p:sp>
    </p:spTree>
    <p:extLst>
      <p:ext uri="{BB962C8B-B14F-4D97-AF65-F5344CB8AC3E}">
        <p14:creationId xmlns:p14="http://schemas.microsoft.com/office/powerpoint/2010/main" val="35586285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bdlaws.minlaw.gov.bd/act-957.ht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bdlaws.minlaw.gov.bd/act-1011.htm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9.emf"/><Relationship Id="rId4" Type="http://schemas.openxmlformats.org/officeDocument/2006/relationships/oleObject" Target="../embeddings/oleObject1.bin"/></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bdlaws.minlaw.gov.bd/act-86.html"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bdlaws.minlaw.gov.bd/act-957.html"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6.emf"/><Relationship Id="rId4" Type="http://schemas.openxmlformats.org/officeDocument/2006/relationships/oleObject" Target="../embeddings/oleObject2.bin"/></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bdlaws.minlaw.gov.bd/act-98.html"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4.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463" y="683623"/>
            <a:ext cx="8804366" cy="1524000"/>
          </a:xfrm>
        </p:spPr>
        <p:txBody>
          <a:bodyPr rtlCol="0">
            <a:normAutofit fontScale="90000"/>
          </a:bodyPr>
          <a:lstStyle/>
          <a:p>
            <a:pPr algn="ctr" eaLnBrk="1" fontAlgn="auto" hangingPunct="1">
              <a:spcAft>
                <a:spcPts val="0"/>
              </a:spcAft>
              <a:defRPr/>
            </a:pPr>
            <a:r>
              <a:rPr lang="en-US" b="1" dirty="0" smtClean="0">
                <a:solidFill>
                  <a:srgbClr val="7030A0"/>
                </a:solidFill>
                <a:effectLst>
                  <a:outerShdw blurRad="38100" dist="38100" dir="2700000" algn="tl">
                    <a:srgbClr val="000000">
                      <a:alpha val="43137"/>
                    </a:srgbClr>
                  </a:outerShdw>
                </a:effectLst>
                <a:latin typeface="Nikosh" pitchFamily="2" charset="0"/>
                <a:cs typeface="Nikosh" pitchFamily="2" charset="0"/>
              </a:rPr>
              <a:t>       </a:t>
            </a:r>
            <a:r>
              <a:rPr lang="bn-IN" sz="7200" b="1" dirty="0" smtClean="0">
                <a:solidFill>
                  <a:srgbClr val="7030A0"/>
                </a:solidFill>
                <a:effectLst>
                  <a:outerShdw blurRad="38100" dist="38100" dir="2700000" algn="tl">
                    <a:srgbClr val="000000">
                      <a:alpha val="43137"/>
                    </a:srgbClr>
                  </a:outerShdw>
                </a:effectLst>
                <a:latin typeface="Nikosh" pitchFamily="2" charset="0"/>
                <a:cs typeface="Nikosh" pitchFamily="2" charset="0"/>
              </a:rPr>
              <a:t>তথ্য অধিকার</a:t>
            </a:r>
            <a:r>
              <a:rPr lang="en-US" sz="7200" b="1" dirty="0" smtClean="0">
                <a:solidFill>
                  <a:srgbClr val="7030A0"/>
                </a:solidFill>
                <a:effectLst>
                  <a:outerShdw blurRad="38100" dist="38100" dir="2700000" algn="tl">
                    <a:srgbClr val="000000">
                      <a:alpha val="43137"/>
                    </a:srgbClr>
                  </a:outerShdw>
                </a:effectLst>
                <a:latin typeface="Nikosh" pitchFamily="2" charset="0"/>
                <a:cs typeface="Nikosh" pitchFamily="2" charset="0"/>
              </a:rPr>
              <a:t> </a:t>
            </a:r>
            <a:r>
              <a:rPr lang="en-US" sz="7200" b="1" dirty="0" err="1" smtClean="0">
                <a:solidFill>
                  <a:srgbClr val="7030A0"/>
                </a:solidFill>
                <a:effectLst>
                  <a:outerShdw blurRad="38100" dist="38100" dir="2700000" algn="tl">
                    <a:srgbClr val="000000">
                      <a:alpha val="43137"/>
                    </a:srgbClr>
                  </a:outerShdw>
                </a:effectLst>
                <a:latin typeface="Nikosh" pitchFamily="2" charset="0"/>
                <a:cs typeface="Nikosh" pitchFamily="2" charset="0"/>
              </a:rPr>
              <a:t>সংক্রান্ত</a:t>
            </a:r>
            <a:r>
              <a:rPr lang="en-US" sz="7200" dirty="0">
                <a:solidFill>
                  <a:srgbClr val="7030A0"/>
                </a:solidFill>
              </a:rPr>
              <a:t> </a:t>
            </a:r>
            <a:r>
              <a:rPr lang="en-US" sz="7200" dirty="0" smtClean="0">
                <a:solidFill>
                  <a:srgbClr val="7030A0"/>
                </a:solidFill>
              </a:rPr>
              <a:t>     </a:t>
            </a:r>
            <a:r>
              <a:rPr lang="en-US" sz="7200" b="1" dirty="0" err="1" smtClean="0">
                <a:solidFill>
                  <a:srgbClr val="7030A0"/>
                </a:solidFill>
                <a:latin typeface="Nikosh" panose="02000000000000000000" pitchFamily="2" charset="0"/>
                <a:cs typeface="Nikosh" panose="02000000000000000000" pitchFamily="2" charset="0"/>
              </a:rPr>
              <a:t>আইন</a:t>
            </a:r>
            <a:r>
              <a:rPr lang="en-US" sz="7200" b="1" dirty="0" smtClean="0">
                <a:solidFill>
                  <a:srgbClr val="7030A0"/>
                </a:solidFill>
                <a:latin typeface="Nikosh" panose="02000000000000000000" pitchFamily="2" charset="0"/>
                <a:cs typeface="Nikosh" panose="02000000000000000000" pitchFamily="2" charset="0"/>
              </a:rPr>
              <a:t>/</a:t>
            </a:r>
            <a:r>
              <a:rPr lang="en-US" sz="7200" b="1" dirty="0" err="1" smtClean="0">
                <a:solidFill>
                  <a:srgbClr val="7030A0"/>
                </a:solidFill>
                <a:latin typeface="Nikosh" panose="02000000000000000000" pitchFamily="2" charset="0"/>
                <a:cs typeface="Nikosh" panose="02000000000000000000" pitchFamily="2" charset="0"/>
              </a:rPr>
              <a:t>বিধি</a:t>
            </a:r>
            <a:r>
              <a:rPr lang="en-US" sz="7200" b="1" smtClean="0">
                <a:solidFill>
                  <a:srgbClr val="7030A0"/>
                </a:solidFill>
                <a:latin typeface="Nikosh" panose="02000000000000000000" pitchFamily="2" charset="0"/>
                <a:cs typeface="Nikosh" panose="02000000000000000000" pitchFamily="2" charset="0"/>
              </a:rPr>
              <a:t> </a:t>
            </a:r>
            <a:endParaRPr lang="en-US" sz="7200" b="1" dirty="0">
              <a:solidFill>
                <a:srgbClr val="7030A0"/>
              </a:solidFill>
              <a:latin typeface="Nikosh" panose="02000000000000000000" pitchFamily="2" charset="0"/>
              <a:cs typeface="Nikosh" panose="02000000000000000000" pitchFamily="2" charset="0"/>
            </a:endParaRPr>
          </a:p>
        </p:txBody>
      </p:sp>
      <p:sp>
        <p:nvSpPr>
          <p:cNvPr id="3" name="Content Placeholder 2"/>
          <p:cNvSpPr>
            <a:spLocks noGrp="1"/>
          </p:cNvSpPr>
          <p:nvPr>
            <p:ph idx="1"/>
          </p:nvPr>
        </p:nvSpPr>
        <p:spPr>
          <a:xfrm>
            <a:off x="525463" y="2543175"/>
            <a:ext cx="9637712" cy="2662238"/>
          </a:xfrm>
        </p:spPr>
        <p:txBody>
          <a:bodyPr rtlCol="0">
            <a:normAutofit/>
          </a:bodyPr>
          <a:lstStyle/>
          <a:p>
            <a:pPr marL="0" indent="0" algn="r" eaLnBrk="1" fontAlgn="auto" hangingPunct="1">
              <a:spcBef>
                <a:spcPct val="0"/>
              </a:spcBef>
              <a:spcAft>
                <a:spcPts val="0"/>
              </a:spcAft>
              <a:buFont typeface="Arial" charset="0"/>
              <a:buNone/>
              <a:defRPr/>
            </a:pPr>
            <a:endParaRPr lang="en-US" altLang="en-US" b="1" dirty="0" smtClean="0">
              <a:solidFill>
                <a:srgbClr val="0070C0"/>
              </a:solidFill>
              <a:latin typeface="Nikosh" pitchFamily="2" charset="0"/>
              <a:cs typeface="Nikosh" pitchFamily="2" charset="0"/>
            </a:endParaRPr>
          </a:p>
          <a:p>
            <a:pPr marL="0" indent="0" algn="r" eaLnBrk="1" fontAlgn="auto" hangingPunct="1">
              <a:spcBef>
                <a:spcPct val="0"/>
              </a:spcBef>
              <a:spcAft>
                <a:spcPts val="0"/>
              </a:spcAft>
              <a:buFont typeface="Arial" charset="0"/>
              <a:buNone/>
              <a:defRPr/>
            </a:pPr>
            <a:r>
              <a:rPr lang="bn-IN" altLang="en-US" sz="3600" b="1" dirty="0" smtClean="0">
                <a:solidFill>
                  <a:srgbClr val="7030A0"/>
                </a:solidFill>
                <a:latin typeface="Nikosh" pitchFamily="2" charset="0"/>
                <a:cs typeface="Nikosh" pitchFamily="2" charset="0"/>
              </a:rPr>
              <a:t>মীনাক্ষী বর্মন</a:t>
            </a:r>
          </a:p>
          <a:p>
            <a:pPr marL="0" indent="0" algn="r" eaLnBrk="1" fontAlgn="auto" hangingPunct="1">
              <a:spcBef>
                <a:spcPct val="0"/>
              </a:spcBef>
              <a:spcAft>
                <a:spcPts val="0"/>
              </a:spcAft>
              <a:buFont typeface="Arial" charset="0"/>
              <a:buNone/>
              <a:defRPr/>
            </a:pPr>
            <a:r>
              <a:rPr lang="en-US" altLang="en-US" sz="3600" b="1" dirty="0" err="1" smtClean="0">
                <a:solidFill>
                  <a:srgbClr val="7030A0"/>
                </a:solidFill>
                <a:latin typeface="Nikosh" pitchFamily="2" charset="0"/>
                <a:cs typeface="Nikosh" pitchFamily="2" charset="0"/>
              </a:rPr>
              <a:t>যুগ্ম</a:t>
            </a:r>
            <a:r>
              <a:rPr lang="bn-IN" altLang="en-US" sz="3600" b="1" dirty="0" smtClean="0">
                <a:solidFill>
                  <a:srgbClr val="7030A0"/>
                </a:solidFill>
                <a:latin typeface="Nikosh" pitchFamily="2" charset="0"/>
                <a:cs typeface="Nikosh" pitchFamily="2" charset="0"/>
              </a:rPr>
              <a:t>সচিব</a:t>
            </a:r>
          </a:p>
          <a:p>
            <a:pPr marL="0" indent="0" algn="r" eaLnBrk="1" fontAlgn="auto" hangingPunct="1">
              <a:spcBef>
                <a:spcPct val="0"/>
              </a:spcBef>
              <a:spcAft>
                <a:spcPts val="0"/>
              </a:spcAft>
              <a:buFont typeface="Arial" charset="0"/>
              <a:buNone/>
              <a:defRPr/>
            </a:pPr>
            <a:r>
              <a:rPr lang="bn-IN" altLang="en-US" sz="3600" b="1" dirty="0" smtClean="0">
                <a:solidFill>
                  <a:srgbClr val="7030A0"/>
                </a:solidFill>
                <a:latin typeface="Nikosh" pitchFamily="2" charset="0"/>
                <a:cs typeface="Nikosh" pitchFamily="2" charset="0"/>
              </a:rPr>
              <a:t>আর্থিক প্রতিষ্ঠান বিভাগ</a:t>
            </a:r>
            <a:endParaRPr lang="en-US" altLang="en-US" sz="3600" b="1" dirty="0" smtClean="0">
              <a:solidFill>
                <a:srgbClr val="7030A0"/>
              </a:solidFill>
              <a:latin typeface="Nikosh" pitchFamily="2" charset="0"/>
              <a:cs typeface="Nikosh" pitchFamily="2" charset="0"/>
            </a:endParaRPr>
          </a:p>
          <a:p>
            <a:pPr eaLnBrk="1" fontAlgn="auto" hangingPunct="1">
              <a:spcAft>
                <a:spcPts val="0"/>
              </a:spcAft>
              <a:buFont typeface="Arial" charset="0"/>
              <a:buChar char="•"/>
              <a:defRPr/>
            </a:pPr>
            <a:endParaRPr lang="en-US" sz="3600" dirty="0"/>
          </a:p>
        </p:txBody>
      </p:sp>
    </p:spTree>
    <p:extLst>
      <p:ext uri="{BB962C8B-B14F-4D97-AF65-F5344CB8AC3E}">
        <p14:creationId xmlns:p14="http://schemas.microsoft.com/office/powerpoint/2010/main" val="35152160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EC09AE-BB2B-2DF6-2639-B1C0A1946021}"/>
              </a:ext>
            </a:extLst>
          </p:cNvPr>
          <p:cNvSpPr>
            <a:spLocks noGrp="1"/>
          </p:cNvSpPr>
          <p:nvPr>
            <p:ph type="title"/>
          </p:nvPr>
        </p:nvSpPr>
        <p:spPr/>
        <p:txBody>
          <a:bodyPr/>
          <a:lstStyle/>
          <a:p>
            <a:r>
              <a:rPr lang="bn-IN" dirty="0">
                <a:solidFill>
                  <a:srgbClr val="FF0000"/>
                </a:solidFill>
                <a:latin typeface="Nikosh" panose="02000000000000000000" pitchFamily="2" charset="0"/>
                <a:cs typeface="Nikosh" panose="02000000000000000000" pitchFamily="2" charset="0"/>
              </a:rPr>
              <a:t>আইন প্রণয়নের উদ্দেশ্য:</a:t>
            </a:r>
            <a:endParaRPr lang="x-none" dirty="0">
              <a:solidFill>
                <a:srgbClr val="FF0000"/>
              </a:solidFill>
              <a:latin typeface="Nikosh" panose="02000000000000000000" pitchFamily="2" charset="0"/>
              <a:cs typeface="Nikosh" panose="02000000000000000000" pitchFamily="2" charset="0"/>
            </a:endParaRPr>
          </a:p>
        </p:txBody>
      </p:sp>
      <p:sp>
        <p:nvSpPr>
          <p:cNvPr id="3" name="TextBox 2">
            <a:extLst>
              <a:ext uri="{FF2B5EF4-FFF2-40B4-BE49-F238E27FC236}">
                <a16:creationId xmlns:a16="http://schemas.microsoft.com/office/drawing/2014/main" xmlns="" id="{AB704512-0980-E0E4-CB48-E08EFCE6783E}"/>
              </a:ext>
            </a:extLst>
          </p:cNvPr>
          <p:cNvSpPr txBox="1"/>
          <p:nvPr/>
        </p:nvSpPr>
        <p:spPr>
          <a:xfrm>
            <a:off x="1139687" y="1378226"/>
            <a:ext cx="10681252" cy="4893647"/>
          </a:xfrm>
          <a:prstGeom prst="rect">
            <a:avLst/>
          </a:prstGeom>
          <a:noFill/>
        </p:spPr>
        <p:txBody>
          <a:bodyPr wrap="square" rtlCol="0">
            <a:spAutoFit/>
          </a:bodyPr>
          <a:lstStyle/>
          <a:p>
            <a:pPr algn="ctr"/>
            <a:r>
              <a:rPr lang="bn-IN" sz="2400" b="1" i="0" dirty="0">
                <a:solidFill>
                  <a:srgbClr val="000000"/>
                </a:solidFill>
                <a:effectLst/>
                <a:latin typeface="Nikosh" panose="02000000000000000000" pitchFamily="2" charset="0"/>
                <a:cs typeface="Nikosh" panose="02000000000000000000" pitchFamily="2" charset="0"/>
              </a:rPr>
              <a:t>তথ্যের অবাধ প্রবাহ এবং জনগণের তথ্য অধিকার নিশ্চিতকরণের নিমিত্ত বিধান করিবার লক্ষ্যে প্রণীত আইন।</a:t>
            </a:r>
          </a:p>
          <a:p>
            <a:pPr algn="l"/>
            <a:r>
              <a:rPr lang="bn-IN" sz="2400" b="0" i="0" dirty="0">
                <a:solidFill>
                  <a:srgbClr val="000000"/>
                </a:solidFill>
                <a:effectLst/>
                <a:latin typeface="Nikosh" panose="02000000000000000000" pitchFamily="2" charset="0"/>
                <a:cs typeface="Nikosh" panose="02000000000000000000" pitchFamily="2" charset="0"/>
              </a:rPr>
              <a:t>       যেহেতু </a:t>
            </a:r>
            <a:r>
              <a:rPr lang="bn-IN" sz="2400" b="0" i="0" u="none" strike="noStrike" dirty="0">
                <a:solidFill>
                  <a:srgbClr val="337AB7"/>
                </a:solidFill>
                <a:effectLst/>
                <a:latin typeface="Nikosh" panose="02000000000000000000" pitchFamily="2" charset="0"/>
                <a:cs typeface="Nikosh" panose="02000000000000000000" pitchFamily="2" charset="0"/>
                <a:hlinkClick r:id="rId3" tooltip="গণপ্রজাতন্ত্রী বাংলাদেশের সংবিধান"/>
              </a:rPr>
              <a:t>গণপ্রজাতন্ত্রী বাংলাদেশের সংবিধান</a:t>
            </a:r>
            <a:r>
              <a:rPr lang="bn-IN" sz="2400" b="0" i="0" dirty="0">
                <a:solidFill>
                  <a:srgbClr val="000000"/>
                </a:solidFill>
                <a:effectLst/>
                <a:latin typeface="Nikosh" panose="02000000000000000000" pitchFamily="2" charset="0"/>
                <a:cs typeface="Nikosh" panose="02000000000000000000" pitchFamily="2" charset="0"/>
              </a:rPr>
              <a:t>ে চিন্তা, বিবেক ও বাক-স্বাধীনতা নাগরিকগণের অন্যতম মৌলিক অধিকার হিসাবে স্বীকৃত এবং তথ্য প্রাপ্তির অধিকার চিন্তা, বিবেক ও বাক-স্বাধীনতার একটি অবিচ্ছেদ্য অংশ; এবং</a:t>
            </a:r>
          </a:p>
          <a:p>
            <a:pPr algn="l"/>
            <a:r>
              <a:rPr lang="bn-IN" sz="2400" b="0" i="0" dirty="0">
                <a:solidFill>
                  <a:srgbClr val="000000"/>
                </a:solidFill>
                <a:effectLst/>
                <a:latin typeface="Nikosh" panose="02000000000000000000" pitchFamily="2" charset="0"/>
                <a:cs typeface="Nikosh" panose="02000000000000000000" pitchFamily="2" charset="0"/>
              </a:rPr>
              <a:t>         যেহেতু জনগণ প্রজাতন্ত্রের সকল ক্ষমতার মালিক ও জনগণের ক্ষমতায়নের জন্য তথ্য অধিকার নিশ্চিত করা অত্যাবশ্যক; এবং</a:t>
            </a:r>
          </a:p>
          <a:p>
            <a:pPr algn="l"/>
            <a:r>
              <a:rPr lang="bn-IN" sz="2400" b="0" i="0" dirty="0">
                <a:solidFill>
                  <a:srgbClr val="000000"/>
                </a:solidFill>
                <a:effectLst/>
                <a:latin typeface="Nikosh" panose="02000000000000000000" pitchFamily="2" charset="0"/>
                <a:cs typeface="Nikosh" panose="02000000000000000000" pitchFamily="2" charset="0"/>
              </a:rPr>
              <a:t>         যেহেতু জনগণের তথ্য অধিকার নিশ্চিত করা হইলে সরকারী, স্বায়ত্তশাসিত ও সংবিধিবদ্ধ সংস্থা এবং সরকারী ও বিদেশী অর্থায়নে সৃষ্ট বা পরিচালিত বেসরকারী সংস্থার স্বচ্ছতা ও জবাবদিহিতা বৃদ্ধি পাইবে, দুর্নীতি হ্রাস পাইবে ও সুশাসন প্রতিষ্ঠিত হইবে; এবং</a:t>
            </a:r>
          </a:p>
          <a:p>
            <a:pPr algn="l"/>
            <a:r>
              <a:rPr lang="bn-IN" sz="2400" b="0" i="0" dirty="0">
                <a:solidFill>
                  <a:srgbClr val="000000"/>
                </a:solidFill>
                <a:effectLst/>
                <a:latin typeface="Nikosh" panose="02000000000000000000" pitchFamily="2" charset="0"/>
                <a:cs typeface="Nikosh" panose="02000000000000000000" pitchFamily="2" charset="0"/>
              </a:rPr>
              <a:t>         যেহেতু সরকারী, স্বায়ত্তশাসিত ও সংবিধিবদ্ধ সংস্থা এবং সরকারী ও বিদেশী অর্থায়নে সৃষ্ট বা পরিচালিত বেসরকারী সংস্থার স্বচ্ছতা ও জবাবদিহিতা নিশ্চিতকরণের লক্ষ্যে বিধান করা সমীচীন ও প্রয়োজনীয়;</a:t>
            </a:r>
          </a:p>
          <a:p>
            <a:pPr algn="l"/>
            <a:r>
              <a:rPr lang="bn-IN" sz="2400" b="0" i="0" dirty="0">
                <a:solidFill>
                  <a:srgbClr val="000000"/>
                </a:solidFill>
                <a:effectLst/>
                <a:latin typeface="Nikosh" panose="02000000000000000000" pitchFamily="2" charset="0"/>
                <a:cs typeface="Nikosh" panose="02000000000000000000" pitchFamily="2" charset="0"/>
              </a:rPr>
              <a:t>  </a:t>
            </a:r>
          </a:p>
          <a:p>
            <a:pPr algn="l"/>
            <a:r>
              <a:rPr lang="bn-IN" sz="2400" b="0" i="0" dirty="0">
                <a:solidFill>
                  <a:srgbClr val="000000"/>
                </a:solidFill>
                <a:effectLst/>
                <a:latin typeface="Nikosh" panose="02000000000000000000" pitchFamily="2" charset="0"/>
                <a:cs typeface="Nikosh" panose="02000000000000000000" pitchFamily="2" charset="0"/>
              </a:rPr>
              <a:t>       সেহেতু এতদ্‌দ্বারা নিম্নরূপ আইন করা হইল :-</a:t>
            </a:r>
          </a:p>
          <a:p>
            <a:endParaRPr lang="x-none" sz="2400" dirty="0"/>
          </a:p>
        </p:txBody>
      </p:sp>
    </p:spTree>
    <p:extLst>
      <p:ext uri="{BB962C8B-B14F-4D97-AF65-F5344CB8AC3E}">
        <p14:creationId xmlns:p14="http://schemas.microsoft.com/office/powerpoint/2010/main" val="34877092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23746"/>
            <a:ext cx="10515600" cy="1237786"/>
          </a:xfrm>
        </p:spPr>
        <p:txBody>
          <a:bodyPr>
            <a:noAutofit/>
          </a:bodyPr>
          <a:lstStyle/>
          <a:p>
            <a:r>
              <a:rPr lang="en-US" sz="6000" b="1" dirty="0">
                <a:solidFill>
                  <a:srgbClr val="FF0000"/>
                </a:solidFill>
                <a:effectLst>
                  <a:outerShdw blurRad="38100" dist="38100" dir="2700000" algn="tl">
                    <a:srgbClr val="000000">
                      <a:alpha val="43137"/>
                    </a:srgbClr>
                  </a:outerShdw>
                </a:effectLst>
                <a:latin typeface="Nikosh" pitchFamily="2" charset="0"/>
                <a:cs typeface="Nikosh" pitchFamily="2" charset="0"/>
              </a:rPr>
              <a:t>ধারা-১: </a:t>
            </a:r>
            <a:r>
              <a:rPr lang="en-US" sz="6000" b="1" dirty="0" err="1">
                <a:solidFill>
                  <a:srgbClr val="FF0000"/>
                </a:solidFill>
                <a:effectLst>
                  <a:outerShdw blurRad="38100" dist="38100" dir="2700000" algn="tl">
                    <a:srgbClr val="000000">
                      <a:alpha val="43137"/>
                    </a:srgbClr>
                  </a:outerShdw>
                </a:effectLst>
                <a:latin typeface="Nikosh" pitchFamily="2" charset="0"/>
                <a:cs typeface="Nikosh" pitchFamily="2" charset="0"/>
              </a:rPr>
              <a:t>সংক্ষিপ্ত</a:t>
            </a:r>
            <a:r>
              <a:rPr lang="en-US" sz="6000" b="1" dirty="0">
                <a:solidFill>
                  <a:srgbClr val="FF0000"/>
                </a:solidFill>
                <a:effectLst>
                  <a:outerShdw blurRad="38100" dist="38100" dir="2700000" algn="tl">
                    <a:srgbClr val="000000">
                      <a:alpha val="43137"/>
                    </a:srgbClr>
                  </a:outerShdw>
                </a:effectLst>
                <a:latin typeface="Nikosh" pitchFamily="2" charset="0"/>
                <a:cs typeface="Nikosh" pitchFamily="2" charset="0"/>
              </a:rPr>
              <a:t> </a:t>
            </a:r>
            <a:r>
              <a:rPr lang="en-US" sz="6000" b="1" dirty="0" err="1">
                <a:solidFill>
                  <a:srgbClr val="FF0000"/>
                </a:solidFill>
                <a:effectLst>
                  <a:outerShdw blurRad="38100" dist="38100" dir="2700000" algn="tl">
                    <a:srgbClr val="000000">
                      <a:alpha val="43137"/>
                    </a:srgbClr>
                  </a:outerShdw>
                </a:effectLst>
                <a:latin typeface="Nikosh" pitchFamily="2" charset="0"/>
                <a:cs typeface="Nikosh" pitchFamily="2" charset="0"/>
              </a:rPr>
              <a:t>শিরোনাম</a:t>
            </a:r>
            <a:r>
              <a:rPr lang="en-US" sz="6000" b="1" dirty="0">
                <a:solidFill>
                  <a:srgbClr val="FF0000"/>
                </a:solidFill>
                <a:effectLst>
                  <a:outerShdw blurRad="38100" dist="38100" dir="2700000" algn="tl">
                    <a:srgbClr val="000000">
                      <a:alpha val="43137"/>
                    </a:srgbClr>
                  </a:outerShdw>
                </a:effectLst>
                <a:latin typeface="Nikosh" pitchFamily="2" charset="0"/>
                <a:cs typeface="Nikosh" pitchFamily="2" charset="0"/>
              </a:rPr>
              <a:t> ও </a:t>
            </a:r>
            <a:r>
              <a:rPr lang="en-US" sz="6000" b="1" dirty="0" err="1">
                <a:solidFill>
                  <a:srgbClr val="FF0000"/>
                </a:solidFill>
                <a:effectLst>
                  <a:outerShdw blurRad="38100" dist="38100" dir="2700000" algn="tl">
                    <a:srgbClr val="000000">
                      <a:alpha val="43137"/>
                    </a:srgbClr>
                  </a:outerShdw>
                </a:effectLst>
                <a:latin typeface="Nikosh" pitchFamily="2" charset="0"/>
                <a:cs typeface="Nikosh" pitchFamily="2" charset="0"/>
              </a:rPr>
              <a:t>প্রবর্তন</a:t>
            </a:r>
            <a:r>
              <a:rPr lang="en-US" sz="6000" b="1" dirty="0">
                <a:solidFill>
                  <a:srgbClr val="C00000"/>
                </a:solidFill>
                <a:effectLst>
                  <a:outerShdw blurRad="38100" dist="38100" dir="2700000" algn="tl">
                    <a:srgbClr val="000000">
                      <a:alpha val="43137"/>
                    </a:srgbClr>
                  </a:outerShdw>
                </a:effectLst>
                <a:latin typeface="Nikosh" pitchFamily="2" charset="0"/>
                <a:cs typeface="Nikosh" pitchFamily="2" charset="0"/>
              </a:rPr>
              <a:t/>
            </a:r>
            <a:br>
              <a:rPr lang="en-US" sz="6000" b="1" dirty="0">
                <a:solidFill>
                  <a:srgbClr val="C00000"/>
                </a:solidFill>
                <a:effectLst>
                  <a:outerShdw blurRad="38100" dist="38100" dir="2700000" algn="tl">
                    <a:srgbClr val="000000">
                      <a:alpha val="43137"/>
                    </a:srgbClr>
                  </a:outerShdw>
                </a:effectLst>
                <a:latin typeface="Nikosh" pitchFamily="2" charset="0"/>
                <a:cs typeface="Nikosh" pitchFamily="2" charset="0"/>
              </a:rPr>
            </a:br>
            <a:endParaRPr lang="en-US" sz="6000" dirty="0"/>
          </a:p>
        </p:txBody>
      </p:sp>
      <p:sp>
        <p:nvSpPr>
          <p:cNvPr id="3" name="Content Placeholder 2"/>
          <p:cNvSpPr>
            <a:spLocks noGrp="1"/>
          </p:cNvSpPr>
          <p:nvPr>
            <p:ph idx="1"/>
          </p:nvPr>
        </p:nvSpPr>
        <p:spPr/>
        <p:txBody>
          <a:bodyPr/>
          <a:lstStyle/>
          <a:p>
            <a:endParaRPr lang="en-US" dirty="0">
              <a:solidFill>
                <a:schemeClr val="accent2">
                  <a:lumMod val="20000"/>
                  <a:lumOff val="80000"/>
                </a:schemeClr>
              </a:solidFill>
              <a:latin typeface="Nikosh" pitchFamily="2" charset="0"/>
              <a:cs typeface="Nikosh" pitchFamily="2" charset="0"/>
            </a:endParaRPr>
          </a:p>
          <a:p>
            <a:endParaRPr lang="en-US" dirty="0"/>
          </a:p>
        </p:txBody>
      </p:sp>
      <p:sp>
        <p:nvSpPr>
          <p:cNvPr id="10" name="TextBox 9">
            <a:extLst>
              <a:ext uri="{FF2B5EF4-FFF2-40B4-BE49-F238E27FC236}">
                <a16:creationId xmlns:a16="http://schemas.microsoft.com/office/drawing/2014/main" xmlns="" id="{A99D5A94-66DD-41B0-4D13-CD9A4BCB2168}"/>
              </a:ext>
            </a:extLst>
          </p:cNvPr>
          <p:cNvSpPr txBox="1"/>
          <p:nvPr/>
        </p:nvSpPr>
        <p:spPr>
          <a:xfrm>
            <a:off x="1166191" y="2173357"/>
            <a:ext cx="9939131" cy="3816429"/>
          </a:xfrm>
          <a:prstGeom prst="rect">
            <a:avLst/>
          </a:prstGeom>
          <a:noFill/>
        </p:spPr>
        <p:txBody>
          <a:bodyPr wrap="square" rtlCol="0">
            <a:spAutoFit/>
          </a:bodyPr>
          <a:lstStyle/>
          <a:p>
            <a:pPr algn="just"/>
            <a:r>
              <a:rPr lang="as-IN" sz="3200" b="0" i="0" dirty="0">
                <a:effectLst/>
                <a:latin typeface="Nikosh" panose="02000000000000000000" pitchFamily="2" charset="0"/>
                <a:cs typeface="Nikosh" panose="02000000000000000000" pitchFamily="2" charset="0"/>
              </a:rPr>
              <a:t>১।(১) এই আইন </a:t>
            </a:r>
            <a:r>
              <a:rPr lang="as-IN" sz="3200" b="0" i="0" u="none" strike="noStrike" dirty="0">
                <a:effectLst/>
                <a:latin typeface="Nikosh" panose="02000000000000000000" pitchFamily="2" charset="0"/>
                <a:cs typeface="Nikosh" panose="02000000000000000000" pitchFamily="2" charset="0"/>
                <a:hlinkClick r:id="rId3" tooltip="তথ্য অধিকার আইন, ২০০৯">
                  <a:extLst>
                    <a:ext uri="{A12FA001-AC4F-418D-AE19-62706E023703}">
                      <ahyp:hlinkClr xmlns:ahyp="http://schemas.microsoft.com/office/drawing/2018/hyperlinkcolor" xmlns="" val="tx"/>
                    </a:ext>
                  </a:extLst>
                </a:hlinkClick>
              </a:rPr>
              <a:t>তথ্য অধিকার আইন, ২০০৯</a:t>
            </a:r>
            <a:r>
              <a:rPr lang="as-IN" sz="3200" b="0" i="0" dirty="0">
                <a:effectLst/>
                <a:latin typeface="Nikosh" panose="02000000000000000000" pitchFamily="2" charset="0"/>
                <a:cs typeface="Nikosh" panose="02000000000000000000" pitchFamily="2" charset="0"/>
              </a:rPr>
              <a:t> নামে অভিহিত হইবে।</a:t>
            </a:r>
          </a:p>
          <a:p>
            <a:pPr algn="just"/>
            <a:r>
              <a:rPr lang="as-IN" sz="3200" b="0" i="0" dirty="0">
                <a:effectLst/>
                <a:latin typeface="Nikosh" panose="02000000000000000000" pitchFamily="2" charset="0"/>
                <a:cs typeface="Nikosh" panose="02000000000000000000" pitchFamily="2" charset="0"/>
              </a:rPr>
              <a:t> </a:t>
            </a:r>
            <a:endParaRPr lang="bn-IN" sz="3200" b="0" i="0" dirty="0">
              <a:effectLst/>
              <a:latin typeface="Nikosh" panose="02000000000000000000" pitchFamily="2" charset="0"/>
              <a:cs typeface="Nikosh" panose="02000000000000000000" pitchFamily="2" charset="0"/>
            </a:endParaRPr>
          </a:p>
          <a:p>
            <a:pPr algn="just"/>
            <a:endParaRPr lang="as-IN" sz="3200" b="0" i="0" dirty="0">
              <a:effectLst/>
              <a:latin typeface="Nikosh" panose="02000000000000000000" pitchFamily="2" charset="0"/>
              <a:cs typeface="Nikosh" panose="02000000000000000000" pitchFamily="2" charset="0"/>
            </a:endParaRPr>
          </a:p>
          <a:p>
            <a:pPr algn="just"/>
            <a:r>
              <a:rPr lang="as-IN" sz="3200" b="0" i="0" dirty="0">
                <a:effectLst/>
                <a:latin typeface="Nikosh" panose="02000000000000000000" pitchFamily="2" charset="0"/>
                <a:cs typeface="Nikosh" panose="02000000000000000000" pitchFamily="2" charset="0"/>
              </a:rPr>
              <a:t> (২) এই আইনের -</a:t>
            </a:r>
          </a:p>
          <a:p>
            <a:pPr algn="just"/>
            <a:r>
              <a:rPr lang="as-IN" sz="3200" b="0" i="0" dirty="0">
                <a:effectLst/>
                <a:latin typeface="Nikosh" panose="02000000000000000000" pitchFamily="2" charset="0"/>
                <a:cs typeface="Nikosh" panose="02000000000000000000" pitchFamily="2" charset="0"/>
              </a:rPr>
              <a:t>  (ক) ধারা ৮, ২৪ এবং ২৫ ব্যতিত অন্যান্য ধারা ২০ অক্টোবর, ২০০৮ তারিখে কার্যকর হইয়াছে বলিয়া গণ্য হইবে; এবং</a:t>
            </a:r>
            <a:endParaRPr lang="bn-IN" sz="3200" b="0" i="0" dirty="0">
              <a:effectLst/>
              <a:latin typeface="Nikosh" panose="02000000000000000000" pitchFamily="2" charset="0"/>
              <a:cs typeface="Nikosh" panose="02000000000000000000" pitchFamily="2" charset="0"/>
            </a:endParaRPr>
          </a:p>
          <a:p>
            <a:pPr algn="just"/>
            <a:r>
              <a:rPr lang="as-IN" sz="3200" b="0" i="0" dirty="0">
                <a:effectLst/>
                <a:latin typeface="Nikosh" panose="02000000000000000000" pitchFamily="2" charset="0"/>
                <a:cs typeface="Nikosh" panose="02000000000000000000" pitchFamily="2" charset="0"/>
              </a:rPr>
              <a:t> (খ) ৮, ২৪ এবং ২৫ ধারা ১লা জুলাই, ২০০৯ তারিখ হইতে কার্যকর হইবে।</a:t>
            </a:r>
          </a:p>
          <a:p>
            <a:endParaRPr lang="x-none" dirty="0"/>
          </a:p>
        </p:txBody>
      </p:sp>
    </p:spTree>
    <p:extLst>
      <p:ext uri="{BB962C8B-B14F-4D97-AF65-F5344CB8AC3E}">
        <p14:creationId xmlns:p14="http://schemas.microsoft.com/office/powerpoint/2010/main" val="34162806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7200" b="1" dirty="0">
                <a:solidFill>
                  <a:srgbClr val="FF0000"/>
                </a:solidFill>
                <a:effectLst>
                  <a:outerShdw blurRad="38100" dist="38100" dir="2700000" algn="tl">
                    <a:srgbClr val="000000">
                      <a:alpha val="43137"/>
                    </a:srgbClr>
                  </a:outerShdw>
                </a:effectLst>
                <a:latin typeface="Nikosh" pitchFamily="2" charset="0"/>
                <a:cs typeface="Nikosh" pitchFamily="2" charset="0"/>
              </a:rPr>
              <a:t>ধারা-২ : </a:t>
            </a:r>
            <a:r>
              <a:rPr lang="as-IN" sz="7300" b="1" i="0" dirty="0">
                <a:solidFill>
                  <a:srgbClr val="FF0000"/>
                </a:solidFill>
                <a:effectLst/>
                <a:latin typeface="Nikosh" panose="02000000000000000000" pitchFamily="2" charset="0"/>
                <a:cs typeface="Nikosh" panose="02000000000000000000" pitchFamily="2" charset="0"/>
              </a:rPr>
              <a:t>সংজ্ঞা</a:t>
            </a:r>
            <a:r>
              <a:rPr lang="en-US" b="1" dirty="0">
                <a:solidFill>
                  <a:srgbClr val="C00000"/>
                </a:solidFill>
                <a:effectLst>
                  <a:outerShdw blurRad="38100" dist="38100" dir="2700000" algn="tl">
                    <a:srgbClr val="000000">
                      <a:alpha val="43137"/>
                    </a:srgbClr>
                  </a:outerShdw>
                </a:effectLst>
                <a:latin typeface="Nikosh" pitchFamily="2" charset="0"/>
                <a:cs typeface="Nikosh" pitchFamily="2" charset="0"/>
              </a:rPr>
              <a:t/>
            </a:r>
            <a:br>
              <a:rPr lang="en-US" b="1" dirty="0">
                <a:solidFill>
                  <a:srgbClr val="C00000"/>
                </a:solidFill>
                <a:effectLst>
                  <a:outerShdw blurRad="38100" dist="38100" dir="2700000" algn="tl">
                    <a:srgbClr val="000000">
                      <a:alpha val="43137"/>
                    </a:srgbClr>
                  </a:outerShdw>
                </a:effectLst>
                <a:latin typeface="Nikosh" pitchFamily="2" charset="0"/>
                <a:cs typeface="Nikosh" pitchFamily="2" charset="0"/>
              </a:rPr>
            </a:br>
            <a:endParaRPr lang="en-US" dirty="0"/>
          </a:p>
        </p:txBody>
      </p:sp>
      <p:sp>
        <p:nvSpPr>
          <p:cNvPr id="8" name="TextBox 7">
            <a:extLst>
              <a:ext uri="{FF2B5EF4-FFF2-40B4-BE49-F238E27FC236}">
                <a16:creationId xmlns:a16="http://schemas.microsoft.com/office/drawing/2014/main" xmlns="" id="{C5E4D120-FF74-FFF7-69D0-69B638262644}"/>
              </a:ext>
            </a:extLst>
          </p:cNvPr>
          <p:cNvSpPr txBox="1"/>
          <p:nvPr/>
        </p:nvSpPr>
        <p:spPr>
          <a:xfrm>
            <a:off x="1372227" y="1334553"/>
            <a:ext cx="10336696" cy="1261884"/>
          </a:xfrm>
          <a:prstGeom prst="rect">
            <a:avLst/>
          </a:prstGeom>
          <a:noFill/>
        </p:spPr>
        <p:txBody>
          <a:bodyPr wrap="square" rtlCol="0">
            <a:spAutoFit/>
          </a:bodyPr>
          <a:lstStyle/>
          <a:p>
            <a:r>
              <a:rPr lang="as-IN" sz="2400" dirty="0">
                <a:solidFill>
                  <a:srgbClr val="0070C0"/>
                </a:solidFill>
                <a:latin typeface="Nikosh" panose="02000000000000000000" pitchFamily="2" charset="0"/>
                <a:cs typeface="Nikosh" panose="02000000000000000000" pitchFamily="2" charset="0"/>
              </a:rPr>
              <a:t>(ক) </a:t>
            </a:r>
            <a:r>
              <a:rPr lang="as-IN" sz="2800" dirty="0">
                <a:solidFill>
                  <a:srgbClr val="FF0000"/>
                </a:solidFill>
                <a:latin typeface="Nikosh" panose="02000000000000000000" pitchFamily="2" charset="0"/>
                <a:cs typeface="Nikosh" panose="02000000000000000000" pitchFamily="2" charset="0"/>
              </a:rPr>
              <a:t>"আপীল কর্তৃপক্ষ" </a:t>
            </a:r>
            <a:r>
              <a:rPr lang="as-IN" sz="2400" dirty="0">
                <a:solidFill>
                  <a:srgbClr val="0070C0"/>
                </a:solidFill>
                <a:latin typeface="Nikosh" panose="02000000000000000000" pitchFamily="2" charset="0"/>
                <a:cs typeface="Nikosh" panose="02000000000000000000" pitchFamily="2" charset="0"/>
              </a:rPr>
              <a:t>অর্থ -</a:t>
            </a:r>
          </a:p>
          <a:p>
            <a:r>
              <a:rPr lang="as-IN" sz="2400" dirty="0">
                <a:solidFill>
                  <a:srgbClr val="0070C0"/>
                </a:solidFill>
                <a:latin typeface="Nikosh" panose="02000000000000000000" pitchFamily="2" charset="0"/>
                <a:cs typeface="Nikosh" panose="02000000000000000000" pitchFamily="2" charset="0"/>
              </a:rPr>
              <a:t>(অ) কোন তথ্য প্রদান ইউনিটের ক্ষেত্রে উক্ত ইউনিটের অব্যবহিত উর্ধ্বতন কার্যালয়ের প্রশাসনিক প্রধান; অথবা</a:t>
            </a:r>
          </a:p>
          <a:p>
            <a:r>
              <a:rPr lang="as-IN" sz="2400" dirty="0">
                <a:solidFill>
                  <a:srgbClr val="0070C0"/>
                </a:solidFill>
                <a:latin typeface="Nikosh" panose="02000000000000000000" pitchFamily="2" charset="0"/>
                <a:cs typeface="Nikosh" panose="02000000000000000000" pitchFamily="2" charset="0"/>
              </a:rPr>
              <a:t>(আ) কোন তথ্য প্রদান ইউনিটের উর্ধ্বতন কার্যালয় না থাকিলে, উক্ত তথ্য প্রদান ইউনিটের প্রশাসনিক প্রধান;</a:t>
            </a:r>
            <a:endParaRPr lang="x-none" sz="2400" dirty="0">
              <a:solidFill>
                <a:srgbClr val="0070C0"/>
              </a:solidFill>
              <a:latin typeface="Nikosh" panose="02000000000000000000" pitchFamily="2" charset="0"/>
              <a:cs typeface="Nikosh" panose="02000000000000000000" pitchFamily="2" charset="0"/>
            </a:endParaRPr>
          </a:p>
        </p:txBody>
      </p:sp>
      <p:sp>
        <p:nvSpPr>
          <p:cNvPr id="10" name="TextBox 9">
            <a:extLst>
              <a:ext uri="{FF2B5EF4-FFF2-40B4-BE49-F238E27FC236}">
                <a16:creationId xmlns:a16="http://schemas.microsoft.com/office/drawing/2014/main" xmlns="" id="{75050B1A-5249-AAFC-5AC1-9114C95BC5D8}"/>
              </a:ext>
            </a:extLst>
          </p:cNvPr>
          <p:cNvSpPr txBox="1"/>
          <p:nvPr/>
        </p:nvSpPr>
        <p:spPr>
          <a:xfrm>
            <a:off x="172278" y="2798336"/>
            <a:ext cx="11983278" cy="3293209"/>
          </a:xfrm>
          <a:prstGeom prst="rect">
            <a:avLst/>
          </a:prstGeom>
          <a:noFill/>
        </p:spPr>
        <p:txBody>
          <a:bodyPr wrap="square">
            <a:spAutoFit/>
          </a:bodyPr>
          <a:lstStyle/>
          <a:p>
            <a:endParaRPr lang="bn-IN" sz="2000" dirty="0">
              <a:latin typeface="Nikosh" panose="02000000000000000000" pitchFamily="2" charset="0"/>
              <a:cs typeface="Nikosh" panose="02000000000000000000" pitchFamily="2" charset="0"/>
            </a:endParaRPr>
          </a:p>
          <a:p>
            <a:r>
              <a:rPr lang="as-IN" sz="2000" dirty="0">
                <a:latin typeface="Nikosh" panose="02000000000000000000" pitchFamily="2" charset="0"/>
                <a:cs typeface="Nikosh" panose="02000000000000000000" pitchFamily="2" charset="0"/>
              </a:rPr>
              <a:t>(খ) </a:t>
            </a:r>
            <a:r>
              <a:rPr lang="as-IN" sz="2800" dirty="0">
                <a:solidFill>
                  <a:srgbClr val="FF0000"/>
                </a:solidFill>
                <a:latin typeface="Nikosh" panose="02000000000000000000" pitchFamily="2" charset="0"/>
                <a:cs typeface="Nikosh" panose="02000000000000000000" pitchFamily="2" charset="0"/>
              </a:rPr>
              <a:t>"কর্তৃপক্ষ" </a:t>
            </a:r>
            <a:r>
              <a:rPr lang="as-IN" sz="2000" dirty="0">
                <a:latin typeface="Nikosh" panose="02000000000000000000" pitchFamily="2" charset="0"/>
                <a:cs typeface="Nikosh" panose="02000000000000000000" pitchFamily="2" charset="0"/>
              </a:rPr>
              <a:t>অর্থ -</a:t>
            </a:r>
          </a:p>
          <a:p>
            <a:r>
              <a:rPr lang="as-IN" sz="2000" dirty="0">
                <a:solidFill>
                  <a:srgbClr val="002060"/>
                </a:solidFill>
                <a:latin typeface="Nikosh" panose="02000000000000000000" pitchFamily="2" charset="0"/>
                <a:cs typeface="Nikosh" panose="02000000000000000000" pitchFamily="2" charset="0"/>
              </a:rPr>
              <a:t> (অ) গণপ্রজাতন্ত্রী বাংলাদেশের সংবিধান অনুযায়ী সৃষ্ট কোন সংস্থা;</a:t>
            </a:r>
          </a:p>
          <a:p>
            <a:r>
              <a:rPr lang="as-IN" sz="2000" dirty="0">
                <a:solidFill>
                  <a:srgbClr val="002060"/>
                </a:solidFill>
                <a:latin typeface="Nikosh" panose="02000000000000000000" pitchFamily="2" charset="0"/>
                <a:cs typeface="Nikosh" panose="02000000000000000000" pitchFamily="2" charset="0"/>
              </a:rPr>
              <a:t>(আ) গণপ্রজাতন্ত্রী বাংলাদেশের সংবিধানের ৫৫(৬) অনুচ্ছেদের অধীন প্রণীত কার্য বিধিমালার অধীন গঠিত সরকারের কোন মন্ত্রণালয়, বিভাগ বা কার্যালয়;</a:t>
            </a:r>
          </a:p>
          <a:p>
            <a:r>
              <a:rPr lang="as-IN" sz="2000" dirty="0">
                <a:solidFill>
                  <a:srgbClr val="002060"/>
                </a:solidFill>
                <a:latin typeface="Nikosh" panose="02000000000000000000" pitchFamily="2" charset="0"/>
                <a:cs typeface="Nikosh" panose="02000000000000000000" pitchFamily="2" charset="0"/>
              </a:rPr>
              <a:t>(ই) কোন আইন দ্বারা বা উহার অধীন গঠিত কোন সংবিধিবদ্ধ সংস্থা বা প্রতিষ্ঠান;</a:t>
            </a:r>
          </a:p>
          <a:p>
            <a:r>
              <a:rPr lang="as-IN" sz="2000" dirty="0">
                <a:solidFill>
                  <a:srgbClr val="002060"/>
                </a:solidFill>
                <a:latin typeface="Nikosh" panose="02000000000000000000" pitchFamily="2" charset="0"/>
                <a:cs typeface="Nikosh" panose="02000000000000000000" pitchFamily="2" charset="0"/>
              </a:rPr>
              <a:t>(ঈ) সরকারী অর্থায়নে পরিচালিত বা সরকারী তহবিল হইতে সাহায্যপুষ্ট কোন বেসরকারী সংস্থা বা প্রতিষ্ঠান;</a:t>
            </a:r>
          </a:p>
          <a:p>
            <a:r>
              <a:rPr lang="as-IN" sz="2000" dirty="0">
                <a:solidFill>
                  <a:srgbClr val="002060"/>
                </a:solidFill>
                <a:latin typeface="Nikosh" panose="02000000000000000000" pitchFamily="2" charset="0"/>
                <a:cs typeface="Nikosh" panose="02000000000000000000" pitchFamily="2" charset="0"/>
              </a:rPr>
              <a:t>(উ) বিদেশী সাহায্যপুষ্ট কোন বেসরকারী সংস্থা বা প্রতিষ্ঠান;</a:t>
            </a:r>
          </a:p>
          <a:p>
            <a:r>
              <a:rPr lang="as-IN" sz="2000" dirty="0">
                <a:solidFill>
                  <a:srgbClr val="002060"/>
                </a:solidFill>
                <a:latin typeface="Nikosh" panose="02000000000000000000" pitchFamily="2" charset="0"/>
                <a:cs typeface="Nikosh" panose="02000000000000000000" pitchFamily="2" charset="0"/>
              </a:rPr>
              <a:t>(ঊ) সরকারের পক্ষে অথবা সরকার বা সরকারী কোন সংস্থা বা প্রতিষ্ঠানের সহিত সম্পাদিত চুক্তি মোতাবেক সরকারী কার্যক্রম পরিচালনার দায়িত্বপ্রাপ্ত কোন বেসরকারী সংস্থা বা প্রতিষ্ঠান; বা</a:t>
            </a:r>
          </a:p>
          <a:p>
            <a:r>
              <a:rPr lang="as-IN" sz="2000" dirty="0">
                <a:solidFill>
                  <a:srgbClr val="002060"/>
                </a:solidFill>
                <a:latin typeface="Nikosh" panose="02000000000000000000" pitchFamily="2" charset="0"/>
                <a:cs typeface="Nikosh" panose="02000000000000000000" pitchFamily="2" charset="0"/>
              </a:rPr>
              <a:t>(ঋ) সরকার কর্তৃক, সময় সময়, সরকারী গেজেটে প্রজ্ঞাপন দ্বারা নির্ধারিত অন্য কোন সংস্থা বা প্রতিষ্ঠান;</a:t>
            </a:r>
            <a:endParaRPr lang="x-none" sz="2000" dirty="0">
              <a:solidFill>
                <a:srgbClr val="002060"/>
              </a:solidFill>
              <a:latin typeface="Nikosh" panose="02000000000000000000" pitchFamily="2" charset="0"/>
              <a:cs typeface="Nikosh" panose="02000000000000000000" pitchFamily="2" charset="0"/>
            </a:endParaRPr>
          </a:p>
        </p:txBody>
      </p:sp>
    </p:spTree>
    <p:extLst>
      <p:ext uri="{BB962C8B-B14F-4D97-AF65-F5344CB8AC3E}">
        <p14:creationId xmlns:p14="http://schemas.microsoft.com/office/powerpoint/2010/main" val="1158900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1025912" y="5688052"/>
            <a:ext cx="10326029" cy="769441"/>
          </a:xfrm>
          <a:prstGeom prst="rect">
            <a:avLst/>
          </a:prstGeom>
        </p:spPr>
        <p:txBody>
          <a:bodyPr wrap="square">
            <a:spAutoFit/>
          </a:bodyPr>
          <a:lstStyle/>
          <a:p>
            <a:r>
              <a:rPr lang="as-IN" sz="4400" dirty="0">
                <a:solidFill>
                  <a:srgbClr val="FF0000"/>
                </a:solidFill>
                <a:latin typeface="Nikosh" pitchFamily="2" charset="0"/>
                <a:cs typeface="Nikosh" pitchFamily="2" charset="0"/>
              </a:rPr>
              <a:t>দাপ্তরিক নোট সিট বা নোট সিটের প্রতিলিপি অন্তর্ভুক্ত নয়।</a:t>
            </a:r>
            <a:endParaRPr lang="en-US" sz="4400" dirty="0">
              <a:solidFill>
                <a:srgbClr val="FF0000"/>
              </a:solidFill>
              <a:latin typeface="Nikosh" pitchFamily="2" charset="0"/>
              <a:cs typeface="Nikosh" pitchFamily="2" charset="0"/>
            </a:endParaRPr>
          </a:p>
        </p:txBody>
      </p:sp>
      <p:sp>
        <p:nvSpPr>
          <p:cNvPr id="18" name="TextBox 17">
            <a:extLst>
              <a:ext uri="{FF2B5EF4-FFF2-40B4-BE49-F238E27FC236}">
                <a16:creationId xmlns:a16="http://schemas.microsoft.com/office/drawing/2014/main" xmlns="" id="{E4FC4A5F-9490-A524-60E9-B39B88E14C36}"/>
              </a:ext>
            </a:extLst>
          </p:cNvPr>
          <p:cNvSpPr txBox="1"/>
          <p:nvPr/>
        </p:nvSpPr>
        <p:spPr>
          <a:xfrm>
            <a:off x="364435" y="203760"/>
            <a:ext cx="11463130" cy="5632311"/>
          </a:xfrm>
          <a:prstGeom prst="rect">
            <a:avLst/>
          </a:prstGeom>
          <a:noFill/>
        </p:spPr>
        <p:txBody>
          <a:bodyPr wrap="square">
            <a:spAutoFit/>
          </a:bodyPr>
          <a:lstStyle/>
          <a:p>
            <a:r>
              <a:rPr lang="as-IN" sz="2400" dirty="0">
                <a:latin typeface="Nikosh" panose="02000000000000000000" pitchFamily="2" charset="0"/>
                <a:cs typeface="Nikosh" panose="02000000000000000000" pitchFamily="2" charset="0"/>
              </a:rPr>
              <a:t>(গ) </a:t>
            </a:r>
            <a:r>
              <a:rPr lang="as-IN" sz="2400" dirty="0">
                <a:solidFill>
                  <a:srgbClr val="FF0000"/>
                </a:solidFill>
                <a:latin typeface="Nikosh" panose="02000000000000000000" pitchFamily="2" charset="0"/>
                <a:cs typeface="Nikosh" panose="02000000000000000000" pitchFamily="2" charset="0"/>
              </a:rPr>
              <a:t>"কর্মকর্তা" </a:t>
            </a:r>
            <a:r>
              <a:rPr lang="as-IN" sz="2400" dirty="0">
                <a:latin typeface="Nikosh" panose="02000000000000000000" pitchFamily="2" charset="0"/>
                <a:cs typeface="Nikosh" panose="02000000000000000000" pitchFamily="2" charset="0"/>
              </a:rPr>
              <a:t>অর্থে কর্মচারীও অন্তর্ভুক্ত হইবে;</a:t>
            </a:r>
          </a:p>
          <a:p>
            <a:endParaRPr lang="bn-IN" sz="2400" dirty="0">
              <a:latin typeface="Nikosh" panose="02000000000000000000" pitchFamily="2" charset="0"/>
              <a:cs typeface="Nikosh" panose="02000000000000000000" pitchFamily="2" charset="0"/>
            </a:endParaRPr>
          </a:p>
          <a:p>
            <a:r>
              <a:rPr lang="as-IN" sz="2400" dirty="0">
                <a:latin typeface="Nikosh" panose="02000000000000000000" pitchFamily="2" charset="0"/>
                <a:cs typeface="Nikosh" panose="02000000000000000000" pitchFamily="2" charset="0"/>
              </a:rPr>
              <a:t>(ঘ) </a:t>
            </a:r>
            <a:r>
              <a:rPr lang="as-IN" sz="2400" dirty="0">
                <a:solidFill>
                  <a:srgbClr val="FF0000"/>
                </a:solidFill>
                <a:latin typeface="Nikosh" panose="02000000000000000000" pitchFamily="2" charset="0"/>
                <a:cs typeface="Nikosh" panose="02000000000000000000" pitchFamily="2" charset="0"/>
              </a:rPr>
              <a:t>"তথ্য প্রদান ইউনিট" </a:t>
            </a:r>
            <a:r>
              <a:rPr lang="as-IN" sz="2400" dirty="0">
                <a:latin typeface="Nikosh" panose="02000000000000000000" pitchFamily="2" charset="0"/>
                <a:cs typeface="Nikosh" panose="02000000000000000000" pitchFamily="2" charset="0"/>
              </a:rPr>
              <a:t>অর্থ -</a:t>
            </a:r>
          </a:p>
          <a:p>
            <a:r>
              <a:rPr lang="as-IN" sz="2400" dirty="0">
                <a:latin typeface="Nikosh" panose="02000000000000000000" pitchFamily="2" charset="0"/>
                <a:cs typeface="Nikosh" panose="02000000000000000000" pitchFamily="2" charset="0"/>
              </a:rPr>
              <a:t>(অ) সরকারের কোন মন্ত্রণালয়, বিভাগ বা কার্যালয়ের সহিত সংযুক্ত বা অধীনস্থ কোন অধিদপ্তর, পরিদপ্তর বা দপ্তরের প্রধান কার্যালয়, বিভাগীয় কার্যালয়, আঞ্চলিক কার্যালয়, জেলা কার্যালয় বা উপজেলা কার্যালয়;</a:t>
            </a:r>
          </a:p>
          <a:p>
            <a:r>
              <a:rPr lang="as-IN" sz="2400" dirty="0">
                <a:latin typeface="Nikosh" panose="02000000000000000000" pitchFamily="2" charset="0"/>
                <a:cs typeface="Nikosh" panose="02000000000000000000" pitchFamily="2" charset="0"/>
              </a:rPr>
              <a:t>(আ) কর্তৃপক্ষের প্রধান কার্যালয়, বিভাগীয় কার্যালয়, আঞ্চলিক কার্যালয়, জেলা কার্যালয় বা উপজেলা কার্যালয়;</a:t>
            </a:r>
          </a:p>
          <a:p>
            <a:r>
              <a:rPr lang="as-IN" sz="2400" dirty="0">
                <a:latin typeface="Nikosh" panose="02000000000000000000" pitchFamily="2" charset="0"/>
                <a:cs typeface="Nikosh" panose="02000000000000000000" pitchFamily="2" charset="0"/>
              </a:rPr>
              <a:t>  </a:t>
            </a:r>
          </a:p>
          <a:p>
            <a:r>
              <a:rPr lang="as-IN" sz="2400" dirty="0">
                <a:latin typeface="Nikosh" panose="02000000000000000000" pitchFamily="2" charset="0"/>
                <a:cs typeface="Nikosh" panose="02000000000000000000" pitchFamily="2" charset="0"/>
              </a:rPr>
              <a:t>(ঙ) </a:t>
            </a:r>
            <a:r>
              <a:rPr lang="as-IN" sz="2400" dirty="0">
                <a:solidFill>
                  <a:srgbClr val="FF0000"/>
                </a:solidFill>
                <a:latin typeface="Nikosh" panose="02000000000000000000" pitchFamily="2" charset="0"/>
                <a:cs typeface="Nikosh" panose="02000000000000000000" pitchFamily="2" charset="0"/>
              </a:rPr>
              <a:t>"তথ্য কমিশন" </a:t>
            </a:r>
            <a:r>
              <a:rPr lang="as-IN" sz="2400" dirty="0">
                <a:latin typeface="Nikosh" panose="02000000000000000000" pitchFamily="2" charset="0"/>
                <a:cs typeface="Nikosh" panose="02000000000000000000" pitchFamily="2" charset="0"/>
              </a:rPr>
              <a:t>অর্থ ধারা ১১ এর অধীন প্রতিষ্ঠিত তথ্য কমিশন;</a:t>
            </a:r>
          </a:p>
          <a:p>
            <a:r>
              <a:rPr lang="as-IN" sz="2400" dirty="0">
                <a:latin typeface="Nikosh" panose="02000000000000000000" pitchFamily="2" charset="0"/>
                <a:cs typeface="Nikosh" panose="02000000000000000000" pitchFamily="2" charset="0"/>
              </a:rPr>
              <a:t>  </a:t>
            </a:r>
          </a:p>
          <a:p>
            <a:r>
              <a:rPr lang="as-IN" sz="2400" dirty="0">
                <a:latin typeface="Nikosh" panose="02000000000000000000" pitchFamily="2" charset="0"/>
                <a:cs typeface="Nikosh" panose="02000000000000000000" pitchFamily="2" charset="0"/>
              </a:rPr>
              <a:t>(চ) </a:t>
            </a:r>
            <a:r>
              <a:rPr lang="as-IN" sz="2400" dirty="0">
                <a:solidFill>
                  <a:srgbClr val="FF0000"/>
                </a:solidFill>
                <a:latin typeface="Nikosh" panose="02000000000000000000" pitchFamily="2" charset="0"/>
                <a:cs typeface="Nikosh" panose="02000000000000000000" pitchFamily="2" charset="0"/>
              </a:rPr>
              <a:t>"তথ্য" </a:t>
            </a:r>
            <a:r>
              <a:rPr lang="as-IN" sz="2400" dirty="0">
                <a:latin typeface="Nikosh" panose="02000000000000000000" pitchFamily="2" charset="0"/>
                <a:cs typeface="Nikosh" panose="02000000000000000000" pitchFamily="2" charset="0"/>
              </a:rPr>
              <a:t>অর্থে কোন কর্তৃপক্ষের গঠন, কাঠামো ও দাপ্তরিক কর্মকান্ড সংক্রান্ত যে কোন স্মারক, বই, নকশা, মানচিত্র, চুক্তি, তথ্য-উপাত্ত, লগ বহি, আদেশ, বিজ্ঞপ্তি, দলিল, নমুনা, পত্র, প্রতিবেদন, হিসাব বিবরণী, প্রকল্প প্রস্তাব, আলোকচিত্র, অডিও, ভিডিও, অংকিতচিত্র, ফিল্ম, ইলেকট্রনিক প্রক্রিয়ায় প্রস্তুতকৃত যে কোন ইনস্ট্রুমেন্ট, যান্ত্রিকভাবে পাঠযোগ্য দলিলাদি এবং ভৌতিক গঠন ও বৈশিষ্ট্য নির্বিশেষে অন্য যে কোন তথ্যবহ বস্তু বা উহাদের প্রতিলিপিও ইহার অন্তর্ভুক্ত হইবে :</a:t>
            </a:r>
          </a:p>
          <a:p>
            <a:r>
              <a:rPr lang="as-IN" sz="2400" dirty="0">
                <a:latin typeface="Nikosh" panose="02000000000000000000" pitchFamily="2" charset="0"/>
                <a:cs typeface="Nikosh" panose="02000000000000000000" pitchFamily="2" charset="0"/>
              </a:rPr>
              <a:t>  </a:t>
            </a:r>
          </a:p>
          <a:p>
            <a:r>
              <a:rPr lang="as-IN" sz="2400" dirty="0">
                <a:latin typeface="Nikosh" panose="02000000000000000000" pitchFamily="2" charset="0"/>
                <a:cs typeface="Nikosh" panose="02000000000000000000" pitchFamily="2" charset="0"/>
              </a:rPr>
              <a:t>তবে শর্ত থাকে যে, দাপ্তরিক নোট সিট বা নোট সিটের প্রতিলিপি ইহার অন্তর্ভুক্ত হইবে না;</a:t>
            </a:r>
            <a:endParaRPr lang="x-none" sz="2400" dirty="0">
              <a:latin typeface="Nikosh" panose="02000000000000000000" pitchFamily="2" charset="0"/>
              <a:cs typeface="Nikosh" panose="02000000000000000000" pitchFamily="2" charset="0"/>
            </a:endParaRPr>
          </a:p>
        </p:txBody>
      </p:sp>
    </p:spTree>
    <p:extLst>
      <p:ext uri="{BB962C8B-B14F-4D97-AF65-F5344CB8AC3E}">
        <p14:creationId xmlns:p14="http://schemas.microsoft.com/office/powerpoint/2010/main" val="12657069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BB7A1D14-E4AB-E6DB-CDC5-48E74DAFBB5D}"/>
              </a:ext>
            </a:extLst>
          </p:cNvPr>
          <p:cNvSpPr txBox="1"/>
          <p:nvPr/>
        </p:nvSpPr>
        <p:spPr>
          <a:xfrm>
            <a:off x="397566" y="301205"/>
            <a:ext cx="11396868" cy="6001643"/>
          </a:xfrm>
          <a:prstGeom prst="rect">
            <a:avLst/>
          </a:prstGeom>
          <a:noFill/>
        </p:spPr>
        <p:txBody>
          <a:bodyPr wrap="square">
            <a:spAutoFit/>
          </a:bodyPr>
          <a:lstStyle/>
          <a:p>
            <a:r>
              <a:rPr lang="as-IN" sz="2400" dirty="0">
                <a:latin typeface="Nikosh" panose="02000000000000000000" pitchFamily="2" charset="0"/>
                <a:cs typeface="Nikosh" panose="02000000000000000000" pitchFamily="2" charset="0"/>
              </a:rPr>
              <a:t>(ছ) </a:t>
            </a:r>
            <a:r>
              <a:rPr lang="as-IN" sz="2400" dirty="0">
                <a:solidFill>
                  <a:srgbClr val="FF0000"/>
                </a:solidFill>
                <a:latin typeface="Nikosh" panose="02000000000000000000" pitchFamily="2" charset="0"/>
                <a:cs typeface="Nikosh" panose="02000000000000000000" pitchFamily="2" charset="0"/>
              </a:rPr>
              <a:t>"তথ্য অধিকার" </a:t>
            </a:r>
            <a:r>
              <a:rPr lang="as-IN" sz="2400" dirty="0">
                <a:latin typeface="Nikosh" panose="02000000000000000000" pitchFamily="2" charset="0"/>
                <a:cs typeface="Nikosh" panose="02000000000000000000" pitchFamily="2" charset="0"/>
              </a:rPr>
              <a:t>অর্থ কোন কর্তৃপক্ষের নিকট হইতে তথ্য প্রাপ্তির অধিকার;</a:t>
            </a:r>
          </a:p>
          <a:p>
            <a:r>
              <a:rPr lang="as-IN" sz="2400" dirty="0">
                <a:latin typeface="Nikosh" panose="02000000000000000000" pitchFamily="2" charset="0"/>
                <a:cs typeface="Nikosh" panose="02000000000000000000" pitchFamily="2" charset="0"/>
              </a:rPr>
              <a:t>  </a:t>
            </a:r>
          </a:p>
          <a:p>
            <a:r>
              <a:rPr lang="as-IN" sz="2400" dirty="0">
                <a:latin typeface="Nikosh" panose="02000000000000000000" pitchFamily="2" charset="0"/>
                <a:cs typeface="Nikosh" panose="02000000000000000000" pitchFamily="2" charset="0"/>
              </a:rPr>
              <a:t>(জ) </a:t>
            </a:r>
            <a:r>
              <a:rPr lang="as-IN" sz="2400" dirty="0">
                <a:solidFill>
                  <a:srgbClr val="FF0000"/>
                </a:solidFill>
                <a:latin typeface="Nikosh" panose="02000000000000000000" pitchFamily="2" charset="0"/>
                <a:cs typeface="Nikosh" panose="02000000000000000000" pitchFamily="2" charset="0"/>
              </a:rPr>
              <a:t>"তফসিল" </a:t>
            </a:r>
            <a:r>
              <a:rPr lang="as-IN" sz="2400" dirty="0">
                <a:latin typeface="Nikosh" panose="02000000000000000000" pitchFamily="2" charset="0"/>
                <a:cs typeface="Nikosh" panose="02000000000000000000" pitchFamily="2" charset="0"/>
              </a:rPr>
              <a:t>অর্থ এই আইনের তফসিল;</a:t>
            </a:r>
          </a:p>
          <a:p>
            <a:r>
              <a:rPr lang="as-IN" sz="2400" dirty="0">
                <a:latin typeface="Nikosh" panose="02000000000000000000" pitchFamily="2" charset="0"/>
                <a:cs typeface="Nikosh" panose="02000000000000000000" pitchFamily="2" charset="0"/>
              </a:rPr>
              <a:t> </a:t>
            </a:r>
          </a:p>
          <a:p>
            <a:r>
              <a:rPr lang="as-IN" sz="2400" dirty="0">
                <a:latin typeface="Nikosh" panose="02000000000000000000" pitchFamily="2" charset="0"/>
                <a:cs typeface="Nikosh" panose="02000000000000000000" pitchFamily="2" charset="0"/>
              </a:rPr>
              <a:t>(ঝ) </a:t>
            </a:r>
            <a:r>
              <a:rPr lang="as-IN" sz="2400" dirty="0">
                <a:solidFill>
                  <a:srgbClr val="FF0000"/>
                </a:solidFill>
                <a:latin typeface="Nikosh" panose="02000000000000000000" pitchFamily="2" charset="0"/>
                <a:cs typeface="Nikosh" panose="02000000000000000000" pitchFamily="2" charset="0"/>
              </a:rPr>
              <a:t>"তৃতীয় পক্ষ" </a:t>
            </a:r>
            <a:r>
              <a:rPr lang="as-IN" sz="2400" dirty="0">
                <a:latin typeface="Nikosh" panose="02000000000000000000" pitchFamily="2" charset="0"/>
                <a:cs typeface="Nikosh" panose="02000000000000000000" pitchFamily="2" charset="0"/>
              </a:rPr>
              <a:t>অর্থ তথ্য প্রাপ্তির জন্য অনুরোধকারী বা তথ্য প্রদানকারী কর্তৃপক্ষ ব্যতীত অনুরোধকৃত তথ্যের সহিত জড়িত অন্য কোন পক্ষ;</a:t>
            </a:r>
          </a:p>
          <a:p>
            <a:r>
              <a:rPr lang="as-IN" sz="2400" dirty="0">
                <a:latin typeface="Nikosh" panose="02000000000000000000" pitchFamily="2" charset="0"/>
                <a:cs typeface="Nikosh" panose="02000000000000000000" pitchFamily="2" charset="0"/>
              </a:rPr>
              <a:t> </a:t>
            </a:r>
          </a:p>
          <a:p>
            <a:r>
              <a:rPr lang="as-IN" sz="2400" dirty="0">
                <a:latin typeface="Nikosh" panose="02000000000000000000" pitchFamily="2" charset="0"/>
                <a:cs typeface="Nikosh" panose="02000000000000000000" pitchFamily="2" charset="0"/>
              </a:rPr>
              <a:t>(ঞ) </a:t>
            </a:r>
            <a:r>
              <a:rPr lang="as-IN" sz="2400" dirty="0">
                <a:solidFill>
                  <a:srgbClr val="FF0000"/>
                </a:solidFill>
                <a:latin typeface="Nikosh" panose="02000000000000000000" pitchFamily="2" charset="0"/>
                <a:cs typeface="Nikosh" panose="02000000000000000000" pitchFamily="2" charset="0"/>
              </a:rPr>
              <a:t>"দায়িত্বপ্রাপ্ত কর্মকর্তা" </a:t>
            </a:r>
            <a:r>
              <a:rPr lang="as-IN" sz="2400" dirty="0">
                <a:latin typeface="Nikosh" panose="02000000000000000000" pitchFamily="2" charset="0"/>
                <a:cs typeface="Nikosh" panose="02000000000000000000" pitchFamily="2" charset="0"/>
              </a:rPr>
              <a:t>অর্থ ধারা ১০ এর অধীন নিযুক্ত কর্মকর্তা;</a:t>
            </a:r>
          </a:p>
          <a:p>
            <a:r>
              <a:rPr lang="as-IN" sz="2400" dirty="0">
                <a:latin typeface="Nikosh" panose="02000000000000000000" pitchFamily="2" charset="0"/>
                <a:cs typeface="Nikosh" panose="02000000000000000000" pitchFamily="2" charset="0"/>
              </a:rPr>
              <a:t>  </a:t>
            </a:r>
          </a:p>
          <a:p>
            <a:r>
              <a:rPr lang="as-IN" sz="2400" dirty="0">
                <a:latin typeface="Nikosh" panose="02000000000000000000" pitchFamily="2" charset="0"/>
                <a:cs typeface="Nikosh" panose="02000000000000000000" pitchFamily="2" charset="0"/>
              </a:rPr>
              <a:t>(ট) </a:t>
            </a:r>
            <a:r>
              <a:rPr lang="as-IN" sz="2400" dirty="0">
                <a:solidFill>
                  <a:srgbClr val="FF0000"/>
                </a:solidFill>
                <a:latin typeface="Nikosh" panose="02000000000000000000" pitchFamily="2" charset="0"/>
                <a:cs typeface="Nikosh" panose="02000000000000000000" pitchFamily="2" charset="0"/>
              </a:rPr>
              <a:t>"নির্ধারিত" </a:t>
            </a:r>
            <a:r>
              <a:rPr lang="as-IN" sz="2400" dirty="0">
                <a:latin typeface="Nikosh" panose="02000000000000000000" pitchFamily="2" charset="0"/>
                <a:cs typeface="Nikosh" panose="02000000000000000000" pitchFamily="2" charset="0"/>
              </a:rPr>
              <a:t>অর্থ বিধি বা প্রবিধান দ্বারা নির্ধারিত;</a:t>
            </a:r>
          </a:p>
          <a:p>
            <a:r>
              <a:rPr lang="as-IN" sz="2400" dirty="0">
                <a:latin typeface="Nikosh" panose="02000000000000000000" pitchFamily="2" charset="0"/>
                <a:cs typeface="Nikosh" panose="02000000000000000000" pitchFamily="2" charset="0"/>
              </a:rPr>
              <a:t>  </a:t>
            </a:r>
          </a:p>
          <a:p>
            <a:r>
              <a:rPr lang="as-IN" sz="2400" dirty="0">
                <a:latin typeface="Nikosh" panose="02000000000000000000" pitchFamily="2" charset="0"/>
                <a:cs typeface="Nikosh" panose="02000000000000000000" pitchFamily="2" charset="0"/>
              </a:rPr>
              <a:t>(ঠ) </a:t>
            </a:r>
            <a:r>
              <a:rPr lang="as-IN" sz="2400" dirty="0">
                <a:solidFill>
                  <a:srgbClr val="FF0000"/>
                </a:solidFill>
                <a:latin typeface="Nikosh" panose="02000000000000000000" pitchFamily="2" charset="0"/>
                <a:cs typeface="Nikosh" panose="02000000000000000000" pitchFamily="2" charset="0"/>
              </a:rPr>
              <a:t>"প্রবিধান" </a:t>
            </a:r>
            <a:r>
              <a:rPr lang="as-IN" sz="2400" dirty="0">
                <a:latin typeface="Nikosh" panose="02000000000000000000" pitchFamily="2" charset="0"/>
                <a:cs typeface="Nikosh" panose="02000000000000000000" pitchFamily="2" charset="0"/>
              </a:rPr>
              <a:t>অর্থ ধারা ৩৪ এর অধীন প্রণীত কোন প্রবিধান;</a:t>
            </a:r>
          </a:p>
          <a:p>
            <a:r>
              <a:rPr lang="as-IN" sz="2400" dirty="0">
                <a:latin typeface="Nikosh" panose="02000000000000000000" pitchFamily="2" charset="0"/>
                <a:cs typeface="Nikosh" panose="02000000000000000000" pitchFamily="2" charset="0"/>
              </a:rPr>
              <a:t>  </a:t>
            </a:r>
          </a:p>
          <a:p>
            <a:r>
              <a:rPr lang="as-IN" sz="2400" dirty="0">
                <a:latin typeface="Nikosh" panose="02000000000000000000" pitchFamily="2" charset="0"/>
                <a:cs typeface="Nikosh" panose="02000000000000000000" pitchFamily="2" charset="0"/>
              </a:rPr>
              <a:t>(ড) </a:t>
            </a:r>
            <a:r>
              <a:rPr lang="as-IN" sz="2400" dirty="0">
                <a:solidFill>
                  <a:srgbClr val="FF0000"/>
                </a:solidFill>
                <a:latin typeface="Nikosh" panose="02000000000000000000" pitchFamily="2" charset="0"/>
                <a:cs typeface="Nikosh" panose="02000000000000000000" pitchFamily="2" charset="0"/>
              </a:rPr>
              <a:t>"বাছাই কমিটি" </a:t>
            </a:r>
            <a:r>
              <a:rPr lang="as-IN" sz="2400" dirty="0">
                <a:latin typeface="Nikosh" panose="02000000000000000000" pitchFamily="2" charset="0"/>
                <a:cs typeface="Nikosh" panose="02000000000000000000" pitchFamily="2" charset="0"/>
              </a:rPr>
              <a:t>অর্থ ধারা ১৪ এর অধীন গঠিত বাছাই কমিটি;</a:t>
            </a:r>
          </a:p>
          <a:p>
            <a:r>
              <a:rPr lang="as-IN" sz="2400" dirty="0">
                <a:latin typeface="Nikosh" panose="02000000000000000000" pitchFamily="2" charset="0"/>
                <a:cs typeface="Nikosh" panose="02000000000000000000" pitchFamily="2" charset="0"/>
              </a:rPr>
              <a:t>  </a:t>
            </a:r>
          </a:p>
          <a:p>
            <a:r>
              <a:rPr lang="as-IN" sz="2400" dirty="0">
                <a:latin typeface="Nikosh" panose="02000000000000000000" pitchFamily="2" charset="0"/>
                <a:cs typeface="Nikosh" panose="02000000000000000000" pitchFamily="2" charset="0"/>
              </a:rPr>
              <a:t>(ঢ) </a:t>
            </a:r>
            <a:r>
              <a:rPr lang="as-IN" sz="2400" dirty="0">
                <a:solidFill>
                  <a:srgbClr val="FF0000"/>
                </a:solidFill>
                <a:latin typeface="Nikosh" panose="02000000000000000000" pitchFamily="2" charset="0"/>
                <a:cs typeface="Nikosh" panose="02000000000000000000" pitchFamily="2" charset="0"/>
              </a:rPr>
              <a:t>"বিধি" </a:t>
            </a:r>
            <a:r>
              <a:rPr lang="as-IN" sz="2400" dirty="0">
                <a:latin typeface="Nikosh" panose="02000000000000000000" pitchFamily="2" charset="0"/>
                <a:cs typeface="Nikosh" panose="02000000000000000000" pitchFamily="2" charset="0"/>
              </a:rPr>
              <a:t>অর্থ ধারা ৩৩ এর অধীন প্রণীত কোন বিধি।</a:t>
            </a:r>
            <a:endParaRPr lang="x-none" sz="2400" dirty="0">
              <a:latin typeface="Nikosh" panose="02000000000000000000" pitchFamily="2" charset="0"/>
              <a:cs typeface="Nikosh" panose="02000000000000000000" pitchFamily="2" charset="0"/>
            </a:endParaRPr>
          </a:p>
        </p:txBody>
      </p:sp>
    </p:spTree>
    <p:extLst>
      <p:ext uri="{BB962C8B-B14F-4D97-AF65-F5344CB8AC3E}">
        <p14:creationId xmlns:p14="http://schemas.microsoft.com/office/powerpoint/2010/main" val="17613459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8800" b="1" dirty="0">
                <a:solidFill>
                  <a:srgbClr val="FF0000"/>
                </a:solidFill>
                <a:latin typeface="Nikosh" pitchFamily="2" charset="0"/>
                <a:cs typeface="Nikosh" pitchFamily="2" charset="0"/>
              </a:rPr>
              <a:t>ধারা-৩: </a:t>
            </a:r>
            <a:r>
              <a:rPr lang="en-US" sz="8800" b="1" dirty="0" err="1">
                <a:solidFill>
                  <a:srgbClr val="FF0000"/>
                </a:solidFill>
                <a:latin typeface="Nikosh" pitchFamily="2" charset="0"/>
                <a:cs typeface="Nikosh" pitchFamily="2" charset="0"/>
              </a:rPr>
              <a:t>আইনের</a:t>
            </a:r>
            <a:r>
              <a:rPr lang="en-US" sz="8800" b="1" dirty="0">
                <a:solidFill>
                  <a:srgbClr val="FF0000"/>
                </a:solidFill>
                <a:latin typeface="Nikosh" pitchFamily="2" charset="0"/>
                <a:cs typeface="Nikosh" pitchFamily="2" charset="0"/>
              </a:rPr>
              <a:t> </a:t>
            </a:r>
            <a:r>
              <a:rPr lang="en-US" sz="8800" b="1" dirty="0" err="1">
                <a:solidFill>
                  <a:srgbClr val="FF0000"/>
                </a:solidFill>
                <a:latin typeface="Nikosh" pitchFamily="2" charset="0"/>
                <a:cs typeface="Nikosh" pitchFamily="2" charset="0"/>
              </a:rPr>
              <a:t>প্রাধান্য</a:t>
            </a:r>
            <a:r>
              <a:rPr lang="en-US" b="1" dirty="0">
                <a:solidFill>
                  <a:schemeClr val="accent6">
                    <a:lumMod val="75000"/>
                  </a:schemeClr>
                </a:solidFill>
                <a:effectLst>
                  <a:outerShdw blurRad="38100" dist="38100" dir="2700000" algn="tl">
                    <a:srgbClr val="000000">
                      <a:alpha val="43137"/>
                    </a:srgbClr>
                  </a:outerShdw>
                </a:effectLst>
                <a:latin typeface="Nikosh" pitchFamily="2" charset="0"/>
                <a:cs typeface="Nikosh" pitchFamily="2" charset="0"/>
              </a:rPr>
              <a:t/>
            </a:r>
            <a:br>
              <a:rPr lang="en-US" b="1" dirty="0">
                <a:solidFill>
                  <a:schemeClr val="accent6">
                    <a:lumMod val="75000"/>
                  </a:schemeClr>
                </a:solidFill>
                <a:effectLst>
                  <a:outerShdw blurRad="38100" dist="38100" dir="2700000" algn="tl">
                    <a:srgbClr val="000000">
                      <a:alpha val="43137"/>
                    </a:srgbClr>
                  </a:outerShdw>
                </a:effectLst>
                <a:latin typeface="Nikosh" pitchFamily="2" charset="0"/>
                <a:cs typeface="Nikosh" pitchFamily="2" charset="0"/>
              </a:rPr>
            </a:br>
            <a:endParaRPr lang="en-US" dirty="0"/>
          </a:p>
        </p:txBody>
      </p:sp>
      <p:sp>
        <p:nvSpPr>
          <p:cNvPr id="11" name="Content Placeholder 10">
            <a:extLst>
              <a:ext uri="{FF2B5EF4-FFF2-40B4-BE49-F238E27FC236}">
                <a16:creationId xmlns:a16="http://schemas.microsoft.com/office/drawing/2014/main" xmlns="" id="{9D1F9A18-22A1-9DA6-927A-2DF967128D35}"/>
              </a:ext>
            </a:extLst>
          </p:cNvPr>
          <p:cNvSpPr>
            <a:spLocks noGrp="1"/>
          </p:cNvSpPr>
          <p:nvPr>
            <p:ph idx="1"/>
          </p:nvPr>
        </p:nvSpPr>
        <p:spPr>
          <a:xfrm>
            <a:off x="327259" y="3093749"/>
            <a:ext cx="11026541" cy="1924740"/>
          </a:xfrm>
        </p:spPr>
        <p:txBody>
          <a:bodyPr>
            <a:noAutofit/>
          </a:bodyPr>
          <a:lstStyle/>
          <a:p>
            <a:pPr marL="0" indent="0">
              <a:buNone/>
            </a:pPr>
            <a:r>
              <a:rPr lang="as-IN" sz="3600" dirty="0">
                <a:latin typeface="Nikosh" panose="02000000000000000000" pitchFamily="2" charset="0"/>
                <a:cs typeface="Nikosh" panose="02000000000000000000" pitchFamily="2" charset="0"/>
              </a:rPr>
              <a:t>প্রচলিত অন্য কোন আইনের -</a:t>
            </a:r>
          </a:p>
          <a:p>
            <a:pPr marL="0" indent="0">
              <a:buNone/>
            </a:pPr>
            <a:r>
              <a:rPr lang="as-IN" sz="3600" dirty="0">
                <a:latin typeface="Nikosh" panose="02000000000000000000" pitchFamily="2" charset="0"/>
                <a:cs typeface="Nikosh" panose="02000000000000000000" pitchFamily="2" charset="0"/>
              </a:rPr>
              <a:t>(ক) তথ্য প্রদান সংক্রান্ত বিধানাবলী এই আইনের বিধানাবলী দ্বারা ক্ষুণ্ন হইবে না; এবং</a:t>
            </a:r>
          </a:p>
          <a:p>
            <a:pPr marL="0" indent="0">
              <a:buNone/>
            </a:pPr>
            <a:r>
              <a:rPr lang="as-IN" sz="3600" dirty="0">
                <a:latin typeface="Nikosh" panose="02000000000000000000" pitchFamily="2" charset="0"/>
                <a:cs typeface="Nikosh" panose="02000000000000000000" pitchFamily="2" charset="0"/>
              </a:rPr>
              <a:t>(খ) তথ্য প্রদানে বাধা সংক্রান্ত বিধানাবলী এই আইনের বিধানাবলীর সহিত সাংঘর্ষিক হইলে, এই আইনের বিধানাবলী প্রাধান্য পাইবে৷</a:t>
            </a:r>
            <a:endParaRPr lang="x-none" sz="3600" dirty="0">
              <a:latin typeface="Nikosh" panose="02000000000000000000" pitchFamily="2" charset="0"/>
              <a:cs typeface="Nikosh" panose="02000000000000000000" pitchFamily="2" charset="0"/>
            </a:endParaRPr>
          </a:p>
        </p:txBody>
      </p:sp>
    </p:spTree>
    <p:extLst>
      <p:ext uri="{BB962C8B-B14F-4D97-AF65-F5344CB8AC3E}">
        <p14:creationId xmlns:p14="http://schemas.microsoft.com/office/powerpoint/2010/main" val="12676583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0" fontAlgn="base" hangingPunct="0">
              <a:spcAft>
                <a:spcPct val="0"/>
              </a:spcAft>
            </a:pPr>
            <a:r>
              <a:rPr lang="en-US" b="1" dirty="0">
                <a:solidFill>
                  <a:schemeClr val="accent6">
                    <a:lumMod val="75000"/>
                  </a:schemeClr>
                </a:solidFill>
                <a:effectLst>
                  <a:outerShdw blurRad="38100" dist="38100" dir="2700000" algn="tl">
                    <a:srgbClr val="000000">
                      <a:alpha val="43137"/>
                    </a:srgbClr>
                  </a:outerShdw>
                </a:effectLst>
                <a:latin typeface="Nikosh" pitchFamily="2" charset="0"/>
                <a:cs typeface="Nikosh" pitchFamily="2" charset="0"/>
              </a:rPr>
              <a:t>                           </a:t>
            </a:r>
            <a:r>
              <a:rPr lang="en-US" b="1" dirty="0" err="1">
                <a:solidFill>
                  <a:srgbClr val="FF0000"/>
                </a:solidFill>
                <a:latin typeface="Nikosh" pitchFamily="2" charset="0"/>
                <a:cs typeface="Nikosh" pitchFamily="2" charset="0"/>
              </a:rPr>
              <a:t>দ্বিতীয়</a:t>
            </a:r>
            <a:r>
              <a:rPr lang="en-US" b="1" dirty="0">
                <a:solidFill>
                  <a:srgbClr val="FF0000"/>
                </a:solidFill>
                <a:latin typeface="Nikosh" pitchFamily="2" charset="0"/>
                <a:cs typeface="Nikosh" pitchFamily="2" charset="0"/>
              </a:rPr>
              <a:t> </a:t>
            </a:r>
            <a:r>
              <a:rPr lang="en-US" b="1" dirty="0" err="1">
                <a:solidFill>
                  <a:srgbClr val="FF0000"/>
                </a:solidFill>
                <a:latin typeface="Nikosh" pitchFamily="2" charset="0"/>
                <a:cs typeface="Nikosh" pitchFamily="2" charset="0"/>
              </a:rPr>
              <a:t>অধ্যায়</a:t>
            </a:r>
            <a:r>
              <a:rPr lang="en-US" b="1" dirty="0">
                <a:solidFill>
                  <a:srgbClr val="FF0000"/>
                </a:solidFill>
                <a:latin typeface="Nikosh" pitchFamily="2" charset="0"/>
                <a:cs typeface="Nikosh" pitchFamily="2" charset="0"/>
              </a:rPr>
              <a:t/>
            </a:r>
            <a:br>
              <a:rPr lang="en-US" b="1" dirty="0">
                <a:solidFill>
                  <a:srgbClr val="FF0000"/>
                </a:solidFill>
                <a:latin typeface="Nikosh" pitchFamily="2" charset="0"/>
                <a:cs typeface="Nikosh" pitchFamily="2" charset="0"/>
              </a:rPr>
            </a:br>
            <a:r>
              <a:rPr lang="en-US" b="1" dirty="0" err="1">
                <a:solidFill>
                  <a:srgbClr val="FF0000"/>
                </a:solidFill>
                <a:latin typeface="Nikosh" pitchFamily="2" charset="0"/>
                <a:cs typeface="Nikosh" pitchFamily="2" charset="0"/>
              </a:rPr>
              <a:t>তথ্য</a:t>
            </a:r>
            <a:r>
              <a:rPr lang="en-US" b="1" dirty="0">
                <a:solidFill>
                  <a:srgbClr val="FF0000"/>
                </a:solidFill>
                <a:latin typeface="Nikosh" pitchFamily="2" charset="0"/>
                <a:cs typeface="Nikosh" pitchFamily="2" charset="0"/>
              </a:rPr>
              <a:t> </a:t>
            </a:r>
            <a:r>
              <a:rPr lang="en-US" b="1" dirty="0" err="1">
                <a:solidFill>
                  <a:srgbClr val="FF0000"/>
                </a:solidFill>
                <a:latin typeface="Nikosh" pitchFamily="2" charset="0"/>
                <a:cs typeface="Nikosh" pitchFamily="2" charset="0"/>
              </a:rPr>
              <a:t>অধিকার</a:t>
            </a:r>
            <a:r>
              <a:rPr lang="en-US" b="1" dirty="0">
                <a:solidFill>
                  <a:srgbClr val="FF0000"/>
                </a:solidFill>
                <a:latin typeface="Nikosh" pitchFamily="2" charset="0"/>
                <a:cs typeface="Nikosh" pitchFamily="2" charset="0"/>
              </a:rPr>
              <a:t>, </a:t>
            </a:r>
            <a:r>
              <a:rPr lang="en-US" b="1" dirty="0" err="1">
                <a:solidFill>
                  <a:srgbClr val="FF0000"/>
                </a:solidFill>
                <a:latin typeface="Nikosh" pitchFamily="2" charset="0"/>
                <a:cs typeface="Nikosh" pitchFamily="2" charset="0"/>
              </a:rPr>
              <a:t>তথ্য</a:t>
            </a:r>
            <a:r>
              <a:rPr lang="en-US" b="1" dirty="0">
                <a:solidFill>
                  <a:srgbClr val="FF0000"/>
                </a:solidFill>
                <a:latin typeface="Nikosh" pitchFamily="2" charset="0"/>
                <a:cs typeface="Nikosh" pitchFamily="2" charset="0"/>
              </a:rPr>
              <a:t> </a:t>
            </a:r>
            <a:r>
              <a:rPr lang="en-US" b="1" dirty="0" err="1">
                <a:solidFill>
                  <a:srgbClr val="FF0000"/>
                </a:solidFill>
                <a:latin typeface="Nikosh" pitchFamily="2" charset="0"/>
                <a:cs typeface="Nikosh" pitchFamily="2" charset="0"/>
              </a:rPr>
              <a:t>সংরক্ষণ</a:t>
            </a:r>
            <a:r>
              <a:rPr lang="en-US" b="1" dirty="0">
                <a:solidFill>
                  <a:srgbClr val="FF0000"/>
                </a:solidFill>
                <a:latin typeface="Nikosh" pitchFamily="2" charset="0"/>
                <a:cs typeface="Nikosh" pitchFamily="2" charset="0"/>
              </a:rPr>
              <a:t>, </a:t>
            </a:r>
            <a:r>
              <a:rPr lang="en-US" b="1" dirty="0" err="1">
                <a:solidFill>
                  <a:srgbClr val="FF0000"/>
                </a:solidFill>
                <a:latin typeface="Nikosh" pitchFamily="2" charset="0"/>
                <a:cs typeface="Nikosh" pitchFamily="2" charset="0"/>
              </a:rPr>
              <a:t>প্রকাশ</a:t>
            </a:r>
            <a:r>
              <a:rPr lang="en-US" b="1" dirty="0">
                <a:solidFill>
                  <a:srgbClr val="FF0000"/>
                </a:solidFill>
                <a:latin typeface="Nikosh" pitchFamily="2" charset="0"/>
                <a:cs typeface="Nikosh" pitchFamily="2" charset="0"/>
              </a:rPr>
              <a:t> ও </a:t>
            </a:r>
            <a:r>
              <a:rPr lang="en-US" b="1" dirty="0" err="1">
                <a:solidFill>
                  <a:srgbClr val="FF0000"/>
                </a:solidFill>
                <a:latin typeface="Nikosh" pitchFamily="2" charset="0"/>
                <a:cs typeface="Nikosh" pitchFamily="2" charset="0"/>
              </a:rPr>
              <a:t>প্রাপ্তি</a:t>
            </a:r>
            <a:r>
              <a:rPr lang="en-US" b="1" dirty="0">
                <a:solidFill>
                  <a:srgbClr val="FF0000"/>
                </a:solidFill>
                <a:latin typeface="Nikosh" pitchFamily="2" charset="0"/>
                <a:cs typeface="Nikosh" pitchFamily="2" charset="0"/>
              </a:rPr>
              <a:t> (ধারা ৪-৯)</a:t>
            </a:r>
            <a:br>
              <a:rPr lang="en-US" b="1" dirty="0">
                <a:solidFill>
                  <a:srgbClr val="FF0000"/>
                </a:solidFill>
                <a:latin typeface="Nikosh" pitchFamily="2" charset="0"/>
                <a:cs typeface="Nikosh" pitchFamily="2" charset="0"/>
              </a:rPr>
            </a:br>
            <a:endParaRPr lang="en-US" dirty="0">
              <a:solidFill>
                <a:srgbClr val="FF0000"/>
              </a:solidFill>
            </a:endParaRPr>
          </a:p>
        </p:txBody>
      </p:sp>
      <p:sp>
        <p:nvSpPr>
          <p:cNvPr id="9" name="TextBox 8">
            <a:extLst>
              <a:ext uri="{FF2B5EF4-FFF2-40B4-BE49-F238E27FC236}">
                <a16:creationId xmlns:a16="http://schemas.microsoft.com/office/drawing/2014/main" xmlns="" id="{CF4F6A06-C714-9ED6-A181-2A971B08567A}"/>
              </a:ext>
            </a:extLst>
          </p:cNvPr>
          <p:cNvSpPr txBox="1"/>
          <p:nvPr/>
        </p:nvSpPr>
        <p:spPr>
          <a:xfrm>
            <a:off x="6012127" y="6172421"/>
            <a:ext cx="6096000" cy="646331"/>
          </a:xfrm>
          <a:prstGeom prst="rect">
            <a:avLst/>
          </a:prstGeom>
          <a:noFill/>
        </p:spPr>
        <p:txBody>
          <a:bodyPr wrap="square">
            <a:spAutoFit/>
          </a:bodyPr>
          <a:lstStyle/>
          <a:p>
            <a:r>
              <a:rPr lang="as-IN" dirty="0">
                <a:solidFill>
                  <a:srgbClr val="00B050"/>
                </a:solidFill>
              </a:rPr>
              <a:t>তথ্য অধিকার (তথ্য সংরক্ষণ ও ব্যবস্থাপনা) প্রবিধানমালা,</a:t>
            </a:r>
            <a:r>
              <a:rPr lang="as-IN" dirty="0"/>
              <a:t> </a:t>
            </a:r>
            <a:r>
              <a:rPr lang="as-IN" dirty="0">
                <a:solidFill>
                  <a:srgbClr val="00B050"/>
                </a:solidFill>
              </a:rPr>
              <a:t>২০১০ [ধারা-৫(৩)]</a:t>
            </a:r>
          </a:p>
        </p:txBody>
      </p:sp>
      <p:sp>
        <p:nvSpPr>
          <p:cNvPr id="13" name="TextBox 12">
            <a:extLst>
              <a:ext uri="{FF2B5EF4-FFF2-40B4-BE49-F238E27FC236}">
                <a16:creationId xmlns:a16="http://schemas.microsoft.com/office/drawing/2014/main" xmlns="" id="{7463A9C2-F699-96CB-8D8D-AC43FDAEAA98}"/>
              </a:ext>
            </a:extLst>
          </p:cNvPr>
          <p:cNvSpPr txBox="1"/>
          <p:nvPr/>
        </p:nvSpPr>
        <p:spPr>
          <a:xfrm>
            <a:off x="596348" y="1506022"/>
            <a:ext cx="10098155" cy="1538883"/>
          </a:xfrm>
          <a:prstGeom prst="rect">
            <a:avLst/>
          </a:prstGeom>
          <a:noFill/>
        </p:spPr>
        <p:txBody>
          <a:bodyPr wrap="square">
            <a:spAutoFit/>
          </a:bodyPr>
          <a:lstStyle/>
          <a:p>
            <a:r>
              <a:rPr lang="as-IN" sz="2800" dirty="0">
                <a:solidFill>
                  <a:srgbClr val="FF0000"/>
                </a:solidFill>
                <a:latin typeface="Nikosh" panose="02000000000000000000" pitchFamily="2" charset="0"/>
                <a:cs typeface="Nikosh" panose="02000000000000000000" pitchFamily="2" charset="0"/>
              </a:rPr>
              <a:t>ধারা-৪: তথ্য অধিকার</a:t>
            </a:r>
            <a:endParaRPr lang="bn-IN" sz="2800" dirty="0">
              <a:solidFill>
                <a:srgbClr val="FF0000"/>
              </a:solidFill>
              <a:latin typeface="Nikosh" panose="02000000000000000000" pitchFamily="2" charset="0"/>
              <a:cs typeface="Nikosh" panose="02000000000000000000" pitchFamily="2" charset="0"/>
            </a:endParaRPr>
          </a:p>
          <a:p>
            <a:pPr algn="just"/>
            <a:r>
              <a:rPr lang="as-IN" sz="2400" b="0" i="0" dirty="0">
                <a:solidFill>
                  <a:srgbClr val="000000"/>
                </a:solidFill>
                <a:effectLst/>
                <a:latin typeface="Nikosh" panose="02000000000000000000" pitchFamily="2" charset="0"/>
                <a:cs typeface="Nikosh" panose="02000000000000000000" pitchFamily="2" charset="0"/>
              </a:rPr>
              <a:t>এই আইনের বিধানাবলী সাপেক্ষে, কর্তৃপক্ষের নিকট হইতে প্রত্যেক নাগরিকের তথ্য লাভের অধিকার থাকিবে এবং কোন নাগরিকের অনুরোধের প্রেক্ষিতে সংশ্লিষ্ট কর্তৃপক্ষ তাহাকে তথ্য সরবরাহ করিতে বাধ্য থাকিবে৷</a:t>
            </a:r>
          </a:p>
          <a:p>
            <a:r>
              <a:rPr lang="as-IN" dirty="0"/>
              <a:t> </a:t>
            </a:r>
          </a:p>
        </p:txBody>
      </p:sp>
      <p:sp>
        <p:nvSpPr>
          <p:cNvPr id="14" name="TextBox 13">
            <a:extLst>
              <a:ext uri="{FF2B5EF4-FFF2-40B4-BE49-F238E27FC236}">
                <a16:creationId xmlns:a16="http://schemas.microsoft.com/office/drawing/2014/main" xmlns="" id="{93D32D9F-56D3-8C65-8AC6-C207D951F6BF}"/>
              </a:ext>
            </a:extLst>
          </p:cNvPr>
          <p:cNvSpPr txBox="1"/>
          <p:nvPr/>
        </p:nvSpPr>
        <p:spPr>
          <a:xfrm>
            <a:off x="722698" y="2824647"/>
            <a:ext cx="9511748" cy="3662541"/>
          </a:xfrm>
          <a:prstGeom prst="rect">
            <a:avLst/>
          </a:prstGeom>
          <a:noFill/>
        </p:spPr>
        <p:txBody>
          <a:bodyPr wrap="square" rtlCol="0">
            <a:spAutoFit/>
          </a:bodyPr>
          <a:lstStyle/>
          <a:p>
            <a:r>
              <a:rPr lang="as-IN" sz="2800" dirty="0">
                <a:solidFill>
                  <a:srgbClr val="FF0000"/>
                </a:solidFill>
                <a:latin typeface="Nikosh" panose="02000000000000000000" pitchFamily="2" charset="0"/>
                <a:cs typeface="Nikosh" panose="02000000000000000000" pitchFamily="2" charset="0"/>
              </a:rPr>
              <a:t>ধারা-</a:t>
            </a:r>
            <a:r>
              <a:rPr lang="bn-IN" sz="2800" dirty="0">
                <a:solidFill>
                  <a:srgbClr val="FF0000"/>
                </a:solidFill>
                <a:latin typeface="Nikosh" panose="02000000000000000000" pitchFamily="2" charset="0"/>
                <a:cs typeface="Nikosh" panose="02000000000000000000" pitchFamily="2" charset="0"/>
              </a:rPr>
              <a:t>৫</a:t>
            </a:r>
            <a:r>
              <a:rPr lang="as-IN" sz="2800" dirty="0">
                <a:solidFill>
                  <a:srgbClr val="FF0000"/>
                </a:solidFill>
                <a:latin typeface="Nikosh" panose="02000000000000000000" pitchFamily="2" charset="0"/>
                <a:cs typeface="Nikosh" panose="02000000000000000000" pitchFamily="2" charset="0"/>
              </a:rPr>
              <a:t>: </a:t>
            </a:r>
            <a:r>
              <a:rPr lang="as-IN" sz="2800" b="1" i="0" dirty="0">
                <a:solidFill>
                  <a:srgbClr val="FF0000"/>
                </a:solidFill>
                <a:effectLst/>
                <a:latin typeface="Nikosh" panose="02000000000000000000" pitchFamily="2" charset="0"/>
                <a:cs typeface="Nikosh" panose="02000000000000000000" pitchFamily="2" charset="0"/>
              </a:rPr>
              <a:t>তথ্য সংরক্ষণ</a:t>
            </a:r>
          </a:p>
          <a:p>
            <a:pPr algn="just"/>
            <a:r>
              <a:rPr lang="as-IN" b="0" i="0" dirty="0">
                <a:solidFill>
                  <a:srgbClr val="000000"/>
                </a:solidFill>
                <a:effectLst/>
                <a:latin typeface="arial" panose="020B0604020202020204" pitchFamily="34" charset="0"/>
              </a:rPr>
              <a:t> </a:t>
            </a:r>
            <a:r>
              <a:rPr lang="as-IN" sz="2400" b="0" i="0" dirty="0">
                <a:solidFill>
                  <a:srgbClr val="000000"/>
                </a:solidFill>
                <a:effectLst/>
                <a:latin typeface="Nikosh" panose="02000000000000000000" pitchFamily="2" charset="0"/>
                <a:cs typeface="Nikosh" panose="02000000000000000000" pitchFamily="2" charset="0"/>
              </a:rPr>
              <a:t>(১) এই আইনের অধীন তথ্য অধিকার নিশ্চিত করিবার লক্ষ্যে প্রত্যেক কর্তৃপক্ষ উহার যাবতীয় তথ্যের ক্যাটালগ এবং ইনডেক্স প্রস্তুত করিয়া যথাযথভাবে সংরক্ষণ করিবে৷</a:t>
            </a:r>
          </a:p>
          <a:p>
            <a:pPr algn="just"/>
            <a:r>
              <a:rPr lang="as-IN" sz="2400" b="0" i="0" dirty="0">
                <a:solidFill>
                  <a:srgbClr val="000000"/>
                </a:solidFill>
                <a:effectLst/>
                <a:latin typeface="Nikosh" panose="02000000000000000000" pitchFamily="2" charset="0"/>
                <a:cs typeface="Nikosh" panose="02000000000000000000" pitchFamily="2" charset="0"/>
              </a:rPr>
              <a:t> (২) প্রত্যেক কর্তৃপক্ষ যেই সকল তথ্য কম্পিউটারে সংরক্ষণের উপযুক্ত বলিয়া মনে করিবে সেই সকল তথ্য, যুক্তিসংগত সময়সীমার মধ্যে, কম্পিউটারে সংরক্ষণ করিবে এবং তথ্য লাভের সুবিধার্থে সমগ্র দেশে নেটওয়ার্কের মাধ্যমে উহার সংযোগ স্থাপন করিবে৷</a:t>
            </a:r>
          </a:p>
          <a:p>
            <a:pPr algn="just"/>
            <a:r>
              <a:rPr lang="as-IN" sz="2400" b="0" i="0" dirty="0">
                <a:solidFill>
                  <a:srgbClr val="000000"/>
                </a:solidFill>
                <a:effectLst/>
                <a:latin typeface="Nikosh" panose="02000000000000000000" pitchFamily="2" charset="0"/>
                <a:cs typeface="Nikosh" panose="02000000000000000000" pitchFamily="2" charset="0"/>
              </a:rPr>
              <a:t> (৩) তথ্য কমিশন, প্রবিধান দ্বারা, কর্তৃপক্ষ কর্তৃক তথ্য সংরক্ষণ ও ব্যবস্থাপনার জন্য অনুসরণীয় নির্দেশনা প্রদান করিবে এবং সকল কর্তৃপক্ষ উহা অনুসরণ করিবে৷</a:t>
            </a:r>
          </a:p>
          <a:p>
            <a:r>
              <a:rPr lang="as-IN" dirty="0"/>
              <a:t/>
            </a:r>
            <a:br>
              <a:rPr lang="as-IN" dirty="0"/>
            </a:br>
            <a:endParaRPr lang="x-none" dirty="0"/>
          </a:p>
        </p:txBody>
      </p:sp>
    </p:spTree>
    <p:extLst>
      <p:ext uri="{BB962C8B-B14F-4D97-AF65-F5344CB8AC3E}">
        <p14:creationId xmlns:p14="http://schemas.microsoft.com/office/powerpoint/2010/main" val="10937022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990" y="125128"/>
            <a:ext cx="10515600" cy="606102"/>
          </a:xfrm>
        </p:spPr>
        <p:txBody>
          <a:bodyPr>
            <a:normAutofit fontScale="90000"/>
          </a:bodyPr>
          <a:lstStyle/>
          <a:p>
            <a:r>
              <a:rPr lang="en-US" b="1" dirty="0">
                <a:solidFill>
                  <a:srgbClr val="FF0000"/>
                </a:solidFill>
                <a:latin typeface="Nikosh" pitchFamily="2" charset="0"/>
                <a:cs typeface="Nikosh" pitchFamily="2" charset="0"/>
              </a:rPr>
              <a:t>ধারা-৬: </a:t>
            </a:r>
            <a:r>
              <a:rPr lang="en-US" b="1" dirty="0" err="1">
                <a:solidFill>
                  <a:srgbClr val="FF0000"/>
                </a:solidFill>
                <a:latin typeface="Nikosh" pitchFamily="2" charset="0"/>
                <a:cs typeface="Nikosh" pitchFamily="2" charset="0"/>
              </a:rPr>
              <a:t>তথ্য</a:t>
            </a:r>
            <a:r>
              <a:rPr lang="en-US" b="1" dirty="0">
                <a:solidFill>
                  <a:srgbClr val="FF0000"/>
                </a:solidFill>
                <a:latin typeface="Nikosh" pitchFamily="2" charset="0"/>
                <a:cs typeface="Nikosh" pitchFamily="2" charset="0"/>
              </a:rPr>
              <a:t> </a:t>
            </a:r>
            <a:r>
              <a:rPr lang="en-US" b="1" dirty="0" err="1">
                <a:solidFill>
                  <a:srgbClr val="FF0000"/>
                </a:solidFill>
                <a:latin typeface="Nikosh" pitchFamily="2" charset="0"/>
                <a:cs typeface="Nikosh" pitchFamily="2" charset="0"/>
              </a:rPr>
              <a:t>প্রকাশ</a:t>
            </a:r>
            <a:endParaRPr lang="en-US" dirty="0"/>
          </a:p>
        </p:txBody>
      </p:sp>
      <p:sp>
        <p:nvSpPr>
          <p:cNvPr id="3" name="Rectangle 2"/>
          <p:cNvSpPr/>
          <p:nvPr/>
        </p:nvSpPr>
        <p:spPr>
          <a:xfrm>
            <a:off x="231006" y="731229"/>
            <a:ext cx="11867950" cy="6001643"/>
          </a:xfrm>
          <a:prstGeom prst="rect">
            <a:avLst/>
          </a:prstGeom>
        </p:spPr>
        <p:txBody>
          <a:bodyPr wrap="square">
            <a:spAutoFit/>
          </a:bodyPr>
          <a:lstStyle/>
          <a:p>
            <a:r>
              <a:rPr lang="as-IN" sz="2400" dirty="0">
                <a:latin typeface="Nikosh" pitchFamily="2" charset="0"/>
                <a:cs typeface="Nikosh" pitchFamily="2" charset="0"/>
              </a:rPr>
              <a:t>৬। (১) প্রত্যেক কর্তৃপক্ষ উহার গৃহীত সিদ্ধান্ত, কার্যক্রম কিংবা সম্পাদিত বা প্রস্তাবিত কর্মকান্ডের সকল তথ্য নাগরিকগণের নিকট সহজলভ্য হয়, এইরূপে </a:t>
            </a:r>
            <a:r>
              <a:rPr lang="as-IN" sz="2400" dirty="0">
                <a:solidFill>
                  <a:srgbClr val="00B050"/>
                </a:solidFill>
                <a:latin typeface="Nikosh" pitchFamily="2" charset="0"/>
                <a:cs typeface="Nikosh" pitchFamily="2" charset="0"/>
              </a:rPr>
              <a:t>সূচিবদ্ধ</a:t>
            </a:r>
            <a:r>
              <a:rPr lang="as-IN" sz="2400" dirty="0">
                <a:latin typeface="Nikosh" pitchFamily="2" charset="0"/>
                <a:cs typeface="Nikosh" pitchFamily="2" charset="0"/>
              </a:rPr>
              <a:t> করিয়া প্রকাশ ও প্রচার করিবে।</a:t>
            </a:r>
            <a:endParaRPr lang="en-US" sz="2400" dirty="0">
              <a:latin typeface="Nikosh" pitchFamily="2" charset="0"/>
              <a:cs typeface="Nikosh" pitchFamily="2" charset="0"/>
            </a:endParaRPr>
          </a:p>
          <a:p>
            <a:endParaRPr lang="en-US" sz="2400" dirty="0">
              <a:latin typeface="Nikosh" pitchFamily="2" charset="0"/>
              <a:cs typeface="Nikosh" pitchFamily="2" charset="0"/>
            </a:endParaRPr>
          </a:p>
          <a:p>
            <a:r>
              <a:rPr lang="as-IN" sz="2400" dirty="0">
                <a:latin typeface="Nikosh" pitchFamily="2" charset="0"/>
                <a:cs typeface="Nikosh" pitchFamily="2" charset="0"/>
              </a:rPr>
              <a:t> (২) উপ-ধারা (১) এর অধীন তথ্য প্রকাশ ও প্রচারের ক্ষেত্রে কোন কর্তৃপক্ষ কোন তথ্য গোপন করিতে বা উহার সহজলভ্যতাকে </a:t>
            </a:r>
            <a:r>
              <a:rPr lang="as-IN" sz="2400" dirty="0">
                <a:solidFill>
                  <a:srgbClr val="00B050"/>
                </a:solidFill>
                <a:latin typeface="Nikosh" pitchFamily="2" charset="0"/>
                <a:cs typeface="Nikosh" pitchFamily="2" charset="0"/>
              </a:rPr>
              <a:t>সঙ্কুচিত </a:t>
            </a:r>
            <a:r>
              <a:rPr lang="as-IN" sz="2400" dirty="0">
                <a:latin typeface="Nikosh" pitchFamily="2" charset="0"/>
                <a:cs typeface="Nikosh" pitchFamily="2" charset="0"/>
              </a:rPr>
              <a:t>করিতে পারিবে না।</a:t>
            </a:r>
          </a:p>
          <a:p>
            <a:endParaRPr lang="en-US" sz="2400" dirty="0">
              <a:latin typeface="Nikosh" pitchFamily="2" charset="0"/>
              <a:cs typeface="Nikosh" pitchFamily="2" charset="0"/>
            </a:endParaRPr>
          </a:p>
          <a:p>
            <a:r>
              <a:rPr lang="en-US" sz="2400" dirty="0">
                <a:latin typeface="Nikosh" pitchFamily="2" charset="0"/>
                <a:cs typeface="Nikosh" pitchFamily="2" charset="0"/>
              </a:rPr>
              <a:t> </a:t>
            </a:r>
            <a:r>
              <a:rPr lang="as-IN" sz="2400" dirty="0">
                <a:latin typeface="Nikosh" pitchFamily="2" charset="0"/>
                <a:cs typeface="Nikosh" pitchFamily="2" charset="0"/>
              </a:rPr>
              <a:t>(৩) প্রত্যেক কর্তৃপক্ষ প্রতিবছর একটি </a:t>
            </a:r>
            <a:r>
              <a:rPr lang="as-IN" sz="2400" dirty="0">
                <a:solidFill>
                  <a:srgbClr val="00B050"/>
                </a:solidFill>
                <a:latin typeface="Nikosh" pitchFamily="2" charset="0"/>
                <a:cs typeface="Nikosh" pitchFamily="2" charset="0"/>
              </a:rPr>
              <a:t>প্রতিবেদন</a:t>
            </a:r>
            <a:r>
              <a:rPr lang="as-IN" sz="2400" dirty="0">
                <a:latin typeface="Nikosh" pitchFamily="2" charset="0"/>
                <a:cs typeface="Nikosh" pitchFamily="2" charset="0"/>
              </a:rPr>
              <a:t> প্রকাশ করিবে যাহাতে নিম্নলিখিত তথ্যসমূহ অন্তর্ভুক্ত থাকিবে, যথা :-</a:t>
            </a:r>
          </a:p>
          <a:p>
            <a:r>
              <a:rPr lang="as-IN" sz="2400" dirty="0">
                <a:latin typeface="Nikosh" pitchFamily="2" charset="0"/>
                <a:cs typeface="Nikosh" pitchFamily="2" charset="0"/>
              </a:rPr>
              <a:t>(ক) কর্তৃপক্ষের সাংগঠনিক কাঠামোর বিবরণ, কার্যক্রম, কর্মকর্তা-কর্মচারীগণের দায়িত্ব এবং সিদ্ধান্ত গ্রহণ প্রক্রিয়ার বিবরণ বা পদ্ধতি;</a:t>
            </a:r>
          </a:p>
          <a:p>
            <a:r>
              <a:rPr lang="as-IN" sz="2400" dirty="0">
                <a:latin typeface="Nikosh" pitchFamily="2" charset="0"/>
                <a:cs typeface="Nikosh" pitchFamily="2" charset="0"/>
              </a:rPr>
              <a:t>(খ) কর্তৃপক্ষের সকল নিয়ম-কানুন, আইন, অধ্যাদেশ, বিধিমালা, প্রবিধানমালা, প্রজ্ঞাপন, নির্দেশনা, ম্যানুয়্যাল, ইত্যাদির তালিকাসহ উহার নিকট রক্ষিত তথ্যসমূহের শ্রেণী- বিন্যাস;</a:t>
            </a:r>
          </a:p>
          <a:p>
            <a:r>
              <a:rPr lang="as-IN" sz="2400" dirty="0">
                <a:latin typeface="Nikosh" pitchFamily="2" charset="0"/>
                <a:cs typeface="Nikosh" pitchFamily="2" charset="0"/>
              </a:rPr>
              <a:t>(গ) কর্তৃপক্ষের নিকট হইতে কোন ব্যক্তি যে সকল শর্তে লাইসেন্স, পারমিট, অনুদান, বরাদ্দ, সম্মতি, অনুমোদন বা অন্য কোন প্রকার সুবিধা গ্রহণ করিতে পারিবেন উহার বিবরণ এবং উক্তরূপ শর্তের কারণে তাহার সহিত কোন প্রকার লেনদেন বা চুক্তি সম্পাদনের প্রয়োজন হইলে সেই সকল শর্তের বিবরণ;</a:t>
            </a:r>
          </a:p>
          <a:p>
            <a:r>
              <a:rPr lang="as-IN" sz="2400" dirty="0">
                <a:latin typeface="Nikosh" pitchFamily="2" charset="0"/>
                <a:cs typeface="Nikosh" pitchFamily="2" charset="0"/>
              </a:rPr>
              <a:t> (ঘ) নাগরিকদের তথ্য অধিকার নিশ্চিত করিবার জন্য প্রদত্ত সুবিধাদির বিবরণ এবং দায়িত্বপ্রাপ্ত কর্মকর্তার নাম, পদবী, ঠিকানা এবং, প্রযোজ্য ক্ষেত্রে, ফ্যাক্স নম্বর ও ই-মেইল ঠিকানা।</a:t>
            </a:r>
            <a:endParaRPr lang="en-US" sz="2400" dirty="0">
              <a:latin typeface="Nikosh" pitchFamily="2" charset="0"/>
              <a:cs typeface="Nikosh" pitchFamily="2" charset="0"/>
            </a:endParaRPr>
          </a:p>
        </p:txBody>
      </p:sp>
    </p:spTree>
    <p:extLst>
      <p:ext uri="{BB962C8B-B14F-4D97-AF65-F5344CB8AC3E}">
        <p14:creationId xmlns:p14="http://schemas.microsoft.com/office/powerpoint/2010/main" val="41374129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buNone/>
            </a:pPr>
            <a:endParaRPr lang="bn-IN" dirty="0">
              <a:solidFill>
                <a:srgbClr val="7030A0"/>
              </a:solidFill>
              <a:latin typeface="Nikosh" pitchFamily="2" charset="0"/>
              <a:cs typeface="Nikosh" pitchFamily="2" charset="0"/>
            </a:endParaRPr>
          </a:p>
          <a:p>
            <a:pPr algn="just">
              <a:buNone/>
            </a:pPr>
            <a:endParaRPr lang="bn-IN" dirty="0">
              <a:solidFill>
                <a:srgbClr val="7030A0"/>
              </a:solidFill>
              <a:latin typeface="Nikosh" pitchFamily="2" charset="0"/>
              <a:cs typeface="Nikosh" pitchFamily="2" charset="0"/>
            </a:endParaRPr>
          </a:p>
          <a:p>
            <a:pPr algn="just">
              <a:buNone/>
            </a:pPr>
            <a:endParaRPr lang="bn-IN" dirty="0">
              <a:solidFill>
                <a:srgbClr val="7030A0"/>
              </a:solidFill>
              <a:latin typeface="Nikosh" pitchFamily="2" charset="0"/>
              <a:cs typeface="Nikosh" pitchFamily="2" charset="0"/>
            </a:endParaRPr>
          </a:p>
          <a:p>
            <a:pPr algn="just">
              <a:buNone/>
            </a:pPr>
            <a:endParaRPr lang="bn-IN" dirty="0">
              <a:solidFill>
                <a:srgbClr val="7030A0"/>
              </a:solidFill>
              <a:latin typeface="Nikosh" pitchFamily="2" charset="0"/>
              <a:cs typeface="Nikosh" pitchFamily="2" charset="0"/>
            </a:endParaRPr>
          </a:p>
          <a:p>
            <a:pPr algn="just">
              <a:buNone/>
            </a:pPr>
            <a:endParaRPr lang="bn-IN" dirty="0">
              <a:solidFill>
                <a:srgbClr val="7030A0"/>
              </a:solidFill>
              <a:latin typeface="Nikosh" pitchFamily="2" charset="0"/>
              <a:cs typeface="Nikosh" pitchFamily="2" charset="0"/>
            </a:endParaRPr>
          </a:p>
          <a:p>
            <a:pPr algn="just">
              <a:buNone/>
            </a:pPr>
            <a:endParaRPr lang="bn-IN" dirty="0">
              <a:solidFill>
                <a:srgbClr val="7030A0"/>
              </a:solidFill>
              <a:latin typeface="Nikosh" pitchFamily="2" charset="0"/>
              <a:cs typeface="Nikosh" pitchFamily="2" charset="0"/>
            </a:endParaRPr>
          </a:p>
          <a:p>
            <a:pPr algn="just">
              <a:buNone/>
            </a:pPr>
            <a:endParaRPr lang="bn-IN" dirty="0">
              <a:solidFill>
                <a:srgbClr val="7030A0"/>
              </a:solidFill>
              <a:latin typeface="Nikosh" pitchFamily="2" charset="0"/>
              <a:cs typeface="Nikosh" pitchFamily="2" charset="0"/>
            </a:endParaRPr>
          </a:p>
          <a:p>
            <a:pPr algn="just">
              <a:buNone/>
            </a:pPr>
            <a:endParaRPr lang="bn-IN" dirty="0">
              <a:solidFill>
                <a:srgbClr val="7030A0"/>
              </a:solidFill>
              <a:latin typeface="Nikosh" pitchFamily="2" charset="0"/>
              <a:cs typeface="Nikosh" pitchFamily="2" charset="0"/>
            </a:endParaRPr>
          </a:p>
          <a:p>
            <a:pPr algn="just">
              <a:buNone/>
            </a:pPr>
            <a:endParaRPr lang="bn-IN" dirty="0">
              <a:solidFill>
                <a:srgbClr val="7030A0"/>
              </a:solidFill>
              <a:latin typeface="Nikosh" pitchFamily="2" charset="0"/>
              <a:cs typeface="Nikosh" pitchFamily="2" charset="0"/>
            </a:endParaRPr>
          </a:p>
          <a:p>
            <a:endParaRPr lang="en-US" dirty="0"/>
          </a:p>
        </p:txBody>
      </p:sp>
      <p:sp>
        <p:nvSpPr>
          <p:cNvPr id="6" name="TextBox 5">
            <a:extLst>
              <a:ext uri="{FF2B5EF4-FFF2-40B4-BE49-F238E27FC236}">
                <a16:creationId xmlns:a16="http://schemas.microsoft.com/office/drawing/2014/main" xmlns="" id="{09D76762-A819-697D-27DD-85838E44A837}"/>
              </a:ext>
            </a:extLst>
          </p:cNvPr>
          <p:cNvSpPr txBox="1"/>
          <p:nvPr/>
        </p:nvSpPr>
        <p:spPr>
          <a:xfrm>
            <a:off x="6573078" y="6176963"/>
            <a:ext cx="6096000" cy="369332"/>
          </a:xfrm>
          <a:prstGeom prst="rect">
            <a:avLst/>
          </a:prstGeom>
          <a:noFill/>
        </p:spPr>
        <p:txBody>
          <a:bodyPr wrap="square">
            <a:spAutoFit/>
          </a:bodyPr>
          <a:lstStyle/>
          <a:p>
            <a:pPr algn="just">
              <a:buNone/>
            </a:pPr>
            <a:r>
              <a:rPr lang="en-US" dirty="0" err="1">
                <a:solidFill>
                  <a:srgbClr val="7030A0"/>
                </a:solidFill>
                <a:latin typeface="Nikosh" pitchFamily="2" charset="0"/>
                <a:cs typeface="Nikosh" pitchFamily="2" charset="0"/>
              </a:rPr>
              <a:t>তথ্য</a:t>
            </a:r>
            <a:r>
              <a:rPr lang="en-US" dirty="0">
                <a:solidFill>
                  <a:srgbClr val="7030A0"/>
                </a:solidFill>
                <a:latin typeface="Nikosh" pitchFamily="2" charset="0"/>
                <a:cs typeface="Nikosh" pitchFamily="2" charset="0"/>
              </a:rPr>
              <a:t> </a:t>
            </a:r>
            <a:r>
              <a:rPr lang="en-US" dirty="0" err="1">
                <a:solidFill>
                  <a:srgbClr val="7030A0"/>
                </a:solidFill>
                <a:latin typeface="Nikosh" pitchFamily="2" charset="0"/>
                <a:cs typeface="Nikosh" pitchFamily="2" charset="0"/>
              </a:rPr>
              <a:t>অধিকার</a:t>
            </a:r>
            <a:r>
              <a:rPr lang="en-US" dirty="0">
                <a:solidFill>
                  <a:srgbClr val="7030A0"/>
                </a:solidFill>
                <a:latin typeface="Nikosh" pitchFamily="2" charset="0"/>
                <a:cs typeface="Nikosh" pitchFamily="2" charset="0"/>
              </a:rPr>
              <a:t> (</a:t>
            </a:r>
            <a:r>
              <a:rPr lang="en-US" dirty="0" err="1">
                <a:solidFill>
                  <a:srgbClr val="7030A0"/>
                </a:solidFill>
                <a:latin typeface="Nikosh" pitchFamily="2" charset="0"/>
                <a:cs typeface="Nikosh" pitchFamily="2" charset="0"/>
              </a:rPr>
              <a:t>তথ্য</a:t>
            </a:r>
            <a:r>
              <a:rPr lang="en-US" dirty="0">
                <a:solidFill>
                  <a:srgbClr val="7030A0"/>
                </a:solidFill>
                <a:latin typeface="Nikosh" pitchFamily="2" charset="0"/>
                <a:cs typeface="Nikosh" pitchFamily="2" charset="0"/>
              </a:rPr>
              <a:t> </a:t>
            </a:r>
            <a:r>
              <a:rPr lang="en-US" dirty="0" err="1">
                <a:solidFill>
                  <a:srgbClr val="7030A0"/>
                </a:solidFill>
                <a:latin typeface="Nikosh" pitchFamily="2" charset="0"/>
                <a:cs typeface="Nikosh" pitchFamily="2" charset="0"/>
              </a:rPr>
              <a:t>প্রকাশ</a:t>
            </a:r>
            <a:r>
              <a:rPr lang="en-US" dirty="0">
                <a:solidFill>
                  <a:srgbClr val="7030A0"/>
                </a:solidFill>
                <a:latin typeface="Nikosh" pitchFamily="2" charset="0"/>
                <a:cs typeface="Nikosh" pitchFamily="2" charset="0"/>
              </a:rPr>
              <a:t> ও </a:t>
            </a:r>
            <a:r>
              <a:rPr lang="en-US" dirty="0" err="1">
                <a:solidFill>
                  <a:srgbClr val="7030A0"/>
                </a:solidFill>
                <a:latin typeface="Nikosh" pitchFamily="2" charset="0"/>
                <a:cs typeface="Nikosh" pitchFamily="2" charset="0"/>
              </a:rPr>
              <a:t>প্রচার</a:t>
            </a:r>
            <a:r>
              <a:rPr lang="en-US" dirty="0">
                <a:solidFill>
                  <a:srgbClr val="7030A0"/>
                </a:solidFill>
                <a:latin typeface="Nikosh" pitchFamily="2" charset="0"/>
                <a:cs typeface="Nikosh" pitchFamily="2" charset="0"/>
              </a:rPr>
              <a:t>) </a:t>
            </a:r>
            <a:r>
              <a:rPr lang="en-US" dirty="0" err="1">
                <a:solidFill>
                  <a:srgbClr val="7030A0"/>
                </a:solidFill>
                <a:latin typeface="Nikosh" pitchFamily="2" charset="0"/>
                <a:cs typeface="Nikosh" pitchFamily="2" charset="0"/>
              </a:rPr>
              <a:t>প্রবিধানমালা</a:t>
            </a:r>
            <a:r>
              <a:rPr lang="en-US" dirty="0">
                <a:solidFill>
                  <a:srgbClr val="7030A0"/>
                </a:solidFill>
                <a:latin typeface="Nikosh" pitchFamily="2" charset="0"/>
                <a:cs typeface="Nikosh" pitchFamily="2" charset="0"/>
              </a:rPr>
              <a:t>, ২০১০</a:t>
            </a:r>
            <a:r>
              <a:rPr lang="bn-IN" dirty="0">
                <a:solidFill>
                  <a:srgbClr val="7030A0"/>
                </a:solidFill>
                <a:latin typeface="Nikosh" pitchFamily="2" charset="0"/>
                <a:cs typeface="Nikosh" pitchFamily="2" charset="0"/>
              </a:rPr>
              <a:t> [ধারা-৬(৮)]</a:t>
            </a:r>
            <a:endParaRPr lang="en-US" dirty="0">
              <a:solidFill>
                <a:srgbClr val="7030A0"/>
              </a:solidFill>
              <a:latin typeface="Nikosh" pitchFamily="2" charset="0"/>
              <a:cs typeface="Nikosh" pitchFamily="2" charset="0"/>
            </a:endParaRPr>
          </a:p>
        </p:txBody>
      </p:sp>
      <p:sp>
        <p:nvSpPr>
          <p:cNvPr id="2" name="Rectangle 1"/>
          <p:cNvSpPr/>
          <p:nvPr/>
        </p:nvSpPr>
        <p:spPr>
          <a:xfrm>
            <a:off x="269507" y="1270018"/>
            <a:ext cx="11762071" cy="5262979"/>
          </a:xfrm>
          <a:prstGeom prst="rect">
            <a:avLst/>
          </a:prstGeom>
        </p:spPr>
        <p:txBody>
          <a:bodyPr wrap="square">
            <a:spAutoFit/>
          </a:bodyPr>
          <a:lstStyle/>
          <a:p>
            <a:r>
              <a:rPr lang="as-IN" sz="2800" dirty="0">
                <a:latin typeface="Nikosh" pitchFamily="2" charset="0"/>
                <a:cs typeface="Nikosh" pitchFamily="2" charset="0"/>
              </a:rPr>
              <a:t>(৪) কর্তৃপক্ষ </a:t>
            </a:r>
            <a:r>
              <a:rPr lang="as-IN" sz="2800" dirty="0">
                <a:solidFill>
                  <a:srgbClr val="00B050"/>
                </a:solidFill>
                <a:latin typeface="Nikosh" pitchFamily="2" charset="0"/>
                <a:cs typeface="Nikosh" pitchFamily="2" charset="0"/>
              </a:rPr>
              <a:t>গুরুত্বপূর্ণ কোন নীতি প্রণয়ন বা সিদ্ধান্ত গ্রহণ </a:t>
            </a:r>
            <a:r>
              <a:rPr lang="as-IN" sz="2800" dirty="0">
                <a:latin typeface="Nikosh" pitchFamily="2" charset="0"/>
                <a:cs typeface="Nikosh" pitchFamily="2" charset="0"/>
              </a:rPr>
              <a:t>করিলে ঐ সকল নীতি ও সিদ্ধান্ত প্রকাশ করিবে এবং, প্রয়োজনে, ঐ সকল নীতি ও সিদ্ধান্ত গ্রহণের সমর্থনে যুক্তি ও কারণ ব্যাখ্যা করিবে।</a:t>
            </a:r>
          </a:p>
          <a:p>
            <a:r>
              <a:rPr lang="as-IN" sz="2800" dirty="0">
                <a:latin typeface="Nikosh" pitchFamily="2" charset="0"/>
                <a:cs typeface="Nikosh" pitchFamily="2" charset="0"/>
              </a:rPr>
              <a:t> </a:t>
            </a:r>
          </a:p>
          <a:p>
            <a:r>
              <a:rPr lang="as-IN" sz="2800" dirty="0">
                <a:latin typeface="Nikosh" pitchFamily="2" charset="0"/>
                <a:cs typeface="Nikosh" pitchFamily="2" charset="0"/>
              </a:rPr>
              <a:t>(৫) এই ধারার অধীন কর্তৃপক্ষ কর্তৃক প্রণীত প্রতিবেদন </a:t>
            </a:r>
            <a:r>
              <a:rPr lang="as-IN" sz="2800" dirty="0">
                <a:solidFill>
                  <a:srgbClr val="00B050"/>
                </a:solidFill>
                <a:latin typeface="Nikosh" pitchFamily="2" charset="0"/>
                <a:cs typeface="Nikosh" pitchFamily="2" charset="0"/>
              </a:rPr>
              <a:t>বিনামূল্যে সর্বসাধারণের </a:t>
            </a:r>
            <a:r>
              <a:rPr lang="as-IN" sz="2800" dirty="0">
                <a:latin typeface="Nikosh" pitchFamily="2" charset="0"/>
                <a:cs typeface="Nikosh" pitchFamily="2" charset="0"/>
              </a:rPr>
              <a:t>পরিদর্শনের জন্য সহজলভ্য করিতে হইবে এবং উহার কপি </a:t>
            </a:r>
            <a:r>
              <a:rPr lang="as-IN" sz="2800" dirty="0">
                <a:solidFill>
                  <a:srgbClr val="00B050"/>
                </a:solidFill>
                <a:latin typeface="Nikosh" pitchFamily="2" charset="0"/>
                <a:cs typeface="Nikosh" pitchFamily="2" charset="0"/>
              </a:rPr>
              <a:t>নামমাত্র মূল্যে </a:t>
            </a:r>
            <a:r>
              <a:rPr lang="as-IN" sz="2800" dirty="0">
                <a:latin typeface="Nikosh" pitchFamily="2" charset="0"/>
                <a:cs typeface="Nikosh" pitchFamily="2" charset="0"/>
              </a:rPr>
              <a:t>বিক্রয়ের জন্য মজুদ রাখিতে হইবে।</a:t>
            </a:r>
          </a:p>
          <a:p>
            <a:r>
              <a:rPr lang="as-IN" sz="2800" dirty="0">
                <a:latin typeface="Nikosh" pitchFamily="2" charset="0"/>
                <a:cs typeface="Nikosh" pitchFamily="2" charset="0"/>
              </a:rPr>
              <a:t>  </a:t>
            </a:r>
          </a:p>
          <a:p>
            <a:r>
              <a:rPr lang="as-IN" sz="2800" dirty="0">
                <a:latin typeface="Nikosh" pitchFamily="2" charset="0"/>
                <a:cs typeface="Nikosh" pitchFamily="2" charset="0"/>
              </a:rPr>
              <a:t>(৬) কর্তৃপক্ষ কর্তৃক প্রকাশিত সকল প্রকাশনা জনগণের নিকট </a:t>
            </a:r>
            <a:r>
              <a:rPr lang="as-IN" sz="2800" dirty="0">
                <a:solidFill>
                  <a:srgbClr val="00B050"/>
                </a:solidFill>
                <a:latin typeface="Nikosh" pitchFamily="2" charset="0"/>
                <a:cs typeface="Nikosh" pitchFamily="2" charset="0"/>
              </a:rPr>
              <a:t>উপযুক্ত মূল্যে </a:t>
            </a:r>
            <a:r>
              <a:rPr lang="as-IN" sz="2800" dirty="0">
                <a:latin typeface="Nikosh" pitchFamily="2" charset="0"/>
                <a:cs typeface="Nikosh" pitchFamily="2" charset="0"/>
              </a:rPr>
              <a:t>সহজলভ্য করিতে হইবে।</a:t>
            </a:r>
          </a:p>
          <a:p>
            <a:r>
              <a:rPr lang="as-IN" sz="2800" dirty="0">
                <a:latin typeface="Nikosh" pitchFamily="2" charset="0"/>
                <a:cs typeface="Nikosh" pitchFamily="2" charset="0"/>
              </a:rPr>
              <a:t>  </a:t>
            </a:r>
          </a:p>
          <a:p>
            <a:r>
              <a:rPr lang="as-IN" sz="2800" dirty="0">
                <a:latin typeface="Nikosh" pitchFamily="2" charset="0"/>
                <a:cs typeface="Nikosh" pitchFamily="2" charset="0"/>
              </a:rPr>
              <a:t>(৭) কর্তৃপক্ষ জনগুরুত্বপূর্ণ বিষয়াদি </a:t>
            </a:r>
            <a:r>
              <a:rPr lang="as-IN" sz="2800" dirty="0">
                <a:solidFill>
                  <a:srgbClr val="00B050"/>
                </a:solidFill>
                <a:latin typeface="Nikosh" pitchFamily="2" charset="0"/>
                <a:cs typeface="Nikosh" pitchFamily="2" charset="0"/>
              </a:rPr>
              <a:t>প্রেস বিজ্ঞপ্তির </a:t>
            </a:r>
            <a:r>
              <a:rPr lang="as-IN" sz="2800" dirty="0">
                <a:latin typeface="Nikosh" pitchFamily="2" charset="0"/>
                <a:cs typeface="Nikosh" pitchFamily="2" charset="0"/>
              </a:rPr>
              <a:t>মাধ্যমে অথবা অন্য কোন পন্থায় প্রচার বা প্রকাশ করিবে।</a:t>
            </a:r>
          </a:p>
          <a:p>
            <a:endParaRPr lang="as-IN" sz="2800" dirty="0">
              <a:latin typeface="Nikosh" pitchFamily="2" charset="0"/>
              <a:cs typeface="Nikosh" pitchFamily="2" charset="0"/>
            </a:endParaRPr>
          </a:p>
          <a:p>
            <a:r>
              <a:rPr lang="as-IN" sz="2800" dirty="0">
                <a:latin typeface="Nikosh" pitchFamily="2" charset="0"/>
                <a:cs typeface="Nikosh" pitchFamily="2" charset="0"/>
              </a:rPr>
              <a:t> (৮) তথ্য কমিশন, প্রবিধান দ্বারা, কর্তৃপক্ষ কর্তৃক তথ্য প্রকাশ, প্রচার ও প্রাপ্তির জন্য অনুসরণীয় নির্দেশনা প্রদান করিবে এবং সকল কর্তৃপক্ষ উহা অনুসরণ করিবে।</a:t>
            </a:r>
            <a:endParaRPr lang="en-US" sz="2800" dirty="0">
              <a:latin typeface="Nikosh" pitchFamily="2" charset="0"/>
              <a:cs typeface="Nikosh" pitchFamily="2" charset="0"/>
            </a:endParaRPr>
          </a:p>
        </p:txBody>
      </p:sp>
    </p:spTree>
    <p:extLst>
      <p:ext uri="{BB962C8B-B14F-4D97-AF65-F5344CB8AC3E}">
        <p14:creationId xmlns:p14="http://schemas.microsoft.com/office/powerpoint/2010/main" val="32672733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C32526-0E84-4FD1-80F8-6DA45666EA74}"/>
              </a:ext>
            </a:extLst>
          </p:cNvPr>
          <p:cNvSpPr>
            <a:spLocks noGrp="1"/>
          </p:cNvSpPr>
          <p:nvPr>
            <p:ph type="title"/>
          </p:nvPr>
        </p:nvSpPr>
        <p:spPr>
          <a:xfrm>
            <a:off x="838199" y="365125"/>
            <a:ext cx="11116377" cy="3939245"/>
          </a:xfrm>
        </p:spPr>
        <p:txBody>
          <a:bodyPr>
            <a:noAutofit/>
          </a:bodyPr>
          <a:lstStyle/>
          <a:p>
            <a:r>
              <a:rPr lang="en-US" sz="6000" b="1" dirty="0">
                <a:solidFill>
                  <a:srgbClr val="FF0000"/>
                </a:solidFill>
                <a:latin typeface="Nikosh" pitchFamily="2" charset="0"/>
                <a:cs typeface="Nikosh" pitchFamily="2" charset="0"/>
              </a:rPr>
              <a:t/>
            </a:r>
            <a:br>
              <a:rPr lang="en-US" sz="6000" b="1" dirty="0">
                <a:solidFill>
                  <a:srgbClr val="FF0000"/>
                </a:solidFill>
                <a:latin typeface="Nikosh" pitchFamily="2" charset="0"/>
                <a:cs typeface="Nikosh" pitchFamily="2" charset="0"/>
              </a:rPr>
            </a:br>
            <a:r>
              <a:rPr lang="as-IN" sz="6000" b="1" cap="all" dirty="0">
                <a:latin typeface="Nikosh" pitchFamily="2" charset="0"/>
                <a:cs typeface="Nikosh" pitchFamily="2" charset="0"/>
              </a:rPr>
              <a:t/>
            </a:r>
            <a:br>
              <a:rPr lang="as-IN" sz="6000" b="1" cap="all" dirty="0">
                <a:latin typeface="Nikosh" pitchFamily="2" charset="0"/>
                <a:cs typeface="Nikosh" pitchFamily="2" charset="0"/>
              </a:rPr>
            </a:br>
            <a:r>
              <a:rPr lang="en-US" sz="6000" b="1" dirty="0">
                <a:solidFill>
                  <a:srgbClr val="FF0000"/>
                </a:solidFill>
                <a:latin typeface="Nikosh" pitchFamily="2" charset="0"/>
                <a:cs typeface="Nikosh" pitchFamily="2" charset="0"/>
              </a:rPr>
              <a:t>ধারা-৭:</a:t>
            </a:r>
            <a:r>
              <a:rPr lang="en-US" sz="6000" i="1" dirty="0">
                <a:solidFill>
                  <a:srgbClr val="7030A0"/>
                </a:solidFill>
                <a:effectLst>
                  <a:outerShdw blurRad="38100" dist="38100" dir="2700000" algn="tl">
                    <a:srgbClr val="000000">
                      <a:alpha val="43137"/>
                    </a:srgbClr>
                  </a:outerShdw>
                </a:effectLst>
                <a:latin typeface="Nikosh" pitchFamily="2" charset="0"/>
                <a:cs typeface="Nikosh" pitchFamily="2" charset="0"/>
              </a:rPr>
              <a:t/>
            </a:r>
            <a:br>
              <a:rPr lang="en-US" sz="6000" i="1" dirty="0">
                <a:solidFill>
                  <a:srgbClr val="7030A0"/>
                </a:solidFill>
                <a:effectLst>
                  <a:outerShdw blurRad="38100" dist="38100" dir="2700000" algn="tl">
                    <a:srgbClr val="000000">
                      <a:alpha val="43137"/>
                    </a:srgbClr>
                  </a:outerShdw>
                </a:effectLst>
                <a:latin typeface="Nikosh" pitchFamily="2" charset="0"/>
                <a:cs typeface="Nikosh" pitchFamily="2" charset="0"/>
              </a:rPr>
            </a:br>
            <a:r>
              <a:rPr lang="as-IN" sz="6000" b="1" dirty="0">
                <a:solidFill>
                  <a:srgbClr val="FF0000"/>
                </a:solidFill>
                <a:latin typeface="Nikosh" pitchFamily="2" charset="0"/>
                <a:cs typeface="Nikosh" pitchFamily="2" charset="0"/>
              </a:rPr>
              <a:t>কতিপয় তথ্য প্রকাশ বা প্রদান বাধ্যতামূলক নয়</a:t>
            </a:r>
            <a:br>
              <a:rPr lang="as-IN" sz="6000" b="1" dirty="0">
                <a:solidFill>
                  <a:srgbClr val="FF0000"/>
                </a:solidFill>
                <a:latin typeface="Nikosh" pitchFamily="2" charset="0"/>
                <a:cs typeface="Nikosh" pitchFamily="2" charset="0"/>
              </a:rPr>
            </a:br>
            <a:endParaRPr lang="en-US" sz="6000" i="1" dirty="0">
              <a:solidFill>
                <a:srgbClr val="FF0000"/>
              </a:solidFill>
              <a:effectLst>
                <a:outerShdw blurRad="38100" dist="38100" dir="2700000" algn="tl">
                  <a:srgbClr val="000000">
                    <a:alpha val="43137"/>
                  </a:srgbClr>
                </a:outerShdw>
              </a:effectLst>
              <a:latin typeface="Nikosh" pitchFamily="2" charset="0"/>
              <a:cs typeface="Nikosh" pitchFamily="2"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5835" y="3727383"/>
            <a:ext cx="3224098" cy="2771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08069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000" b="1" dirty="0" err="1">
                <a:solidFill>
                  <a:srgbClr val="002060"/>
                </a:solidFill>
                <a:latin typeface="Nikosh" pitchFamily="2" charset="0"/>
                <a:cs typeface="Nikosh" pitchFamily="2" charset="0"/>
              </a:rPr>
              <a:t>বাংলাদেশের</a:t>
            </a:r>
            <a:r>
              <a:rPr lang="en-US" sz="6000" b="1" dirty="0">
                <a:solidFill>
                  <a:srgbClr val="002060"/>
                </a:solidFill>
                <a:latin typeface="Nikosh" pitchFamily="2" charset="0"/>
                <a:cs typeface="Nikosh" pitchFamily="2" charset="0"/>
              </a:rPr>
              <a:t> </a:t>
            </a:r>
            <a:r>
              <a:rPr lang="en-US" sz="6000" b="1" dirty="0" err="1">
                <a:solidFill>
                  <a:srgbClr val="002060"/>
                </a:solidFill>
                <a:latin typeface="Nikosh" pitchFamily="2" charset="0"/>
                <a:cs typeface="Nikosh" pitchFamily="2" charset="0"/>
              </a:rPr>
              <a:t>সংবিধানে</a:t>
            </a:r>
            <a:r>
              <a:rPr lang="en-US" sz="6000" b="1" dirty="0">
                <a:solidFill>
                  <a:srgbClr val="002060"/>
                </a:solidFill>
                <a:latin typeface="Nikosh" pitchFamily="2" charset="0"/>
                <a:cs typeface="Nikosh" pitchFamily="2" charset="0"/>
              </a:rPr>
              <a:t> </a:t>
            </a:r>
            <a:r>
              <a:rPr lang="en-US" sz="6000" b="1" dirty="0" err="1">
                <a:solidFill>
                  <a:srgbClr val="002060"/>
                </a:solidFill>
                <a:latin typeface="Nikosh" pitchFamily="2" charset="0"/>
                <a:cs typeface="Nikosh" pitchFamily="2" charset="0"/>
              </a:rPr>
              <a:t>তথ্য</a:t>
            </a:r>
            <a:r>
              <a:rPr lang="en-US" sz="6000" b="1" dirty="0">
                <a:solidFill>
                  <a:srgbClr val="002060"/>
                </a:solidFill>
                <a:latin typeface="Nikosh" pitchFamily="2" charset="0"/>
                <a:cs typeface="Nikosh" pitchFamily="2" charset="0"/>
              </a:rPr>
              <a:t> </a:t>
            </a:r>
            <a:r>
              <a:rPr lang="en-US" sz="6000" b="1" dirty="0" err="1">
                <a:solidFill>
                  <a:srgbClr val="002060"/>
                </a:solidFill>
                <a:latin typeface="Nikosh" pitchFamily="2" charset="0"/>
                <a:cs typeface="Nikosh" pitchFamily="2" charset="0"/>
              </a:rPr>
              <a:t>অধিকারের</a:t>
            </a:r>
            <a:r>
              <a:rPr lang="en-US" sz="6000" b="1" dirty="0">
                <a:solidFill>
                  <a:srgbClr val="002060"/>
                </a:solidFill>
                <a:latin typeface="Nikosh" pitchFamily="2" charset="0"/>
                <a:cs typeface="Nikosh" pitchFamily="2" charset="0"/>
              </a:rPr>
              <a:t> </a:t>
            </a:r>
            <a:r>
              <a:rPr lang="en-US" sz="6000" b="1" dirty="0" err="1">
                <a:solidFill>
                  <a:srgbClr val="002060"/>
                </a:solidFill>
                <a:latin typeface="Nikosh" pitchFamily="2" charset="0"/>
                <a:cs typeface="Nikosh" pitchFamily="2" charset="0"/>
              </a:rPr>
              <a:t>স্বীকৃতি</a:t>
            </a:r>
            <a:r>
              <a:rPr lang="bn-IN" sz="6000" b="1" dirty="0">
                <a:solidFill>
                  <a:srgbClr val="002060"/>
                </a:solidFill>
                <a:latin typeface="Nikosh" pitchFamily="2" charset="0"/>
                <a:cs typeface="Nikosh" pitchFamily="2" charset="0"/>
              </a:rPr>
              <a:t>:</a:t>
            </a:r>
            <a:r>
              <a:rPr lang="en-US" b="1" dirty="0">
                <a:solidFill>
                  <a:srgbClr val="27CABF"/>
                </a:solidFill>
                <a:effectLst>
                  <a:outerShdw blurRad="38100" dist="38100" dir="2700000" algn="tl">
                    <a:srgbClr val="000000">
                      <a:alpha val="43137"/>
                    </a:srgbClr>
                  </a:outerShdw>
                </a:effectLst>
                <a:latin typeface="Nikosh" pitchFamily="2" charset="0"/>
                <a:cs typeface="Nikosh" pitchFamily="2" charset="0"/>
              </a:rPr>
              <a:t/>
            </a:r>
            <a:br>
              <a:rPr lang="en-US" b="1" dirty="0">
                <a:solidFill>
                  <a:srgbClr val="27CABF"/>
                </a:solidFill>
                <a:effectLst>
                  <a:outerShdw blurRad="38100" dist="38100" dir="2700000" algn="tl">
                    <a:srgbClr val="000000">
                      <a:alpha val="43137"/>
                    </a:srgbClr>
                  </a:outerShdw>
                </a:effectLst>
                <a:latin typeface="Nikosh" pitchFamily="2" charset="0"/>
                <a:cs typeface="Nikosh" pitchFamily="2" charset="0"/>
              </a:rPr>
            </a:br>
            <a:endParaRPr lang="en-US" dirty="0"/>
          </a:p>
        </p:txBody>
      </p:sp>
      <p:sp>
        <p:nvSpPr>
          <p:cNvPr id="3" name="Content Placeholder 2"/>
          <p:cNvSpPr>
            <a:spLocks noGrp="1"/>
          </p:cNvSpPr>
          <p:nvPr>
            <p:ph idx="1"/>
          </p:nvPr>
        </p:nvSpPr>
        <p:spPr/>
        <p:txBody>
          <a:bodyPr>
            <a:normAutofit fontScale="55000" lnSpcReduction="20000"/>
          </a:bodyPr>
          <a:lstStyle/>
          <a:p>
            <a:pPr lvl="0" algn="just"/>
            <a:r>
              <a:rPr lang="en-US" sz="3600" dirty="0" err="1">
                <a:solidFill>
                  <a:srgbClr val="FF0000"/>
                </a:solidFill>
                <a:latin typeface="Nikosh" pitchFamily="2" charset="0"/>
                <a:cs typeface="Nikosh" pitchFamily="2" charset="0"/>
              </a:rPr>
              <a:t>সংবিধানের</a:t>
            </a:r>
            <a:r>
              <a:rPr lang="en-US" sz="3600" dirty="0">
                <a:solidFill>
                  <a:srgbClr val="FF0000"/>
                </a:solidFill>
                <a:latin typeface="Nikosh" pitchFamily="2" charset="0"/>
                <a:cs typeface="Nikosh" pitchFamily="2" charset="0"/>
              </a:rPr>
              <a:t> ৭(১) </a:t>
            </a:r>
            <a:r>
              <a:rPr lang="en-US" sz="3600" dirty="0" err="1">
                <a:solidFill>
                  <a:srgbClr val="FF0000"/>
                </a:solidFill>
                <a:latin typeface="Nikosh" pitchFamily="2" charset="0"/>
                <a:cs typeface="Nikosh" pitchFamily="2" charset="0"/>
              </a:rPr>
              <a:t>অনুচ্ছেদে</a:t>
            </a:r>
            <a:r>
              <a:rPr lang="en-US" sz="3600" dirty="0">
                <a:solidFill>
                  <a:srgbClr val="FF0000"/>
                </a:solidFill>
                <a:latin typeface="Nikosh" pitchFamily="2" charset="0"/>
                <a:cs typeface="Nikosh" pitchFamily="2" charset="0"/>
              </a:rPr>
              <a:t> </a:t>
            </a:r>
            <a:r>
              <a:rPr lang="en-US" sz="3600" dirty="0" err="1">
                <a:solidFill>
                  <a:srgbClr val="FF0000"/>
                </a:solidFill>
                <a:latin typeface="Nikosh" pitchFamily="2" charset="0"/>
                <a:cs typeface="Nikosh" pitchFamily="2" charset="0"/>
              </a:rPr>
              <a:t>বলা</a:t>
            </a:r>
            <a:r>
              <a:rPr lang="en-US" sz="3600" dirty="0">
                <a:solidFill>
                  <a:srgbClr val="FF0000"/>
                </a:solidFill>
                <a:latin typeface="Nikosh" pitchFamily="2" charset="0"/>
                <a:cs typeface="Nikosh" pitchFamily="2" charset="0"/>
              </a:rPr>
              <a:t> </a:t>
            </a:r>
            <a:r>
              <a:rPr lang="en-US" sz="3600" dirty="0" err="1">
                <a:solidFill>
                  <a:srgbClr val="FF0000"/>
                </a:solidFill>
                <a:latin typeface="Nikosh" pitchFamily="2" charset="0"/>
                <a:cs typeface="Nikosh" pitchFamily="2" charset="0"/>
              </a:rPr>
              <a:t>হয়েছে</a:t>
            </a:r>
            <a:r>
              <a:rPr lang="en-US" sz="3600" dirty="0">
                <a:solidFill>
                  <a:srgbClr val="FF0000"/>
                </a:solidFill>
                <a:latin typeface="Nikosh" pitchFamily="2" charset="0"/>
                <a:cs typeface="Nikosh" pitchFamily="2" charset="0"/>
              </a:rPr>
              <a:t>-</a:t>
            </a:r>
          </a:p>
          <a:p>
            <a:pPr marL="0" indent="0" algn="just">
              <a:buNone/>
            </a:pPr>
            <a:r>
              <a:rPr lang="bn-IN" sz="3800" b="0" i="0" dirty="0">
                <a:solidFill>
                  <a:srgbClr val="000000"/>
                </a:solidFill>
                <a:effectLst/>
                <a:latin typeface="Nikosh" panose="02000000000000000000" pitchFamily="2" charset="0"/>
                <a:cs typeface="Nikosh" panose="02000000000000000000" pitchFamily="2" charset="0"/>
              </a:rPr>
              <a:t>৭৷   (১) প্রজাতন্ত্রের সকল ক্ষমতার মালিক জনগণ; এবং জনগণের পক্ষে সেই ক্ষমতার প্রয়োগ কেবল এই সংবিধানের অধীন ও কর্তৃত্বে কার্যকর হইবে৷ </a:t>
            </a:r>
          </a:p>
          <a:p>
            <a:pPr marL="0" indent="0" algn="just">
              <a:buNone/>
            </a:pPr>
            <a:r>
              <a:rPr lang="bn-IN" sz="3800" b="0" i="0" dirty="0">
                <a:solidFill>
                  <a:srgbClr val="000000"/>
                </a:solidFill>
                <a:effectLst/>
                <a:latin typeface="Nikosh" panose="02000000000000000000" pitchFamily="2" charset="0"/>
                <a:cs typeface="Nikosh" panose="02000000000000000000" pitchFamily="2" charset="0"/>
              </a:rPr>
              <a:t>      (২) জনগণের অভিপ্রায়ের পরম অভিব্যক্তিরূপে এই সংবিধান প্রজাতন্ত্রের সর্বোচ্চ আইন এবং অন্য কোন আইন যদি এই সংবিধানের সহিত অসমঞ্জস হয়, তাহা হইলে সেই আইনের যতখানি অসামঞ্জস্যপূর্ণ, ততখানি বাতিল হইবে৷ </a:t>
            </a:r>
          </a:p>
          <a:p>
            <a:endParaRPr lang="bn-IN" sz="3600" dirty="0">
              <a:solidFill>
                <a:srgbClr val="FF0000"/>
              </a:solidFill>
              <a:latin typeface="Nikosh" pitchFamily="2" charset="0"/>
              <a:cs typeface="Nikosh" pitchFamily="2" charset="0"/>
            </a:endParaRPr>
          </a:p>
          <a:p>
            <a:pPr marL="0" indent="0">
              <a:buNone/>
            </a:pPr>
            <a:r>
              <a:rPr lang="en-US" sz="3600" dirty="0" err="1">
                <a:solidFill>
                  <a:srgbClr val="FF0000"/>
                </a:solidFill>
                <a:latin typeface="Nikosh" pitchFamily="2" charset="0"/>
                <a:cs typeface="Nikosh" pitchFamily="2" charset="0"/>
              </a:rPr>
              <a:t>বাংলাদেশের</a:t>
            </a:r>
            <a:r>
              <a:rPr lang="en-US" sz="3600" dirty="0">
                <a:solidFill>
                  <a:srgbClr val="FF0000"/>
                </a:solidFill>
                <a:latin typeface="Nikosh" pitchFamily="2" charset="0"/>
                <a:cs typeface="Nikosh" pitchFamily="2" charset="0"/>
              </a:rPr>
              <a:t> </a:t>
            </a:r>
            <a:r>
              <a:rPr lang="en-US" sz="3600" dirty="0" err="1">
                <a:solidFill>
                  <a:srgbClr val="FF0000"/>
                </a:solidFill>
                <a:latin typeface="Nikosh" pitchFamily="2" charset="0"/>
                <a:cs typeface="Nikosh" pitchFamily="2" charset="0"/>
              </a:rPr>
              <a:t>সংবিধানের</a:t>
            </a:r>
            <a:r>
              <a:rPr lang="en-US" sz="3600" dirty="0">
                <a:solidFill>
                  <a:srgbClr val="FF0000"/>
                </a:solidFill>
                <a:latin typeface="Nikosh" pitchFamily="2" charset="0"/>
                <a:cs typeface="Nikosh" pitchFamily="2" charset="0"/>
              </a:rPr>
              <a:t> </a:t>
            </a:r>
            <a:endParaRPr lang="bn-IN" sz="3600" dirty="0">
              <a:solidFill>
                <a:srgbClr val="FF0000"/>
              </a:solidFill>
              <a:latin typeface="Nikosh" pitchFamily="2" charset="0"/>
              <a:cs typeface="Nikosh" pitchFamily="2" charset="0"/>
            </a:endParaRPr>
          </a:p>
          <a:p>
            <a:pPr marL="0" indent="0" algn="just">
              <a:buNone/>
            </a:pPr>
            <a:r>
              <a:rPr lang="bn-IN" sz="3600" dirty="0">
                <a:solidFill>
                  <a:srgbClr val="FF0000"/>
                </a:solidFill>
                <a:latin typeface="Nikosh" pitchFamily="2" charset="0"/>
                <a:cs typeface="Nikosh" pitchFamily="2" charset="0"/>
              </a:rPr>
              <a:t> </a:t>
            </a:r>
            <a:r>
              <a:rPr lang="bn-IN" sz="3400" b="0" i="0" dirty="0">
                <a:solidFill>
                  <a:srgbClr val="000000"/>
                </a:solidFill>
                <a:effectLst/>
                <a:latin typeface="Nikosh" panose="02000000000000000000" pitchFamily="2" charset="0"/>
                <a:cs typeface="Nikosh" panose="02000000000000000000" pitchFamily="2" charset="0"/>
              </a:rPr>
              <a:t>৩৯। (১) চিন্তা ও বিবেকের স্বাধীনতার নিশ্চয়তাদান করা হইল। </a:t>
            </a:r>
          </a:p>
          <a:p>
            <a:pPr marL="0" indent="0" algn="just">
              <a:buNone/>
            </a:pPr>
            <a:r>
              <a:rPr lang="bn-IN" sz="3400" b="0" i="0" dirty="0">
                <a:solidFill>
                  <a:srgbClr val="000000"/>
                </a:solidFill>
                <a:effectLst/>
                <a:latin typeface="Nikosh" panose="02000000000000000000" pitchFamily="2" charset="0"/>
                <a:cs typeface="Nikosh" panose="02000000000000000000" pitchFamily="2" charset="0"/>
              </a:rPr>
              <a:t>       (২) রাষ্ট্রের নিরাপত্তা, বিদেশী রাষ্ট্রসমূহের সহিত বন্ধুত্বপূর্ণ সম্পর্ক, জনশৃঙ্খলা, শালীনতা ও নৈতিকতার স্বার্থে কিংবা আদালত-অবমাননা, মানহানি বা অপরাধ-সংঘটনে প্ররোচনা সম্পর্কে আইনের দ্বারা আরোপিত যুক্তিসঙ্গত বাধানিষেধ-সাপেক্ষে </a:t>
            </a:r>
          </a:p>
          <a:p>
            <a:pPr marL="0" indent="0" algn="just">
              <a:buNone/>
            </a:pPr>
            <a:endParaRPr lang="bn-IN" sz="3400" b="0" i="0" dirty="0">
              <a:solidFill>
                <a:srgbClr val="000000"/>
              </a:solidFill>
              <a:effectLst/>
              <a:latin typeface="Nikosh" panose="02000000000000000000" pitchFamily="2" charset="0"/>
              <a:cs typeface="Nikosh" panose="02000000000000000000" pitchFamily="2" charset="0"/>
            </a:endParaRPr>
          </a:p>
          <a:p>
            <a:pPr marL="0" indent="0" algn="just">
              <a:buNone/>
            </a:pPr>
            <a:r>
              <a:rPr lang="bn-IN" sz="3400" b="0" i="0" dirty="0">
                <a:solidFill>
                  <a:srgbClr val="000000"/>
                </a:solidFill>
                <a:effectLst/>
                <a:latin typeface="Nikosh" panose="02000000000000000000" pitchFamily="2" charset="0"/>
                <a:cs typeface="Nikosh" panose="02000000000000000000" pitchFamily="2" charset="0"/>
              </a:rPr>
              <a:t> (ক) প্রত্যেক নাগরিকের বাক্ ও ভাব প্রকাশের স্বাধীনতার অধিকারের, এবং </a:t>
            </a:r>
          </a:p>
          <a:p>
            <a:pPr marL="0" indent="0" algn="just">
              <a:buNone/>
            </a:pPr>
            <a:r>
              <a:rPr lang="bn-IN" sz="3400" b="0" i="0" dirty="0">
                <a:solidFill>
                  <a:srgbClr val="000000"/>
                </a:solidFill>
                <a:effectLst/>
                <a:latin typeface="Nikosh" panose="02000000000000000000" pitchFamily="2" charset="0"/>
                <a:cs typeface="Nikosh" panose="02000000000000000000" pitchFamily="2" charset="0"/>
              </a:rPr>
              <a:t> (খ) সংবাদক্ষেত্রের স্বাধীনতার </a:t>
            </a:r>
          </a:p>
          <a:p>
            <a:pPr marL="0" indent="0">
              <a:buNone/>
            </a:pPr>
            <a:r>
              <a:rPr lang="bn-IN" sz="3400" b="0" i="0" dirty="0">
                <a:solidFill>
                  <a:srgbClr val="000000"/>
                </a:solidFill>
                <a:effectLst/>
                <a:latin typeface="Nikosh" panose="02000000000000000000" pitchFamily="2" charset="0"/>
                <a:cs typeface="Nikosh" panose="02000000000000000000" pitchFamily="2" charset="0"/>
              </a:rPr>
              <a:t>        নিশ্চয়তা দান করা হইল।</a:t>
            </a:r>
            <a:endParaRPr lang="en-US" sz="3400" dirty="0">
              <a:latin typeface="Nikosh" panose="02000000000000000000" pitchFamily="2" charset="0"/>
              <a:cs typeface="Nikosh" panose="02000000000000000000" pitchFamily="2" charset="0"/>
            </a:endParaRPr>
          </a:p>
        </p:txBody>
      </p:sp>
    </p:spTree>
    <p:extLst>
      <p:ext uri="{BB962C8B-B14F-4D97-AF65-F5344CB8AC3E}">
        <p14:creationId xmlns:p14="http://schemas.microsoft.com/office/powerpoint/2010/main" val="36473003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3301" y="865188"/>
            <a:ext cx="11848699" cy="5632311"/>
          </a:xfrm>
          <a:prstGeom prst="rect">
            <a:avLst/>
          </a:prstGeom>
        </p:spPr>
        <p:txBody>
          <a:bodyPr wrap="square">
            <a:spAutoFit/>
          </a:bodyPr>
          <a:lstStyle/>
          <a:p>
            <a:r>
              <a:rPr lang="as-IN" sz="3600" dirty="0">
                <a:latin typeface="Nikosh" pitchFamily="2" charset="0"/>
                <a:cs typeface="Nikosh" pitchFamily="2" charset="0"/>
              </a:rPr>
              <a:t>৭৷ এই আইনের অন্যান্য বিধানাবলীতে যাহা কিছুই থাকুক না কেন, কোন কর্তৃপক্ষ কোন নাগরিককে নিম্নলিখিত তথ্যসমূহ প্রদান করিতে </a:t>
            </a:r>
            <a:r>
              <a:rPr lang="as-IN" sz="3600" dirty="0">
                <a:solidFill>
                  <a:srgbClr val="C00000"/>
                </a:solidFill>
                <a:latin typeface="Nikosh" pitchFamily="2" charset="0"/>
                <a:cs typeface="Nikosh" pitchFamily="2" charset="0"/>
              </a:rPr>
              <a:t>বাধ্য থাকিবে না</a:t>
            </a:r>
            <a:r>
              <a:rPr lang="as-IN" sz="3600" dirty="0">
                <a:latin typeface="Nikosh" pitchFamily="2" charset="0"/>
                <a:cs typeface="Nikosh" pitchFamily="2" charset="0"/>
              </a:rPr>
              <a:t>, যথাঃ -</a:t>
            </a:r>
          </a:p>
          <a:p>
            <a:r>
              <a:rPr lang="as-IN" sz="3600" dirty="0">
                <a:latin typeface="Nikosh" pitchFamily="2" charset="0"/>
                <a:cs typeface="Nikosh" pitchFamily="2" charset="0"/>
              </a:rPr>
              <a:t> </a:t>
            </a:r>
            <a:endParaRPr lang="en-US" sz="3600" dirty="0">
              <a:latin typeface="Nikosh" pitchFamily="2" charset="0"/>
              <a:cs typeface="Nikosh" pitchFamily="2" charset="0"/>
            </a:endParaRPr>
          </a:p>
          <a:p>
            <a:r>
              <a:rPr lang="as-IN" sz="3600" dirty="0">
                <a:latin typeface="Nikosh" pitchFamily="2" charset="0"/>
                <a:cs typeface="Nikosh" pitchFamily="2" charset="0"/>
              </a:rPr>
              <a:t> (ক) কোন তথ্য প্রকাশের ফলে বাংলাদেশের নিরাপত্তা, অখণ্ডতা ও সার্বভৌমত্বের প্রতি হুমকি হইতে পারে এইরূপ তথ্য;</a:t>
            </a:r>
          </a:p>
          <a:p>
            <a:r>
              <a:rPr lang="as-IN" sz="3600" dirty="0">
                <a:latin typeface="Nikosh" pitchFamily="2" charset="0"/>
                <a:cs typeface="Nikosh" pitchFamily="2" charset="0"/>
              </a:rPr>
              <a:t> </a:t>
            </a:r>
            <a:r>
              <a:rPr lang="en-US" sz="3600" dirty="0">
                <a:latin typeface="Nikosh" pitchFamily="2" charset="0"/>
                <a:cs typeface="Nikosh" pitchFamily="2" charset="0"/>
              </a:rPr>
              <a:t> </a:t>
            </a:r>
            <a:r>
              <a:rPr lang="as-IN" sz="3600" dirty="0">
                <a:latin typeface="Nikosh" pitchFamily="2" charset="0"/>
                <a:cs typeface="Nikosh" pitchFamily="2" charset="0"/>
              </a:rPr>
              <a:t>(খ) পররাষ্ট্রনীতির কোন বিষয় যাহার দ্বারা বিদেশী রাষ্ট্রের অথবা আন্তর্জাতিক কোন সংস্থা বা আঞ্চলিক কোন জোট বা সংগঠনের সহিত বিদ্যমান সম্পর্ক ক্ষুণ্ন হইতে পারে এইরূপ তথ্য;</a:t>
            </a:r>
          </a:p>
          <a:p>
            <a:r>
              <a:rPr lang="as-IN" sz="3600" dirty="0">
                <a:latin typeface="Nikosh" pitchFamily="2" charset="0"/>
                <a:cs typeface="Nikosh" pitchFamily="2" charset="0"/>
              </a:rPr>
              <a:t>  (গ) কোন বিদেশী সরকারের নিকট হইতে প্রাপ্ত কোন গোপনীয় তথ্য;</a:t>
            </a:r>
          </a:p>
          <a:p>
            <a:r>
              <a:rPr lang="as-IN" sz="3600" dirty="0">
                <a:latin typeface="Nikosh" pitchFamily="2" charset="0"/>
                <a:cs typeface="Nikosh" pitchFamily="2" charset="0"/>
              </a:rPr>
              <a:t>  </a:t>
            </a:r>
          </a:p>
        </p:txBody>
      </p:sp>
      <p:sp>
        <p:nvSpPr>
          <p:cNvPr id="3" name="TextBox 2"/>
          <p:cNvSpPr txBox="1"/>
          <p:nvPr/>
        </p:nvSpPr>
        <p:spPr>
          <a:xfrm>
            <a:off x="4985886" y="0"/>
            <a:ext cx="1857676" cy="1200329"/>
          </a:xfrm>
          <a:prstGeom prst="rect">
            <a:avLst/>
          </a:prstGeom>
          <a:noFill/>
        </p:spPr>
        <p:txBody>
          <a:bodyPr wrap="square" rtlCol="0">
            <a:spAutoFit/>
          </a:bodyPr>
          <a:lstStyle/>
          <a:p>
            <a:r>
              <a:rPr lang="en-US" sz="3600" dirty="0">
                <a:solidFill>
                  <a:srgbClr val="FF0000"/>
                </a:solidFill>
                <a:latin typeface="Nikosh" pitchFamily="2" charset="0"/>
                <a:cs typeface="Nikosh" pitchFamily="2" charset="0"/>
              </a:rPr>
              <a:t>ধারা-৭</a:t>
            </a:r>
          </a:p>
          <a:p>
            <a:endParaRPr lang="en-US" sz="3600" dirty="0"/>
          </a:p>
        </p:txBody>
      </p:sp>
    </p:spTree>
    <p:extLst>
      <p:ext uri="{BB962C8B-B14F-4D97-AF65-F5344CB8AC3E}">
        <p14:creationId xmlns:p14="http://schemas.microsoft.com/office/powerpoint/2010/main" val="22083095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5952" y="516590"/>
            <a:ext cx="10515600" cy="5990088"/>
          </a:xfrm>
        </p:spPr>
        <p:txBody>
          <a:bodyPr>
            <a:noAutofit/>
          </a:bodyPr>
          <a:lstStyle/>
          <a:p>
            <a:pPr marL="0" indent="0">
              <a:buNone/>
            </a:pPr>
            <a:r>
              <a:rPr lang="as-IN" dirty="0">
                <a:latin typeface="Nikosh" pitchFamily="2" charset="0"/>
                <a:cs typeface="Nikosh" pitchFamily="2" charset="0"/>
              </a:rPr>
              <a:t>(ঘ) কোন তথ্য প্রকাশের ফলে কোন তৃতীয় পক্ষের বুদ্ধিবৃত্তিক সস্পদের অধিকার ক্ষতিগ্রস্ত হইতে পারে এইরূপ বাণিজ্যিক বা ব্যবসায়িক অন্তর্নিহিত গোপনীয়তা বিষয়ক, কপিরাইট বা বুদ্ধিবৃত্তিক সম্পদ (</a:t>
            </a:r>
            <a:r>
              <a:rPr lang="en-US" dirty="0">
                <a:latin typeface="Nikosh" pitchFamily="2" charset="0"/>
                <a:cs typeface="Nikosh" pitchFamily="2" charset="0"/>
              </a:rPr>
              <a:t>Intellectual Property Right) </a:t>
            </a:r>
            <a:r>
              <a:rPr lang="as-IN" dirty="0">
                <a:latin typeface="Nikosh" pitchFamily="2" charset="0"/>
                <a:cs typeface="Nikosh" pitchFamily="2" charset="0"/>
              </a:rPr>
              <a:t>সম্পর্কিত তথ্য;</a:t>
            </a:r>
          </a:p>
          <a:p>
            <a:pPr marL="0" indent="0">
              <a:buNone/>
            </a:pPr>
            <a:r>
              <a:rPr lang="as-IN" dirty="0">
                <a:latin typeface="Nikosh" pitchFamily="2" charset="0"/>
                <a:cs typeface="Nikosh" pitchFamily="2" charset="0"/>
              </a:rPr>
              <a:t>  </a:t>
            </a:r>
          </a:p>
          <a:p>
            <a:pPr marL="0" indent="0">
              <a:buNone/>
            </a:pPr>
            <a:r>
              <a:rPr lang="as-IN" dirty="0">
                <a:latin typeface="Nikosh" pitchFamily="2" charset="0"/>
                <a:cs typeface="Nikosh" pitchFamily="2" charset="0"/>
              </a:rPr>
              <a:t>(ঙ) কোন তথ্য প্রকাশের ফলে কোন বিশেষ ব্যক্তি বা সংস্থাকে লাভবান বা ক্ষতিগ্রস্ত করিতে পারে এইরূপ নিম্নোক্ত তথ্য, যথাঃ-</a:t>
            </a:r>
          </a:p>
          <a:p>
            <a:pPr marL="0" indent="0">
              <a:buNone/>
            </a:pPr>
            <a:r>
              <a:rPr lang="as-IN" dirty="0">
                <a:latin typeface="Nikosh" pitchFamily="2" charset="0"/>
                <a:cs typeface="Nikosh" pitchFamily="2" charset="0"/>
              </a:rPr>
              <a:t>  </a:t>
            </a:r>
            <a:r>
              <a:rPr lang="en-US" dirty="0">
                <a:latin typeface="Nikosh" pitchFamily="2" charset="0"/>
                <a:cs typeface="Nikosh" pitchFamily="2" charset="0"/>
              </a:rPr>
              <a:t>           </a:t>
            </a:r>
            <a:r>
              <a:rPr lang="as-IN" dirty="0">
                <a:latin typeface="Nikosh" pitchFamily="2" charset="0"/>
                <a:cs typeface="Nikosh" pitchFamily="2" charset="0"/>
              </a:rPr>
              <a:t>(অ) আয়কর, শুল্ক, ভ্যাট ও আবগারী আইন, বাজেট বা করহার পরিবর্তন সংক্রান্ত কোন আগাম তথ্য; </a:t>
            </a:r>
          </a:p>
          <a:p>
            <a:pPr marL="0" indent="0">
              <a:buNone/>
            </a:pPr>
            <a:r>
              <a:rPr lang="en-US" dirty="0">
                <a:latin typeface="Nikosh" pitchFamily="2" charset="0"/>
                <a:cs typeface="Nikosh" pitchFamily="2" charset="0"/>
              </a:rPr>
              <a:t>           </a:t>
            </a:r>
            <a:r>
              <a:rPr lang="as-IN" dirty="0">
                <a:latin typeface="Nikosh" pitchFamily="2" charset="0"/>
                <a:cs typeface="Nikosh" pitchFamily="2" charset="0"/>
              </a:rPr>
              <a:t>(আ) মুদ্রার বিনিময় ও সুদের হার পরিবর্তনজনিত কোন আগাম তথ্য; </a:t>
            </a:r>
          </a:p>
          <a:p>
            <a:pPr marL="0" indent="0">
              <a:buNone/>
            </a:pPr>
            <a:endParaRPr lang="en-US" dirty="0">
              <a:latin typeface="Nikosh" pitchFamily="2" charset="0"/>
              <a:cs typeface="Nikosh" pitchFamily="2" charset="0"/>
            </a:endParaRPr>
          </a:p>
          <a:p>
            <a:pPr marL="0" indent="0">
              <a:buNone/>
            </a:pPr>
            <a:r>
              <a:rPr lang="en-US" dirty="0">
                <a:latin typeface="Nikosh" pitchFamily="2" charset="0"/>
                <a:cs typeface="Nikosh" pitchFamily="2" charset="0"/>
              </a:rPr>
              <a:t>          </a:t>
            </a:r>
            <a:r>
              <a:rPr lang="as-IN" dirty="0">
                <a:latin typeface="Nikosh" pitchFamily="2" charset="0"/>
                <a:cs typeface="Nikosh" pitchFamily="2" charset="0"/>
              </a:rPr>
              <a:t>(ই) ব্যাংকসহ আর্থিক প্রতিষ্ঠানসমূহের পরিচালনা ও তদারকি সংক্রান্ত কোন আগাম তথ্য;</a:t>
            </a:r>
          </a:p>
          <a:p>
            <a:endParaRPr lang="en-US" dirty="0"/>
          </a:p>
        </p:txBody>
      </p:sp>
      <p:sp>
        <p:nvSpPr>
          <p:cNvPr id="4" name="TextBox 3"/>
          <p:cNvSpPr txBox="1"/>
          <p:nvPr/>
        </p:nvSpPr>
        <p:spPr>
          <a:xfrm>
            <a:off x="5043638" y="9625"/>
            <a:ext cx="1857676" cy="1323439"/>
          </a:xfrm>
          <a:prstGeom prst="rect">
            <a:avLst/>
          </a:prstGeom>
          <a:noFill/>
        </p:spPr>
        <p:txBody>
          <a:bodyPr wrap="square" rtlCol="0">
            <a:spAutoFit/>
          </a:bodyPr>
          <a:lstStyle/>
          <a:p>
            <a:r>
              <a:rPr lang="en-US" sz="4000" dirty="0">
                <a:solidFill>
                  <a:srgbClr val="FF0000"/>
                </a:solidFill>
                <a:latin typeface="Nikosh" pitchFamily="2" charset="0"/>
                <a:cs typeface="Nikosh" pitchFamily="2" charset="0"/>
              </a:rPr>
              <a:t>ধারা-৭</a:t>
            </a:r>
          </a:p>
          <a:p>
            <a:endParaRPr lang="en-US" sz="4000" dirty="0"/>
          </a:p>
        </p:txBody>
      </p:sp>
    </p:spTree>
    <p:extLst>
      <p:ext uri="{BB962C8B-B14F-4D97-AF65-F5344CB8AC3E}">
        <p14:creationId xmlns:p14="http://schemas.microsoft.com/office/powerpoint/2010/main" val="21604646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7891" y="366333"/>
            <a:ext cx="11030551" cy="6247864"/>
          </a:xfrm>
          <a:prstGeom prst="rect">
            <a:avLst/>
          </a:prstGeom>
        </p:spPr>
        <p:txBody>
          <a:bodyPr wrap="square">
            <a:spAutoFit/>
          </a:bodyPr>
          <a:lstStyle/>
          <a:p>
            <a:r>
              <a:rPr lang="en-US" sz="4000" dirty="0">
                <a:latin typeface="Nikosh" pitchFamily="2" charset="0"/>
                <a:cs typeface="Nikosh" pitchFamily="2" charset="0"/>
              </a:rPr>
              <a:t> </a:t>
            </a:r>
            <a:r>
              <a:rPr lang="as-IN" sz="4000" dirty="0">
                <a:latin typeface="Nikosh" pitchFamily="2" charset="0"/>
                <a:cs typeface="Nikosh" pitchFamily="2" charset="0"/>
              </a:rPr>
              <a:t>চ) কোন তথ্য প্রকাশের ফলে প্রচলিত আইনের প্রয়োগ বাধাগ্রস্ত হইতে পারে বা অপরাধ বৃদ্ধি পাইতে পারে এইরূপ তথ্য;</a:t>
            </a:r>
          </a:p>
          <a:p>
            <a:r>
              <a:rPr lang="as-IN" sz="4000" dirty="0">
                <a:latin typeface="Nikosh" pitchFamily="2" charset="0"/>
                <a:cs typeface="Nikosh" pitchFamily="2" charset="0"/>
              </a:rPr>
              <a:t>(ছ) কোন তথ্য প্রকাশের ফলে জনগণের নিরাপত্তা বিঘ্নিত হইতে পারে বা বিচারাধীন মামলার সুষ্ঠু বিচার কার্য ব্যাহত হইতে পারে এইরূপ তথ্য;</a:t>
            </a:r>
          </a:p>
          <a:p>
            <a:r>
              <a:rPr lang="as-IN" sz="4000" dirty="0">
                <a:latin typeface="Nikosh" pitchFamily="2" charset="0"/>
                <a:cs typeface="Nikosh" pitchFamily="2" charset="0"/>
              </a:rPr>
              <a:t> (জ) কোন তথ্য প্রকাশের ফলে কোন ব্যক্তির ব্যক্তিগত জীবনের গোপনীয়তা ক্ষুণ্ন হইতে পারে এইরূপ তথ্য;</a:t>
            </a:r>
          </a:p>
          <a:p>
            <a:r>
              <a:rPr lang="en-US" sz="4000" dirty="0">
                <a:latin typeface="Nikosh" pitchFamily="2" charset="0"/>
                <a:cs typeface="Nikosh" pitchFamily="2" charset="0"/>
              </a:rPr>
              <a:t> </a:t>
            </a:r>
            <a:r>
              <a:rPr lang="as-IN" sz="4000" dirty="0">
                <a:latin typeface="Nikosh" pitchFamily="2" charset="0"/>
                <a:cs typeface="Nikosh" pitchFamily="2" charset="0"/>
              </a:rPr>
              <a:t>(ঝ) কোন তথ্য প্রকাশের ফলে কোন ব্যক্তির জীবন বা শারীরিক নিরাপত্তা বিপদাপন্ন হইতে পারে এইরূপ তথ্য;</a:t>
            </a:r>
          </a:p>
          <a:p>
            <a:r>
              <a:rPr lang="as-IN" sz="4000" dirty="0">
                <a:latin typeface="Nikosh" pitchFamily="2" charset="0"/>
                <a:cs typeface="Nikosh" pitchFamily="2" charset="0"/>
              </a:rPr>
              <a:t> (ঞ) আইন প্রয়োগকারী সংস্থার সহায়তার জন্য কোন ব্যক্তি কর্তৃক গোপনে প্রদত্ত কোন তথ্য;</a:t>
            </a:r>
          </a:p>
        </p:txBody>
      </p:sp>
      <p:sp>
        <p:nvSpPr>
          <p:cNvPr id="3" name="TextBox 2"/>
          <p:cNvSpPr txBox="1"/>
          <p:nvPr/>
        </p:nvSpPr>
        <p:spPr>
          <a:xfrm>
            <a:off x="4475748" y="38501"/>
            <a:ext cx="2290812" cy="707886"/>
          </a:xfrm>
          <a:prstGeom prst="rect">
            <a:avLst/>
          </a:prstGeom>
          <a:noFill/>
        </p:spPr>
        <p:txBody>
          <a:bodyPr wrap="square" rtlCol="0">
            <a:spAutoFit/>
          </a:bodyPr>
          <a:lstStyle/>
          <a:p>
            <a:r>
              <a:rPr lang="en-US" sz="4000" dirty="0">
                <a:solidFill>
                  <a:srgbClr val="FF0000"/>
                </a:solidFill>
                <a:latin typeface="Nikosh" pitchFamily="2" charset="0"/>
                <a:cs typeface="Nikosh" pitchFamily="2" charset="0"/>
              </a:rPr>
              <a:t>ধারা-৭</a:t>
            </a:r>
          </a:p>
        </p:txBody>
      </p:sp>
    </p:spTree>
    <p:extLst>
      <p:ext uri="{BB962C8B-B14F-4D97-AF65-F5344CB8AC3E}">
        <p14:creationId xmlns:p14="http://schemas.microsoft.com/office/powerpoint/2010/main" val="12887311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5549" y="719197"/>
            <a:ext cx="11819823" cy="5262979"/>
          </a:xfrm>
          <a:prstGeom prst="rect">
            <a:avLst/>
          </a:prstGeom>
        </p:spPr>
        <p:txBody>
          <a:bodyPr wrap="square">
            <a:spAutoFit/>
          </a:bodyPr>
          <a:lstStyle/>
          <a:p>
            <a:r>
              <a:rPr lang="as-IN" sz="2800" dirty="0">
                <a:latin typeface="Nikosh" pitchFamily="2" charset="0"/>
                <a:cs typeface="Nikosh" pitchFamily="2" charset="0"/>
              </a:rPr>
              <a:t>(ট) আদালতে বিচারাধীন কোন বিষয় এবং যাহা প্রকাশে আদালত বা ট্রাইব্যুনালের নিষেধাজ্ঞা রহিয়াছে অথবা যাহার প্রকাশ আদালত অবমাননার শামিল এইরূপ তথ্য;</a:t>
            </a:r>
          </a:p>
          <a:p>
            <a:r>
              <a:rPr lang="as-IN" sz="2800" dirty="0">
                <a:latin typeface="Nikosh" pitchFamily="2" charset="0"/>
                <a:cs typeface="Nikosh" pitchFamily="2" charset="0"/>
              </a:rPr>
              <a:t> (ঠ) তদন্তাধীন কোন বিষয় যাহার প্রকাশ তদন্ত কাজে বিঘ্ন ঘটাইতে পারে এইরূপ তথ্য;</a:t>
            </a:r>
          </a:p>
          <a:p>
            <a:r>
              <a:rPr lang="as-IN" sz="2800" dirty="0">
                <a:latin typeface="Nikosh" pitchFamily="2" charset="0"/>
                <a:cs typeface="Nikosh" pitchFamily="2" charset="0"/>
              </a:rPr>
              <a:t> (ড) কোন অপরাধের তদন্ত প্রক্রিয়া এবং অপরাধীর গ্রেফতার ও শাস্তিকে প্রভাবিত করিতে পারে এইরূপ তথ্য;</a:t>
            </a:r>
          </a:p>
          <a:p>
            <a:r>
              <a:rPr lang="as-IN" sz="2800" dirty="0">
                <a:latin typeface="Nikosh" pitchFamily="2" charset="0"/>
                <a:cs typeface="Nikosh" pitchFamily="2" charset="0"/>
              </a:rPr>
              <a:t> (ঢ) আইন অনুসারে কেবল একটি নির্দিষ্ট সময়ের জন্য প্রকাশের বাধ্যবাধকতা রহিয়াছে এইরূপ তথ্য;</a:t>
            </a:r>
          </a:p>
          <a:p>
            <a:r>
              <a:rPr lang="as-IN" sz="2800" dirty="0">
                <a:latin typeface="Nikosh" pitchFamily="2" charset="0"/>
                <a:cs typeface="Nikosh" pitchFamily="2" charset="0"/>
              </a:rPr>
              <a:t> (ণ) কৌশলগত ও বাণিজ্যিক কারণে গোপন রাখা বাঞ্ছনীয় এইরূপ কারিগরী বা বৈজ্ঞানিক গবেষণালব্ধ কোন তথ্য;</a:t>
            </a:r>
          </a:p>
          <a:p>
            <a:r>
              <a:rPr lang="as-IN" sz="2800" dirty="0">
                <a:latin typeface="Nikosh" pitchFamily="2" charset="0"/>
                <a:cs typeface="Nikosh" pitchFamily="2" charset="0"/>
              </a:rPr>
              <a:t> (ত) কোন ক্রয় কার্যক্রম সম্পূর্ণ হইবার পূর্বে বা উক্ত বিষয়ে সিদ্ধান্ত গ্রহণের পূর্বে সংশ্লিষ্ট ক্রয় বা উহার কার্যক্রম সংক্রান্ত কোন তথ্য ;</a:t>
            </a:r>
          </a:p>
          <a:p>
            <a:r>
              <a:rPr lang="as-IN" sz="2800" dirty="0">
                <a:latin typeface="Nikosh" pitchFamily="2" charset="0"/>
                <a:cs typeface="Nikosh" pitchFamily="2" charset="0"/>
              </a:rPr>
              <a:t> (থ) জাতীয় সংসদের বিশেষ অধিকার হানির কারণ হইতে পারে এইরূপ তথ্য;</a:t>
            </a:r>
          </a:p>
          <a:p>
            <a:r>
              <a:rPr lang="as-IN" sz="2800" dirty="0">
                <a:latin typeface="Nikosh" pitchFamily="2" charset="0"/>
                <a:cs typeface="Nikosh" pitchFamily="2" charset="0"/>
              </a:rPr>
              <a:t> (দ) কোন ব্যক্তির আইন দ্বারা সংরক্ষিত গোপনীয় তথ্য;</a:t>
            </a:r>
          </a:p>
          <a:p>
            <a:r>
              <a:rPr lang="as-IN" sz="2800" dirty="0">
                <a:latin typeface="Nikosh" pitchFamily="2" charset="0"/>
                <a:cs typeface="Nikosh" pitchFamily="2" charset="0"/>
              </a:rPr>
              <a:t> (ধ) পরীক্ষার প্রশ্নপত্র বা পরীক্ষায় প্রদত্ত নম্বর সম্পর্কিত আগাম তথ্য;</a:t>
            </a:r>
            <a:endParaRPr lang="en-US" sz="2800" dirty="0">
              <a:latin typeface="Nikosh" pitchFamily="2" charset="0"/>
              <a:cs typeface="Nikosh" pitchFamily="2" charset="0"/>
            </a:endParaRPr>
          </a:p>
        </p:txBody>
      </p:sp>
      <p:sp>
        <p:nvSpPr>
          <p:cNvPr id="5" name="TextBox 4"/>
          <p:cNvSpPr txBox="1"/>
          <p:nvPr/>
        </p:nvSpPr>
        <p:spPr>
          <a:xfrm>
            <a:off x="4591251" y="144379"/>
            <a:ext cx="1953928" cy="584775"/>
          </a:xfrm>
          <a:prstGeom prst="rect">
            <a:avLst/>
          </a:prstGeom>
          <a:noFill/>
        </p:spPr>
        <p:txBody>
          <a:bodyPr wrap="square" rtlCol="0">
            <a:spAutoFit/>
          </a:bodyPr>
          <a:lstStyle/>
          <a:p>
            <a:r>
              <a:rPr lang="en-US" sz="3200" dirty="0">
                <a:solidFill>
                  <a:srgbClr val="FF0000"/>
                </a:solidFill>
                <a:latin typeface="Nikosh" pitchFamily="2" charset="0"/>
                <a:cs typeface="Nikosh" pitchFamily="2" charset="0"/>
              </a:rPr>
              <a:t>ধারা-৭</a:t>
            </a:r>
          </a:p>
        </p:txBody>
      </p:sp>
    </p:spTree>
    <p:extLst>
      <p:ext uri="{BB962C8B-B14F-4D97-AF65-F5344CB8AC3E}">
        <p14:creationId xmlns:p14="http://schemas.microsoft.com/office/powerpoint/2010/main" val="41425012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93019" y="336884"/>
            <a:ext cx="11088303" cy="6247864"/>
          </a:xfrm>
          <a:prstGeom prst="rect">
            <a:avLst/>
          </a:prstGeom>
        </p:spPr>
        <p:txBody>
          <a:bodyPr wrap="square">
            <a:spAutoFit/>
          </a:bodyPr>
          <a:lstStyle/>
          <a:p>
            <a:r>
              <a:rPr lang="as-IN" sz="4000" dirty="0">
                <a:latin typeface="Nikosh" pitchFamily="2" charset="0"/>
                <a:cs typeface="Nikosh" pitchFamily="2" charset="0"/>
              </a:rPr>
              <a:t>(ন) মন্ত্রিপরিষদ বা, ক্ষেত্রমত, উপদেষ্টা পরিষদের বৈঠকে উপস্থাপনীয় সার-সংক্ষেপসহ আনুষঙ্গিক দলিলাদি এবং উক্তরূপ বৈঠকের আলোচনা ও সিদ্ধান্ত সংক্রান্ত কোন তথ্যঃ</a:t>
            </a:r>
          </a:p>
          <a:p>
            <a:endParaRPr lang="en-US" sz="4000" dirty="0">
              <a:latin typeface="Nikosh" pitchFamily="2" charset="0"/>
              <a:cs typeface="Nikosh" pitchFamily="2" charset="0"/>
            </a:endParaRPr>
          </a:p>
          <a:p>
            <a:r>
              <a:rPr lang="en-US" sz="4000" dirty="0">
                <a:latin typeface="Nikosh" pitchFamily="2" charset="0"/>
                <a:cs typeface="Nikosh" pitchFamily="2" charset="0"/>
              </a:rPr>
              <a:t>                   </a:t>
            </a:r>
            <a:r>
              <a:rPr lang="as-IN" sz="4000" dirty="0">
                <a:latin typeface="Nikosh" pitchFamily="2" charset="0"/>
                <a:cs typeface="Nikosh" pitchFamily="2" charset="0"/>
              </a:rPr>
              <a:t>তবে শর্ত থাকে যে, মন্ত্রিপরিষদ বা, ক্ষেত্রমত, উপদেষ্টা পরিষদ কর্তৃক কোন সিদ্ধান্ত গৃহীত হইবার পর অনুরূপ সিদ্ধান্তের কারণ এবং যেসকল বিষয়ের উপর ভিত্তি করিয়া সিদ্ধান্তটি গৃহীত হইয়াছে উহা প্রকাশ করা যাইবেঃ</a:t>
            </a:r>
          </a:p>
          <a:p>
            <a:r>
              <a:rPr lang="as-IN" sz="4000" dirty="0">
                <a:solidFill>
                  <a:srgbClr val="FF0000"/>
                </a:solidFill>
                <a:latin typeface="Nikosh" pitchFamily="2" charset="0"/>
                <a:cs typeface="Nikosh" pitchFamily="2" charset="0"/>
              </a:rPr>
              <a:t>আরো শর্ত থাকে যে, এই ধারার অধীন তথ্য প্রদান স্থগিত রাখিবার ক্ষেত্রে সংশ্লিষ্ট কর্তৃপক্ষকে তথ্য কমিশনের পূর্বানুমোদন গ্রহণ করিতে হইবে।</a:t>
            </a:r>
            <a:endParaRPr lang="en-US" sz="4000" dirty="0">
              <a:solidFill>
                <a:srgbClr val="FF0000"/>
              </a:solidFill>
              <a:latin typeface="Nikosh" pitchFamily="2" charset="0"/>
              <a:cs typeface="Nikosh" pitchFamily="2" charset="0"/>
            </a:endParaRPr>
          </a:p>
        </p:txBody>
      </p:sp>
    </p:spTree>
    <p:extLst>
      <p:ext uri="{BB962C8B-B14F-4D97-AF65-F5344CB8AC3E}">
        <p14:creationId xmlns:p14="http://schemas.microsoft.com/office/powerpoint/2010/main" val="34632855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C32526-0E84-4FD1-80F8-6DA45666EA74}"/>
              </a:ext>
            </a:extLst>
          </p:cNvPr>
          <p:cNvSpPr>
            <a:spLocks noGrp="1"/>
          </p:cNvSpPr>
          <p:nvPr>
            <p:ph type="title"/>
          </p:nvPr>
        </p:nvSpPr>
        <p:spPr/>
        <p:txBody>
          <a:bodyPr>
            <a:normAutofit/>
          </a:bodyPr>
          <a:lstStyle/>
          <a:p>
            <a:r>
              <a:rPr lang="bn-IN" b="1" dirty="0">
                <a:solidFill>
                  <a:srgbClr val="FF0000"/>
                </a:solidFill>
                <a:latin typeface="NikoshBAN" panose="02000000000000000000" pitchFamily="2" charset="0"/>
                <a:cs typeface="NikoshBAN" panose="02000000000000000000" pitchFamily="2" charset="0"/>
              </a:rPr>
              <a:t>ধারা-৩২ অব্যাহতি প্রাপ্ত দপ্তর/ সংস্থা</a:t>
            </a:r>
            <a:r>
              <a:rPr lang="en-US" dirty="0">
                <a:solidFill>
                  <a:srgbClr val="FF0000"/>
                </a:solidFill>
              </a:rPr>
              <a:t/>
            </a:r>
            <a:br>
              <a:rPr lang="en-US" dirty="0">
                <a:solidFill>
                  <a:srgbClr val="FF0000"/>
                </a:solidFill>
              </a:rPr>
            </a:br>
            <a:endParaRPr lang="en-US" dirty="0">
              <a:solidFill>
                <a:srgbClr val="FF0000"/>
              </a:solidFill>
            </a:endParaRPr>
          </a:p>
        </p:txBody>
      </p:sp>
      <p:sp>
        <p:nvSpPr>
          <p:cNvPr id="3" name="Content Placeholder 2">
            <a:extLst>
              <a:ext uri="{FF2B5EF4-FFF2-40B4-BE49-F238E27FC236}">
                <a16:creationId xmlns:a16="http://schemas.microsoft.com/office/drawing/2014/main" xmlns="" id="{91D2F86A-3965-4C75-B72D-FC49AFC44A6A}"/>
              </a:ext>
            </a:extLst>
          </p:cNvPr>
          <p:cNvSpPr>
            <a:spLocks noGrp="1"/>
          </p:cNvSpPr>
          <p:nvPr>
            <p:ph idx="1"/>
          </p:nvPr>
        </p:nvSpPr>
        <p:spPr>
          <a:xfrm>
            <a:off x="676275" y="1825624"/>
            <a:ext cx="10677525" cy="4860925"/>
          </a:xfrm>
        </p:spPr>
        <p:txBody>
          <a:bodyPr>
            <a:normAutofit fontScale="92500" lnSpcReduction="10000"/>
          </a:bodyPr>
          <a:lstStyle/>
          <a:p>
            <a:r>
              <a:rPr lang="bn-IN" sz="3200" dirty="0">
                <a:solidFill>
                  <a:srgbClr val="00B050"/>
                </a:solidFill>
                <a:latin typeface="NikoshBAN" panose="02000000000000000000" pitchFamily="2" charset="0"/>
                <a:cs typeface="NikoshBAN" panose="02000000000000000000" pitchFamily="2" charset="0"/>
              </a:rPr>
              <a:t>জাতীয় নিরাপত্তা গোয়েন্দা সংস্থা (</a:t>
            </a:r>
            <a:r>
              <a:rPr lang="en-GB" sz="3200" dirty="0">
                <a:solidFill>
                  <a:srgbClr val="00B050"/>
                </a:solidFill>
                <a:latin typeface="NikoshBAN" panose="02000000000000000000" pitchFamily="2" charset="0"/>
                <a:cs typeface="NikoshBAN" panose="02000000000000000000" pitchFamily="2" charset="0"/>
              </a:rPr>
              <a:t>NSI);</a:t>
            </a:r>
            <a:endParaRPr lang="en-US" sz="3200" dirty="0">
              <a:solidFill>
                <a:srgbClr val="00B050"/>
              </a:solidFill>
              <a:latin typeface="NikoshBAN" panose="02000000000000000000" pitchFamily="2" charset="0"/>
              <a:cs typeface="NikoshBAN" panose="02000000000000000000" pitchFamily="2" charset="0"/>
            </a:endParaRPr>
          </a:p>
          <a:p>
            <a:r>
              <a:rPr lang="bn-IN" sz="3200" dirty="0">
                <a:solidFill>
                  <a:srgbClr val="00B050"/>
                </a:solidFill>
                <a:latin typeface="NikoshBAN" panose="02000000000000000000" pitchFamily="2" charset="0"/>
                <a:cs typeface="NikoshBAN" panose="02000000000000000000" pitchFamily="2" charset="0"/>
              </a:rPr>
              <a:t>ডাইরেক্টরেট জেনারেল ফোর্সেস ইনটেলিজেন্স (</a:t>
            </a:r>
            <a:r>
              <a:rPr lang="en-GB" sz="3200" dirty="0">
                <a:solidFill>
                  <a:srgbClr val="00B050"/>
                </a:solidFill>
                <a:latin typeface="NikoshBAN" panose="02000000000000000000" pitchFamily="2" charset="0"/>
                <a:cs typeface="NikoshBAN" panose="02000000000000000000" pitchFamily="2" charset="0"/>
              </a:rPr>
              <a:t>DGFI);</a:t>
            </a:r>
            <a:endParaRPr lang="en-US" sz="3200" dirty="0">
              <a:solidFill>
                <a:srgbClr val="00B050"/>
              </a:solidFill>
              <a:latin typeface="NikoshBAN" panose="02000000000000000000" pitchFamily="2" charset="0"/>
              <a:cs typeface="NikoshBAN" panose="02000000000000000000" pitchFamily="2" charset="0"/>
            </a:endParaRPr>
          </a:p>
          <a:p>
            <a:r>
              <a:rPr lang="bn-IN" sz="3200" dirty="0">
                <a:solidFill>
                  <a:srgbClr val="00B050"/>
                </a:solidFill>
                <a:latin typeface="NikoshBAN" panose="02000000000000000000" pitchFamily="2" charset="0"/>
                <a:cs typeface="NikoshBAN" panose="02000000000000000000" pitchFamily="2" charset="0"/>
              </a:rPr>
              <a:t>প্রতিরক্ষা গোয়েন্দা ইউনিটসমূহ</a:t>
            </a:r>
            <a:r>
              <a:rPr lang="en-GB" sz="3200" dirty="0">
                <a:solidFill>
                  <a:srgbClr val="00B050"/>
                </a:solidFill>
                <a:latin typeface="NikoshBAN" panose="02000000000000000000" pitchFamily="2" charset="0"/>
                <a:cs typeface="NikoshBAN" panose="02000000000000000000" pitchFamily="2" charset="0"/>
              </a:rPr>
              <a:t>;</a:t>
            </a:r>
            <a:endParaRPr lang="en-US" sz="3200" dirty="0">
              <a:solidFill>
                <a:srgbClr val="00B050"/>
              </a:solidFill>
              <a:latin typeface="NikoshBAN" panose="02000000000000000000" pitchFamily="2" charset="0"/>
              <a:cs typeface="NikoshBAN" panose="02000000000000000000" pitchFamily="2" charset="0"/>
            </a:endParaRPr>
          </a:p>
          <a:p>
            <a:r>
              <a:rPr lang="bn-IN" sz="3200" dirty="0">
                <a:solidFill>
                  <a:srgbClr val="00B050"/>
                </a:solidFill>
                <a:latin typeface="NikoshBAN" panose="02000000000000000000" pitchFamily="2" charset="0"/>
                <a:cs typeface="NikoshBAN" panose="02000000000000000000" pitchFamily="2" charset="0"/>
              </a:rPr>
              <a:t>ক্রিমিনাল ইনভেস্টিগেশন ডিপার্টমেন্ট(</a:t>
            </a:r>
            <a:r>
              <a:rPr lang="en-GB" sz="3200" dirty="0">
                <a:solidFill>
                  <a:srgbClr val="00B050"/>
                </a:solidFill>
                <a:latin typeface="NikoshBAN" panose="02000000000000000000" pitchFamily="2" charset="0"/>
                <a:cs typeface="NikoshBAN" panose="02000000000000000000" pitchFamily="2" charset="0"/>
              </a:rPr>
              <a:t>CID), </a:t>
            </a:r>
            <a:r>
              <a:rPr lang="bn-IN" sz="3200" dirty="0">
                <a:solidFill>
                  <a:srgbClr val="00B050"/>
                </a:solidFill>
                <a:latin typeface="NikoshBAN" panose="02000000000000000000" pitchFamily="2" charset="0"/>
                <a:cs typeface="NikoshBAN" panose="02000000000000000000" pitchFamily="2" charset="0"/>
              </a:rPr>
              <a:t>বাংলাদেশ পুলিশ</a:t>
            </a:r>
            <a:r>
              <a:rPr lang="en-GB" sz="3200" dirty="0">
                <a:solidFill>
                  <a:srgbClr val="00B050"/>
                </a:solidFill>
                <a:latin typeface="NikoshBAN" panose="02000000000000000000" pitchFamily="2" charset="0"/>
                <a:cs typeface="NikoshBAN" panose="02000000000000000000" pitchFamily="2" charset="0"/>
              </a:rPr>
              <a:t>;</a:t>
            </a:r>
            <a:endParaRPr lang="en-US" sz="3200" dirty="0">
              <a:solidFill>
                <a:srgbClr val="00B050"/>
              </a:solidFill>
              <a:latin typeface="NikoshBAN" panose="02000000000000000000" pitchFamily="2" charset="0"/>
              <a:cs typeface="NikoshBAN" panose="02000000000000000000" pitchFamily="2" charset="0"/>
            </a:endParaRPr>
          </a:p>
          <a:p>
            <a:r>
              <a:rPr lang="bn-IN" sz="3200" dirty="0">
                <a:solidFill>
                  <a:srgbClr val="00B050"/>
                </a:solidFill>
                <a:latin typeface="NikoshBAN" panose="02000000000000000000" pitchFamily="2" charset="0"/>
                <a:cs typeface="NikoshBAN" panose="02000000000000000000" pitchFamily="2" charset="0"/>
              </a:rPr>
              <a:t>স্পেশাল সিকিউরিটি ফোর্স (</a:t>
            </a:r>
            <a:r>
              <a:rPr lang="en-GB" sz="3200" dirty="0">
                <a:solidFill>
                  <a:srgbClr val="00B050"/>
                </a:solidFill>
                <a:latin typeface="NikoshBAN" panose="02000000000000000000" pitchFamily="2" charset="0"/>
                <a:cs typeface="NikoshBAN" panose="02000000000000000000" pitchFamily="2" charset="0"/>
              </a:rPr>
              <a:t>SSF);</a:t>
            </a:r>
            <a:endParaRPr lang="en-US" sz="3200" dirty="0">
              <a:solidFill>
                <a:srgbClr val="00B050"/>
              </a:solidFill>
              <a:latin typeface="NikoshBAN" panose="02000000000000000000" pitchFamily="2" charset="0"/>
              <a:cs typeface="NikoshBAN" panose="02000000000000000000" pitchFamily="2" charset="0"/>
            </a:endParaRPr>
          </a:p>
          <a:p>
            <a:r>
              <a:rPr lang="bn-IN" sz="3200" dirty="0">
                <a:solidFill>
                  <a:srgbClr val="00B050"/>
                </a:solidFill>
                <a:latin typeface="NikoshBAN" panose="02000000000000000000" pitchFamily="2" charset="0"/>
                <a:cs typeface="NikoshBAN" panose="02000000000000000000" pitchFamily="2" charset="0"/>
              </a:rPr>
              <a:t>জাতীয় রাজস্ব বোর্ডের গোয়েন্দা সেল</a:t>
            </a:r>
            <a:r>
              <a:rPr lang="en-GB" sz="3200" dirty="0">
                <a:solidFill>
                  <a:srgbClr val="00B050"/>
                </a:solidFill>
                <a:latin typeface="NikoshBAN" panose="02000000000000000000" pitchFamily="2" charset="0"/>
                <a:cs typeface="NikoshBAN" panose="02000000000000000000" pitchFamily="2" charset="0"/>
              </a:rPr>
              <a:t>;</a:t>
            </a:r>
            <a:endParaRPr lang="en-US" sz="3200" dirty="0">
              <a:solidFill>
                <a:srgbClr val="00B050"/>
              </a:solidFill>
              <a:latin typeface="NikoshBAN" panose="02000000000000000000" pitchFamily="2" charset="0"/>
              <a:cs typeface="NikoshBAN" panose="02000000000000000000" pitchFamily="2" charset="0"/>
            </a:endParaRPr>
          </a:p>
          <a:p>
            <a:r>
              <a:rPr lang="bn-IN" sz="3200" dirty="0">
                <a:solidFill>
                  <a:srgbClr val="00B050"/>
                </a:solidFill>
                <a:latin typeface="NikoshBAN" panose="02000000000000000000" pitchFamily="2" charset="0"/>
                <a:cs typeface="NikoshBAN" panose="02000000000000000000" pitchFamily="2" charset="0"/>
              </a:rPr>
              <a:t>স্পেশাল ব্রাঞ্চ (</a:t>
            </a:r>
            <a:r>
              <a:rPr lang="en-GB" sz="3200" dirty="0">
                <a:solidFill>
                  <a:srgbClr val="00B050"/>
                </a:solidFill>
                <a:latin typeface="NikoshBAN" panose="02000000000000000000" pitchFamily="2" charset="0"/>
                <a:cs typeface="NikoshBAN" panose="02000000000000000000" pitchFamily="2" charset="0"/>
              </a:rPr>
              <a:t>SB), </a:t>
            </a:r>
            <a:r>
              <a:rPr lang="bn-IN" sz="3200" dirty="0">
                <a:solidFill>
                  <a:srgbClr val="00B050"/>
                </a:solidFill>
                <a:latin typeface="NikoshBAN" panose="02000000000000000000" pitchFamily="2" charset="0"/>
                <a:cs typeface="NikoshBAN" panose="02000000000000000000" pitchFamily="2" charset="0"/>
              </a:rPr>
              <a:t>বাংলাদেশ পুলিশ</a:t>
            </a:r>
            <a:r>
              <a:rPr lang="en-GB" sz="3200" dirty="0">
                <a:solidFill>
                  <a:srgbClr val="00B050"/>
                </a:solidFill>
                <a:latin typeface="NikoshBAN" panose="02000000000000000000" pitchFamily="2" charset="0"/>
                <a:cs typeface="NikoshBAN" panose="02000000000000000000" pitchFamily="2" charset="0"/>
              </a:rPr>
              <a:t>;</a:t>
            </a:r>
            <a:endParaRPr lang="en-US" sz="3200" dirty="0">
              <a:solidFill>
                <a:srgbClr val="00B050"/>
              </a:solidFill>
              <a:latin typeface="NikoshBAN" panose="02000000000000000000" pitchFamily="2" charset="0"/>
              <a:cs typeface="NikoshBAN" panose="02000000000000000000" pitchFamily="2" charset="0"/>
            </a:endParaRPr>
          </a:p>
          <a:p>
            <a:r>
              <a:rPr lang="bn-IN" sz="3200" dirty="0">
                <a:solidFill>
                  <a:srgbClr val="00B050"/>
                </a:solidFill>
                <a:latin typeface="NikoshBAN" panose="02000000000000000000" pitchFamily="2" charset="0"/>
                <a:cs typeface="NikoshBAN" panose="02000000000000000000" pitchFamily="2" charset="0"/>
              </a:rPr>
              <a:t>র‍্যাপিড এ্যাকশন ব্যাটিলিয়ন (</a:t>
            </a:r>
            <a:r>
              <a:rPr lang="en-GB" sz="3200" dirty="0">
                <a:solidFill>
                  <a:srgbClr val="00B050"/>
                </a:solidFill>
                <a:latin typeface="NikoshBAN" panose="02000000000000000000" pitchFamily="2" charset="0"/>
                <a:cs typeface="NikoshBAN" panose="02000000000000000000" pitchFamily="2" charset="0"/>
              </a:rPr>
              <a:t>RAB) </a:t>
            </a:r>
            <a:r>
              <a:rPr lang="bn-IN" sz="3200" dirty="0">
                <a:solidFill>
                  <a:srgbClr val="00B050"/>
                </a:solidFill>
                <a:latin typeface="NikoshBAN" panose="02000000000000000000" pitchFamily="2" charset="0"/>
                <a:cs typeface="NikoshBAN" panose="02000000000000000000" pitchFamily="2" charset="0"/>
              </a:rPr>
              <a:t>এর গোয়েন্দা সেল।</a:t>
            </a:r>
          </a:p>
          <a:p>
            <a:endParaRPr lang="en-US" dirty="0">
              <a:latin typeface="NikoshBAN" panose="02000000000000000000" pitchFamily="2" charset="0"/>
              <a:cs typeface="NikoshBAN" panose="02000000000000000000" pitchFamily="2" charset="0"/>
            </a:endParaRPr>
          </a:p>
          <a:p>
            <a:r>
              <a:rPr lang="bn-IN" dirty="0">
                <a:solidFill>
                  <a:srgbClr val="FF0000"/>
                </a:solidFill>
                <a:latin typeface="NikoshBAN" panose="02000000000000000000" pitchFamily="2" charset="0"/>
                <a:cs typeface="NikoshBAN" panose="02000000000000000000" pitchFamily="2" charset="0"/>
              </a:rPr>
              <a:t> দুর্নীতি ও মানবাধিকার লঙ্ঘনের ক্ষেত্রে অব্যাহতিপ্রাপ্ত নয়।</a:t>
            </a:r>
            <a:endParaRPr lang="en-US"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2784297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0554" y="162994"/>
            <a:ext cx="10515600" cy="1325563"/>
          </a:xfrm>
        </p:spPr>
        <p:txBody>
          <a:bodyPr>
            <a:normAutofit/>
          </a:bodyPr>
          <a:lstStyle/>
          <a:p>
            <a:r>
              <a:rPr lang="en-US" sz="4800" dirty="0">
                <a:solidFill>
                  <a:srgbClr val="FF0000"/>
                </a:solidFill>
                <a:latin typeface="Nikosh" pitchFamily="2" charset="0"/>
                <a:cs typeface="Nikosh" pitchFamily="2" charset="0"/>
              </a:rPr>
              <a:t>ধারা-৮: </a:t>
            </a:r>
            <a:r>
              <a:rPr lang="en-US" sz="4800" dirty="0" err="1">
                <a:solidFill>
                  <a:srgbClr val="FF0000"/>
                </a:solidFill>
                <a:latin typeface="Nikosh" pitchFamily="2" charset="0"/>
                <a:cs typeface="Nikosh" pitchFamily="2" charset="0"/>
              </a:rPr>
              <a:t>তথ্য</a:t>
            </a:r>
            <a:r>
              <a:rPr lang="en-US" sz="4800" dirty="0">
                <a:solidFill>
                  <a:srgbClr val="FF0000"/>
                </a:solidFill>
                <a:latin typeface="Nikosh" pitchFamily="2" charset="0"/>
                <a:cs typeface="Nikosh" pitchFamily="2" charset="0"/>
              </a:rPr>
              <a:t> </a:t>
            </a:r>
            <a:r>
              <a:rPr lang="en-US" sz="4800" dirty="0" err="1">
                <a:solidFill>
                  <a:srgbClr val="FF0000"/>
                </a:solidFill>
                <a:latin typeface="Nikosh" pitchFamily="2" charset="0"/>
                <a:cs typeface="Nikosh" pitchFamily="2" charset="0"/>
              </a:rPr>
              <a:t>প্রাপ্তির</a:t>
            </a:r>
            <a:r>
              <a:rPr lang="en-US" sz="4800" dirty="0">
                <a:solidFill>
                  <a:srgbClr val="FF0000"/>
                </a:solidFill>
                <a:latin typeface="Nikosh" pitchFamily="2" charset="0"/>
                <a:cs typeface="Nikosh" pitchFamily="2" charset="0"/>
              </a:rPr>
              <a:t> </a:t>
            </a:r>
            <a:r>
              <a:rPr lang="en-US" sz="4800" dirty="0" err="1">
                <a:solidFill>
                  <a:srgbClr val="FF0000"/>
                </a:solidFill>
                <a:latin typeface="Nikosh" pitchFamily="2" charset="0"/>
                <a:cs typeface="Nikosh" pitchFamily="2" charset="0"/>
              </a:rPr>
              <a:t>অনুরোধ</a:t>
            </a:r>
            <a:endParaRPr lang="en-US" sz="4800" dirty="0">
              <a:solidFill>
                <a:srgbClr val="FF0000"/>
              </a:solidFill>
              <a:latin typeface="Nikosh" pitchFamily="2" charset="0"/>
              <a:cs typeface="Nikosh" pitchFamily="2" charset="0"/>
            </a:endParaRPr>
          </a:p>
        </p:txBody>
      </p:sp>
      <p:sp>
        <p:nvSpPr>
          <p:cNvPr id="3" name="TextBox 2"/>
          <p:cNvSpPr txBox="1"/>
          <p:nvPr/>
        </p:nvSpPr>
        <p:spPr>
          <a:xfrm>
            <a:off x="192506" y="1116531"/>
            <a:ext cx="11771696" cy="5509200"/>
          </a:xfrm>
          <a:prstGeom prst="rect">
            <a:avLst/>
          </a:prstGeom>
          <a:noFill/>
        </p:spPr>
        <p:txBody>
          <a:bodyPr wrap="square" rtlCol="0">
            <a:spAutoFit/>
          </a:bodyPr>
          <a:lstStyle/>
          <a:p>
            <a:r>
              <a:rPr lang="as-IN" sz="3200" dirty="0">
                <a:latin typeface="Nikosh" pitchFamily="2" charset="0"/>
                <a:cs typeface="Nikosh" pitchFamily="2" charset="0"/>
              </a:rPr>
              <a:t>৮৷ (১) কোন ব্যক্তি এই আইনের অধীন তথ্য প্রাপ্তির জন্য সংশ্লিষ্ট দায়িত্বপ্রাপ্ত কর্মকর্তার নিকট তথ্য চাহিয়া লিখিতভাবে বা ইলেক্ট্রনিক মাধ্যম বা ই-মেইলে অনুরোধ করিতে পারিবেন৷</a:t>
            </a:r>
          </a:p>
          <a:p>
            <a:endParaRPr lang="en-US" sz="3200" dirty="0">
              <a:latin typeface="Nikosh" pitchFamily="2" charset="0"/>
              <a:cs typeface="Nikosh" pitchFamily="2" charset="0"/>
            </a:endParaRPr>
          </a:p>
          <a:p>
            <a:r>
              <a:rPr lang="as-IN" sz="3200" dirty="0">
                <a:latin typeface="Nikosh" pitchFamily="2" charset="0"/>
                <a:cs typeface="Nikosh" pitchFamily="2" charset="0"/>
              </a:rPr>
              <a:t> (২) উপ-ধারা (১) এ উল্লিখিত অনুরোধে নিম্নলিখিত বিষয়সমূহের উল্লেখ থাকিতে হইবে, যথাঃ-</a:t>
            </a:r>
          </a:p>
          <a:p>
            <a:r>
              <a:rPr lang="as-IN" sz="3200" dirty="0">
                <a:latin typeface="Nikosh" pitchFamily="2" charset="0"/>
                <a:cs typeface="Nikosh" pitchFamily="2" charset="0"/>
              </a:rPr>
              <a:t> (অ) অনুরোধকারীর নাম, ঠিকানা, প্রযোজ্য ক্ষেত্রে, ফ্যাক্স নম্বর এবং ই-মেইল ঠিকানা; </a:t>
            </a:r>
          </a:p>
          <a:p>
            <a:r>
              <a:rPr lang="as-IN" sz="3200" dirty="0">
                <a:latin typeface="Nikosh" pitchFamily="2" charset="0"/>
                <a:cs typeface="Nikosh" pitchFamily="2" charset="0"/>
              </a:rPr>
              <a:t> (আ) যে তথ্যের জন্য অনুরোধ করা হইয়াছে উহার নির্ভুল এবং স্পষ্ট বর্ণনা; </a:t>
            </a:r>
          </a:p>
          <a:p>
            <a:r>
              <a:rPr lang="as-IN" sz="3200" dirty="0">
                <a:latin typeface="Nikosh" pitchFamily="2" charset="0"/>
                <a:cs typeface="Nikosh" pitchFamily="2" charset="0"/>
              </a:rPr>
              <a:t> (ই) অনুরোধকৃত তথ্যের অবস্থান নির্ণয়ের সুবিধার্থে অন্যান্য প্রয়োজনীয় প্রাসঙ্গিক তথ্যাবলী; </a:t>
            </a:r>
            <a:r>
              <a:rPr lang="en-US" sz="3200" dirty="0">
                <a:latin typeface="Nikosh" pitchFamily="2" charset="0"/>
                <a:cs typeface="Nikosh" pitchFamily="2" charset="0"/>
              </a:rPr>
              <a:t>   </a:t>
            </a:r>
            <a:r>
              <a:rPr lang="as-IN" sz="3200" dirty="0">
                <a:latin typeface="Nikosh" pitchFamily="2" charset="0"/>
                <a:cs typeface="Nikosh" pitchFamily="2" charset="0"/>
              </a:rPr>
              <a:t>এবং  </a:t>
            </a:r>
          </a:p>
          <a:p>
            <a:r>
              <a:rPr lang="as-IN" sz="3200" dirty="0">
                <a:latin typeface="Nikosh" pitchFamily="2" charset="0"/>
                <a:cs typeface="Nikosh" pitchFamily="2" charset="0"/>
              </a:rPr>
              <a:t>(ঈ) কোন পদ্ধতিতে তথ্য পাইতে আগ্রহী উহার বর্ণনা অর্থাৎ পরিদর্শন করা, অনুলিপি নেওয়া, নোট নেওয়া বা অন্য কোন অনুমোদিত পদ্ধতি৷</a:t>
            </a:r>
          </a:p>
          <a:p>
            <a:endParaRPr lang="en-US" sz="3200" dirty="0">
              <a:latin typeface="Nikosh" pitchFamily="2" charset="0"/>
              <a:cs typeface="Nikosh" pitchFamily="2" charset="0"/>
            </a:endParaRPr>
          </a:p>
        </p:txBody>
      </p:sp>
    </p:spTree>
    <p:extLst>
      <p:ext uri="{BB962C8B-B14F-4D97-AF65-F5344CB8AC3E}">
        <p14:creationId xmlns:p14="http://schemas.microsoft.com/office/powerpoint/2010/main" val="14878257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2387" y="760395"/>
            <a:ext cx="11415562" cy="6555641"/>
          </a:xfrm>
          <a:prstGeom prst="rect">
            <a:avLst/>
          </a:prstGeom>
          <a:noFill/>
        </p:spPr>
        <p:txBody>
          <a:bodyPr wrap="square" rtlCol="0">
            <a:spAutoFit/>
          </a:bodyPr>
          <a:lstStyle/>
          <a:p>
            <a:r>
              <a:rPr lang="en-US" sz="2800" dirty="0">
                <a:latin typeface="Nikosh" pitchFamily="2" charset="0"/>
                <a:cs typeface="Nikosh" pitchFamily="2" charset="0"/>
              </a:rPr>
              <a:t>  </a:t>
            </a:r>
            <a:r>
              <a:rPr lang="as-IN" sz="2800" dirty="0">
                <a:latin typeface="Nikosh" pitchFamily="2" charset="0"/>
                <a:cs typeface="Nikosh" pitchFamily="2" charset="0"/>
              </a:rPr>
              <a:t>(৩) এই ধারার অধীন তথ্য প্রাপ্তির অনুরোধ কর্তৃপক্ষ কর্তৃক মুদ্রিত ফরমে বা, ক্ষেত্রমত, নির্ধারিত ফরমেটে হইতে হইবেঃ</a:t>
            </a:r>
          </a:p>
          <a:p>
            <a:r>
              <a:rPr lang="as-IN" sz="2800" dirty="0">
                <a:latin typeface="Nikosh" pitchFamily="2" charset="0"/>
                <a:cs typeface="Nikosh" pitchFamily="2" charset="0"/>
              </a:rPr>
              <a:t>  তবে শর্ত থাকে যে, ফরম মুদ্রিত বা সহজলভ্য না হইলে কিংবা ফরমেট নির্ধারিত না হইলে, উপ-ধারা (২) এ উল্লিখিত তথ্যাবলী সন্নিবেশ করিয়া সাদা কাগজে বা, ক্ষেত্রমত, ইলেক্ট্রনিক মিডিয়া বা ই-মেইলেও তথ্য প্রাপ্তির জন্য অনুরোধ করা যাইবে৷</a:t>
            </a:r>
          </a:p>
          <a:p>
            <a:r>
              <a:rPr lang="as-IN" sz="2800" dirty="0">
                <a:latin typeface="Nikosh" pitchFamily="2" charset="0"/>
                <a:cs typeface="Nikosh" pitchFamily="2" charset="0"/>
              </a:rPr>
              <a:t> </a:t>
            </a:r>
            <a:endParaRPr lang="en-US" sz="2800" dirty="0">
              <a:latin typeface="Nikosh" pitchFamily="2" charset="0"/>
              <a:cs typeface="Nikosh" pitchFamily="2" charset="0"/>
            </a:endParaRPr>
          </a:p>
          <a:p>
            <a:r>
              <a:rPr lang="as-IN" sz="2800" dirty="0">
                <a:latin typeface="Nikosh" pitchFamily="2" charset="0"/>
                <a:cs typeface="Nikosh" pitchFamily="2" charset="0"/>
              </a:rPr>
              <a:t> (৪) উপ-ধারা (১) এর অধীন তথ্য প্রাপ্তির ক্ষেত্রে অনুরোধকারীকে সংশ্লিষ্ট দায়িত্বপ্রাপ্ত কর্মকর্তা কর্তৃক উক্ত তথ্যের জন্য নির্ধারিত যুক্তিসংগত মূল্য পরিশোধ করিতে হইবে৷</a:t>
            </a:r>
          </a:p>
          <a:p>
            <a:r>
              <a:rPr lang="as-IN" sz="2800" dirty="0">
                <a:latin typeface="Nikosh" pitchFamily="2" charset="0"/>
                <a:cs typeface="Nikosh" pitchFamily="2" charset="0"/>
              </a:rPr>
              <a:t> (৫) সরকার, তথ্য কমিশনের সহিত পরামর্শক্রমে এবং সরকারী গেজেটে প্রজ্ঞাপন দ্বারা, তথ্য প্রাপ্তির অনুরোধ ফিস এবং, প্রয়োজনে, তথ্যের মূল্য নির্ধারণ করিয়া দিতে পারিবে এবং, ক্ষেত্রমত, কোন ব্যক্তি বা ব্যক্তি-শ্রেণীকে কিংবা যে কোন শ্রেণীর তথ্যকে উক্ত মূল্য প্রদান হইতে অব্যাহতি প্রদান করিতে পারিবে৷</a:t>
            </a:r>
          </a:p>
          <a:p>
            <a:r>
              <a:rPr lang="as-IN" sz="2800" dirty="0">
                <a:latin typeface="Nikosh" pitchFamily="2" charset="0"/>
                <a:cs typeface="Nikosh" pitchFamily="2" charset="0"/>
              </a:rPr>
              <a:t> (৬) প্রত্যেক কর্তৃপক্ষ, তথ্য কমিশনের নির্দেশনা অনুসরণে, বিনামূল্যে যে সকল তথ্য সরবরাহ করা হইবে উহার একটি তালিকা প্রস্তুত করিয়া প্রকাশ ও প্রচার করিবে৷</a:t>
            </a:r>
          </a:p>
          <a:p>
            <a:r>
              <a:rPr lang="as-IN" sz="2800" dirty="0">
                <a:latin typeface="Nikosh" pitchFamily="2" charset="0"/>
                <a:cs typeface="Nikosh" pitchFamily="2" charset="0"/>
              </a:rPr>
              <a:t/>
            </a:r>
            <a:br>
              <a:rPr lang="as-IN" sz="2800" dirty="0">
                <a:latin typeface="Nikosh" pitchFamily="2" charset="0"/>
                <a:cs typeface="Nikosh" pitchFamily="2" charset="0"/>
              </a:rPr>
            </a:br>
            <a:endParaRPr lang="en-US" sz="2800" dirty="0">
              <a:latin typeface="Nikosh" pitchFamily="2" charset="0"/>
              <a:cs typeface="Nikosh" pitchFamily="2" charset="0"/>
            </a:endParaRPr>
          </a:p>
        </p:txBody>
      </p:sp>
      <p:sp>
        <p:nvSpPr>
          <p:cNvPr id="4" name="TextBox 3"/>
          <p:cNvSpPr txBox="1"/>
          <p:nvPr/>
        </p:nvSpPr>
        <p:spPr>
          <a:xfrm>
            <a:off x="4177364" y="125128"/>
            <a:ext cx="2637322" cy="461665"/>
          </a:xfrm>
          <a:prstGeom prst="rect">
            <a:avLst/>
          </a:prstGeom>
          <a:noFill/>
        </p:spPr>
        <p:txBody>
          <a:bodyPr wrap="square" rtlCol="0">
            <a:spAutoFit/>
          </a:bodyPr>
          <a:lstStyle/>
          <a:p>
            <a:r>
              <a:rPr lang="en-US" sz="2400" dirty="0">
                <a:solidFill>
                  <a:srgbClr val="FF0000"/>
                </a:solidFill>
              </a:rPr>
              <a:t>ধারা-৮</a:t>
            </a:r>
          </a:p>
        </p:txBody>
      </p:sp>
    </p:spTree>
    <p:extLst>
      <p:ext uri="{BB962C8B-B14F-4D97-AF65-F5344CB8AC3E}">
        <p14:creationId xmlns:p14="http://schemas.microsoft.com/office/powerpoint/2010/main" val="33346849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s-IN" dirty="0">
                <a:solidFill>
                  <a:schemeClr val="accent1"/>
                </a:solidFill>
                <a:effectLst/>
                <a:latin typeface="Nikosh" panose="02000000000000000000" pitchFamily="2" charset="0"/>
                <a:cs typeface="Nikosh" panose="02000000000000000000" pitchFamily="2" charset="0"/>
              </a:rPr>
              <a:t>তথ্য প্র</a:t>
            </a:r>
            <a:r>
              <a:rPr lang="en-US" dirty="0" err="1">
                <a:solidFill>
                  <a:schemeClr val="accent1"/>
                </a:solidFill>
                <a:effectLst/>
                <a:latin typeface="Nikosh" panose="02000000000000000000" pitchFamily="2" charset="0"/>
                <a:cs typeface="Nikosh" panose="02000000000000000000" pitchFamily="2" charset="0"/>
              </a:rPr>
              <a:t>াপ্তির</a:t>
            </a:r>
            <a:r>
              <a:rPr lang="en-US" dirty="0">
                <a:solidFill>
                  <a:schemeClr val="accent1"/>
                </a:solidFill>
                <a:effectLst/>
                <a:latin typeface="Nikosh" panose="02000000000000000000" pitchFamily="2" charset="0"/>
                <a:cs typeface="Nikosh" panose="02000000000000000000" pitchFamily="2" charset="0"/>
              </a:rPr>
              <a:t> </a:t>
            </a:r>
            <a:r>
              <a:rPr lang="en-US" dirty="0" err="1">
                <a:solidFill>
                  <a:schemeClr val="accent1"/>
                </a:solidFill>
                <a:effectLst/>
                <a:latin typeface="Nikosh" panose="02000000000000000000" pitchFamily="2" charset="0"/>
                <a:cs typeface="Nikosh" panose="02000000000000000000" pitchFamily="2" charset="0"/>
              </a:rPr>
              <a:t>অনুরোধের</a:t>
            </a:r>
            <a:r>
              <a:rPr lang="en-US" dirty="0">
                <a:solidFill>
                  <a:schemeClr val="accent1"/>
                </a:solidFill>
                <a:effectLst/>
                <a:latin typeface="Nikosh" panose="02000000000000000000" pitchFamily="2" charset="0"/>
                <a:cs typeface="Nikosh" panose="02000000000000000000" pitchFamily="2" charset="0"/>
              </a:rPr>
              <a:t> </a:t>
            </a:r>
            <a:r>
              <a:rPr lang="en-US" dirty="0" err="1">
                <a:solidFill>
                  <a:schemeClr val="accent1"/>
                </a:solidFill>
                <a:effectLst/>
                <a:latin typeface="Nikosh" panose="02000000000000000000" pitchFamily="2" charset="0"/>
                <a:cs typeface="Nikosh" panose="02000000000000000000" pitchFamily="2" charset="0"/>
              </a:rPr>
              <a:t>আবেদনপত্র</a:t>
            </a:r>
            <a:r>
              <a:rPr lang="en-US" dirty="0">
                <a:solidFill>
                  <a:schemeClr val="accent1"/>
                </a:solidFill>
                <a:effectLst/>
                <a:latin typeface="Nikosh" panose="02000000000000000000" pitchFamily="2" charset="0"/>
                <a:cs typeface="Nikosh" panose="02000000000000000000" pitchFamily="2" charset="0"/>
              </a:rPr>
              <a:t> </a:t>
            </a:r>
            <a:r>
              <a:rPr lang="en-US" dirty="0" err="1">
                <a:solidFill>
                  <a:schemeClr val="accent1"/>
                </a:solidFill>
                <a:effectLst/>
                <a:latin typeface="Nikosh" panose="02000000000000000000" pitchFamily="2" charset="0"/>
                <a:cs typeface="Nikosh" panose="02000000000000000000" pitchFamily="2" charset="0"/>
              </a:rPr>
              <a:t>গ্রহণ</a:t>
            </a:r>
            <a:r>
              <a:rPr lang="en-US" dirty="0">
                <a:solidFill>
                  <a:schemeClr val="accent1"/>
                </a:solidFill>
                <a:effectLst/>
                <a:latin typeface="Nikosh" panose="02000000000000000000" pitchFamily="2" charset="0"/>
                <a:cs typeface="Nikosh" panose="02000000000000000000" pitchFamily="2" charset="0"/>
              </a:rPr>
              <a:t> ও </a:t>
            </a:r>
            <a:r>
              <a:rPr lang="en-US" dirty="0" err="1">
                <a:solidFill>
                  <a:schemeClr val="accent1"/>
                </a:solidFill>
                <a:effectLst/>
                <a:latin typeface="Nikosh" panose="02000000000000000000" pitchFamily="2" charset="0"/>
                <a:cs typeface="Nikosh" panose="02000000000000000000" pitchFamily="2" charset="0"/>
              </a:rPr>
              <a:t>প্রাপ্তি</a:t>
            </a:r>
            <a:r>
              <a:rPr lang="en-US" dirty="0">
                <a:solidFill>
                  <a:schemeClr val="accent1"/>
                </a:solidFill>
                <a:effectLst/>
                <a:latin typeface="Nikosh" panose="02000000000000000000" pitchFamily="2" charset="0"/>
                <a:cs typeface="Nikosh" panose="02000000000000000000" pitchFamily="2" charset="0"/>
              </a:rPr>
              <a:t> </a:t>
            </a:r>
            <a:r>
              <a:rPr lang="en-US" dirty="0" err="1">
                <a:solidFill>
                  <a:schemeClr val="accent1"/>
                </a:solidFill>
                <a:effectLst/>
                <a:latin typeface="Nikosh" panose="02000000000000000000" pitchFamily="2" charset="0"/>
                <a:cs typeface="Nikosh" panose="02000000000000000000" pitchFamily="2" charset="0"/>
              </a:rPr>
              <a:t>স্বীকার</a:t>
            </a:r>
            <a:r>
              <a:rPr lang="en-US" dirty="0">
                <a:solidFill>
                  <a:schemeClr val="accent1"/>
                </a:solidFill>
                <a:effectLst/>
                <a:latin typeface="Nikosh" panose="02000000000000000000" pitchFamily="2" charset="0"/>
                <a:cs typeface="Nikosh" panose="02000000000000000000" pitchFamily="2" charset="0"/>
              </a:rPr>
              <a:t> (বিধি-৩)</a:t>
            </a:r>
            <a:endParaRPr lang="en-US" dirty="0"/>
          </a:p>
        </p:txBody>
      </p:sp>
      <p:pic>
        <p:nvPicPr>
          <p:cNvPr id="4" name="Picture 2"/>
          <p:cNvPicPr>
            <a:picLocks noGrp="1" noChangeAspect="1" noChangeArrowheads="1"/>
          </p:cNvPicPr>
          <p:nvPr>
            <p:ph idx="1"/>
          </p:nvPr>
        </p:nvPicPr>
        <p:blipFill>
          <a:blip r:embed="rId3" cstate="print"/>
          <a:srcRect/>
          <a:stretch>
            <a:fillRect/>
          </a:stretch>
        </p:blipFill>
        <p:spPr bwMode="auto">
          <a:xfrm>
            <a:off x="2743200" y="1412414"/>
            <a:ext cx="8636000" cy="5293187"/>
          </a:xfrm>
          <a:prstGeom prst="rect">
            <a:avLst/>
          </a:prstGeom>
          <a:noFill/>
          <a:ln w="9525">
            <a:noFill/>
            <a:miter lim="800000"/>
            <a:headEnd/>
            <a:tailEnd/>
          </a:ln>
        </p:spPr>
      </p:pic>
    </p:spTree>
    <p:extLst>
      <p:ext uri="{BB962C8B-B14F-4D97-AF65-F5344CB8AC3E}">
        <p14:creationId xmlns:p14="http://schemas.microsoft.com/office/powerpoint/2010/main" val="36184359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srcRect/>
          <a:stretch>
            <a:fillRect/>
          </a:stretch>
        </p:blipFill>
        <p:spPr bwMode="auto">
          <a:xfrm>
            <a:off x="1665839" y="164941"/>
            <a:ext cx="8691326" cy="6625157"/>
          </a:xfrm>
          <a:prstGeom prst="rect">
            <a:avLst/>
          </a:prstGeom>
          <a:noFill/>
          <a:ln w="9525">
            <a:noFill/>
            <a:miter lim="800000"/>
            <a:headEnd/>
            <a:tailEnd/>
          </a:ln>
        </p:spPr>
      </p:pic>
    </p:spTree>
    <p:extLst>
      <p:ext uri="{BB962C8B-B14F-4D97-AF65-F5344CB8AC3E}">
        <p14:creationId xmlns:p14="http://schemas.microsoft.com/office/powerpoint/2010/main" val="2344322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7DEED112-566E-4ECE-874C-D0B137C75662}"/>
              </a:ext>
            </a:extLst>
          </p:cNvPr>
          <p:cNvSpPr/>
          <p:nvPr/>
        </p:nvSpPr>
        <p:spPr>
          <a:xfrm>
            <a:off x="273050" y="485149"/>
            <a:ext cx="11823700" cy="1015663"/>
          </a:xfrm>
          <a:prstGeom prst="rect">
            <a:avLst/>
          </a:prstGeom>
          <a:noFill/>
          <a:ln>
            <a:noFill/>
          </a:ln>
        </p:spPr>
        <p:style>
          <a:lnRef idx="0">
            <a:scrgbClr r="0" g="0" b="0"/>
          </a:lnRef>
          <a:fillRef idx="0">
            <a:scrgbClr r="0" g="0" b="0"/>
          </a:fillRef>
          <a:effectRef idx="0">
            <a:scrgbClr r="0" g="0" b="0"/>
          </a:effectRef>
          <a:fontRef idx="minor">
            <a:schemeClr val="accent2"/>
          </a:fontRef>
        </p:style>
        <p:txBody>
          <a:bodyPr wrap="square" anchor="ctr">
            <a:spAutoFit/>
          </a:bodyPr>
          <a:lstStyle/>
          <a:p>
            <a:pPr algn="ctr" eaLnBrk="0" fontAlgn="base" hangingPunct="0">
              <a:spcBef>
                <a:spcPct val="0"/>
              </a:spcBef>
              <a:spcAft>
                <a:spcPct val="0"/>
              </a:spcAft>
              <a:defRPr/>
            </a:pPr>
            <a:r>
              <a:rPr lang="en-US" altLang="en-US" sz="6000" b="1" dirty="0" err="1">
                <a:solidFill>
                  <a:srgbClr val="C00000"/>
                </a:solidFill>
                <a:effectLst>
                  <a:outerShdw blurRad="38100" dist="38100" dir="2700000" algn="tl">
                    <a:srgbClr val="000000">
                      <a:alpha val="43137"/>
                    </a:srgbClr>
                  </a:outerShdw>
                </a:effectLst>
                <a:latin typeface="Nikosh" pitchFamily="2" charset="0"/>
                <a:cs typeface="Nikosh" pitchFamily="2" charset="0"/>
              </a:rPr>
              <a:t>বিশ্বে</a:t>
            </a:r>
            <a:r>
              <a:rPr lang="en-US" altLang="en-US" sz="6000" b="1" dirty="0">
                <a:solidFill>
                  <a:srgbClr val="C00000"/>
                </a:solidFill>
                <a:effectLst>
                  <a:outerShdw blurRad="38100" dist="38100" dir="2700000" algn="tl">
                    <a:srgbClr val="000000">
                      <a:alpha val="43137"/>
                    </a:srgbClr>
                  </a:outerShdw>
                </a:effectLst>
                <a:latin typeface="Nikosh" pitchFamily="2" charset="0"/>
                <a:cs typeface="Nikosh" pitchFamily="2" charset="0"/>
              </a:rPr>
              <a:t> </a:t>
            </a:r>
            <a:r>
              <a:rPr lang="en-US" altLang="en-US" sz="6000" b="1" dirty="0" err="1">
                <a:solidFill>
                  <a:srgbClr val="C00000"/>
                </a:solidFill>
                <a:effectLst>
                  <a:outerShdw blurRad="38100" dist="38100" dir="2700000" algn="tl">
                    <a:srgbClr val="000000">
                      <a:alpha val="43137"/>
                    </a:srgbClr>
                  </a:outerShdw>
                </a:effectLst>
                <a:latin typeface="Nikosh" pitchFamily="2" charset="0"/>
                <a:cs typeface="Nikosh" pitchFamily="2" charset="0"/>
              </a:rPr>
              <a:t>তথ্য</a:t>
            </a:r>
            <a:r>
              <a:rPr lang="en-US" altLang="en-US" sz="6000" b="1" dirty="0">
                <a:solidFill>
                  <a:srgbClr val="C00000"/>
                </a:solidFill>
                <a:effectLst>
                  <a:outerShdw blurRad="38100" dist="38100" dir="2700000" algn="tl">
                    <a:srgbClr val="000000">
                      <a:alpha val="43137"/>
                    </a:srgbClr>
                  </a:outerShdw>
                </a:effectLst>
                <a:latin typeface="Nikosh" pitchFamily="2" charset="0"/>
                <a:cs typeface="Nikosh" pitchFamily="2" charset="0"/>
              </a:rPr>
              <a:t> </a:t>
            </a:r>
            <a:r>
              <a:rPr lang="en-US" altLang="en-US" sz="6000" b="1" dirty="0" err="1">
                <a:solidFill>
                  <a:srgbClr val="C00000"/>
                </a:solidFill>
                <a:effectLst>
                  <a:outerShdw blurRad="38100" dist="38100" dir="2700000" algn="tl">
                    <a:srgbClr val="000000">
                      <a:alpha val="43137"/>
                    </a:srgbClr>
                  </a:outerShdw>
                </a:effectLst>
                <a:latin typeface="Nikosh" pitchFamily="2" charset="0"/>
                <a:cs typeface="Nikosh" pitchFamily="2" charset="0"/>
              </a:rPr>
              <a:t>অধিকার</a:t>
            </a:r>
            <a:r>
              <a:rPr lang="en-US" altLang="en-US" sz="6000" b="1" dirty="0">
                <a:solidFill>
                  <a:srgbClr val="C00000"/>
                </a:solidFill>
                <a:effectLst>
                  <a:outerShdw blurRad="38100" dist="38100" dir="2700000" algn="tl">
                    <a:srgbClr val="000000">
                      <a:alpha val="43137"/>
                    </a:srgbClr>
                  </a:outerShdw>
                </a:effectLst>
                <a:latin typeface="Nikosh" pitchFamily="2" charset="0"/>
                <a:cs typeface="Nikosh" pitchFamily="2" charset="0"/>
              </a:rPr>
              <a:t> </a:t>
            </a:r>
            <a:r>
              <a:rPr lang="en-US" altLang="en-US" sz="6000" b="1" dirty="0" err="1">
                <a:solidFill>
                  <a:srgbClr val="C00000"/>
                </a:solidFill>
                <a:effectLst>
                  <a:outerShdw blurRad="38100" dist="38100" dir="2700000" algn="tl">
                    <a:srgbClr val="000000">
                      <a:alpha val="43137"/>
                    </a:srgbClr>
                  </a:outerShdw>
                </a:effectLst>
                <a:latin typeface="Nikosh" pitchFamily="2" charset="0"/>
                <a:cs typeface="Nikosh" pitchFamily="2" charset="0"/>
              </a:rPr>
              <a:t>আইন</a:t>
            </a:r>
            <a:endParaRPr lang="en-US" sz="6000" b="1" dirty="0">
              <a:ln>
                <a:solidFill>
                  <a:srgbClr val="FF00FF"/>
                </a:solidFill>
              </a:ln>
              <a:solidFill>
                <a:srgbClr val="C00000"/>
              </a:solidFill>
              <a:effectLst>
                <a:outerShdw blurRad="38100" dist="38100" dir="2700000" algn="tl">
                  <a:srgbClr val="000000">
                    <a:alpha val="43137"/>
                  </a:srgbClr>
                </a:outerShdw>
              </a:effectLst>
              <a:latin typeface="Nikosh" pitchFamily="2" charset="0"/>
              <a:cs typeface="Nikosh" pitchFamily="2" charset="0"/>
            </a:endParaRPr>
          </a:p>
        </p:txBody>
      </p:sp>
      <p:sp>
        <p:nvSpPr>
          <p:cNvPr id="13" name="TextBox 12">
            <a:extLst>
              <a:ext uri="{FF2B5EF4-FFF2-40B4-BE49-F238E27FC236}">
                <a16:creationId xmlns:a16="http://schemas.microsoft.com/office/drawing/2014/main" xmlns="" id="{2E6C20B0-3BC5-4405-BC33-9FE3CCB59FAC}"/>
              </a:ext>
            </a:extLst>
          </p:cNvPr>
          <p:cNvSpPr txBox="1"/>
          <p:nvPr/>
        </p:nvSpPr>
        <p:spPr>
          <a:xfrm>
            <a:off x="3247406" y="4303640"/>
            <a:ext cx="3961242" cy="1569660"/>
          </a:xfrm>
          <a:custGeom>
            <a:avLst/>
            <a:gdLst>
              <a:gd name="connsiteX0" fmla="*/ 0 w 1772116"/>
              <a:gd name="connsiteY0" fmla="*/ 0 h 3539430"/>
              <a:gd name="connsiteX1" fmla="*/ 1772116 w 1772116"/>
              <a:gd name="connsiteY1" fmla="*/ 0 h 3539430"/>
              <a:gd name="connsiteX2" fmla="*/ 1772116 w 1772116"/>
              <a:gd name="connsiteY2" fmla="*/ 3539430 h 3539430"/>
              <a:gd name="connsiteX3" fmla="*/ 0 w 1772116"/>
              <a:gd name="connsiteY3" fmla="*/ 3539430 h 3539430"/>
              <a:gd name="connsiteX4" fmla="*/ 0 w 1772116"/>
              <a:gd name="connsiteY4" fmla="*/ 0 h 3539430"/>
              <a:gd name="connsiteX0" fmla="*/ 0 w 1937216"/>
              <a:gd name="connsiteY0" fmla="*/ 0 h 3539430"/>
              <a:gd name="connsiteX1" fmla="*/ 1937216 w 1937216"/>
              <a:gd name="connsiteY1" fmla="*/ 38100 h 3539430"/>
              <a:gd name="connsiteX2" fmla="*/ 1772116 w 1937216"/>
              <a:gd name="connsiteY2" fmla="*/ 3539430 h 3539430"/>
              <a:gd name="connsiteX3" fmla="*/ 0 w 1937216"/>
              <a:gd name="connsiteY3" fmla="*/ 3539430 h 3539430"/>
              <a:gd name="connsiteX4" fmla="*/ 0 w 1937216"/>
              <a:gd name="connsiteY4" fmla="*/ 0 h 3539430"/>
              <a:gd name="connsiteX0" fmla="*/ 215900 w 2153116"/>
              <a:gd name="connsiteY0" fmla="*/ 0 h 3539430"/>
              <a:gd name="connsiteX1" fmla="*/ 2153116 w 2153116"/>
              <a:gd name="connsiteY1" fmla="*/ 38100 h 3539430"/>
              <a:gd name="connsiteX2" fmla="*/ 1988016 w 2153116"/>
              <a:gd name="connsiteY2" fmla="*/ 3539430 h 3539430"/>
              <a:gd name="connsiteX3" fmla="*/ 0 w 2153116"/>
              <a:gd name="connsiteY3" fmla="*/ 3526730 h 3539430"/>
              <a:gd name="connsiteX4" fmla="*/ 215900 w 2153116"/>
              <a:gd name="connsiteY4" fmla="*/ 0 h 3539430"/>
              <a:gd name="connsiteX0" fmla="*/ 215900 w 2153116"/>
              <a:gd name="connsiteY0" fmla="*/ 0 h 3539430"/>
              <a:gd name="connsiteX1" fmla="*/ 2153116 w 2153116"/>
              <a:gd name="connsiteY1" fmla="*/ 38100 h 3539430"/>
              <a:gd name="connsiteX2" fmla="*/ 1721316 w 2153116"/>
              <a:gd name="connsiteY2" fmla="*/ 3539430 h 3539430"/>
              <a:gd name="connsiteX3" fmla="*/ 0 w 2153116"/>
              <a:gd name="connsiteY3" fmla="*/ 3526730 h 3539430"/>
              <a:gd name="connsiteX4" fmla="*/ 215900 w 2153116"/>
              <a:gd name="connsiteY4" fmla="*/ 0 h 3539430"/>
              <a:gd name="connsiteX0" fmla="*/ 215900 w 2026116"/>
              <a:gd name="connsiteY0" fmla="*/ 0 h 3539430"/>
              <a:gd name="connsiteX1" fmla="*/ 2026116 w 2026116"/>
              <a:gd name="connsiteY1" fmla="*/ 38100 h 3539430"/>
              <a:gd name="connsiteX2" fmla="*/ 1721316 w 2026116"/>
              <a:gd name="connsiteY2" fmla="*/ 3539430 h 3539430"/>
              <a:gd name="connsiteX3" fmla="*/ 0 w 2026116"/>
              <a:gd name="connsiteY3" fmla="*/ 3526730 h 3539430"/>
              <a:gd name="connsiteX4" fmla="*/ 215900 w 2026116"/>
              <a:gd name="connsiteY4" fmla="*/ 0 h 3539430"/>
              <a:gd name="connsiteX0" fmla="*/ 215900 w 2026116"/>
              <a:gd name="connsiteY0" fmla="*/ 0 h 6220646"/>
              <a:gd name="connsiteX1" fmla="*/ 2026116 w 2026116"/>
              <a:gd name="connsiteY1" fmla="*/ 38100 h 6220646"/>
              <a:gd name="connsiteX2" fmla="*/ 990012 w 2026116"/>
              <a:gd name="connsiteY2" fmla="*/ 6220646 h 6220646"/>
              <a:gd name="connsiteX3" fmla="*/ 0 w 2026116"/>
              <a:gd name="connsiteY3" fmla="*/ 3526730 h 6220646"/>
              <a:gd name="connsiteX4" fmla="*/ 215900 w 2026116"/>
              <a:gd name="connsiteY4" fmla="*/ 0 h 6220646"/>
              <a:gd name="connsiteX0" fmla="*/ 215900 w 2026116"/>
              <a:gd name="connsiteY0" fmla="*/ 0 h 6220646"/>
              <a:gd name="connsiteX1" fmla="*/ 2026116 w 2026116"/>
              <a:gd name="connsiteY1" fmla="*/ 38100 h 6220646"/>
              <a:gd name="connsiteX2" fmla="*/ 990012 w 2026116"/>
              <a:gd name="connsiteY2" fmla="*/ 6220646 h 6220646"/>
              <a:gd name="connsiteX3" fmla="*/ 0 w 2026116"/>
              <a:gd name="connsiteY3" fmla="*/ 3526730 h 6220646"/>
              <a:gd name="connsiteX4" fmla="*/ 215900 w 2026116"/>
              <a:gd name="connsiteY4" fmla="*/ 0 h 6220646"/>
              <a:gd name="connsiteX0" fmla="*/ 215900 w 2026116"/>
              <a:gd name="connsiteY0" fmla="*/ 0 h 6220646"/>
              <a:gd name="connsiteX1" fmla="*/ 2026116 w 2026116"/>
              <a:gd name="connsiteY1" fmla="*/ 38100 h 6220646"/>
              <a:gd name="connsiteX2" fmla="*/ 990012 w 2026116"/>
              <a:gd name="connsiteY2" fmla="*/ 6220646 h 6220646"/>
              <a:gd name="connsiteX3" fmla="*/ 0 w 2026116"/>
              <a:gd name="connsiteY3" fmla="*/ 3526730 h 6220646"/>
              <a:gd name="connsiteX4" fmla="*/ 215900 w 2026116"/>
              <a:gd name="connsiteY4" fmla="*/ 0 h 6220646"/>
              <a:gd name="connsiteX0" fmla="*/ 117665 w 1927881"/>
              <a:gd name="connsiteY0" fmla="*/ 0 h 6220646"/>
              <a:gd name="connsiteX1" fmla="*/ 1927881 w 1927881"/>
              <a:gd name="connsiteY1" fmla="*/ 38100 h 6220646"/>
              <a:gd name="connsiteX2" fmla="*/ 891777 w 1927881"/>
              <a:gd name="connsiteY2" fmla="*/ 6220646 h 6220646"/>
              <a:gd name="connsiteX3" fmla="*/ 0 w 1927881"/>
              <a:gd name="connsiteY3" fmla="*/ 3526730 h 6220646"/>
              <a:gd name="connsiteX4" fmla="*/ 117665 w 1927881"/>
              <a:gd name="connsiteY4" fmla="*/ 0 h 6220646"/>
              <a:gd name="connsiteX0" fmla="*/ 119874 w 1930090"/>
              <a:gd name="connsiteY0" fmla="*/ 0 h 6220646"/>
              <a:gd name="connsiteX1" fmla="*/ 1930090 w 1930090"/>
              <a:gd name="connsiteY1" fmla="*/ 38100 h 6220646"/>
              <a:gd name="connsiteX2" fmla="*/ 893986 w 1930090"/>
              <a:gd name="connsiteY2" fmla="*/ 6220646 h 6220646"/>
              <a:gd name="connsiteX3" fmla="*/ 2209 w 1930090"/>
              <a:gd name="connsiteY3" fmla="*/ 3526730 h 6220646"/>
              <a:gd name="connsiteX4" fmla="*/ 119874 w 1930090"/>
              <a:gd name="connsiteY4" fmla="*/ 0 h 6220646"/>
              <a:gd name="connsiteX0" fmla="*/ 119874 w 1722705"/>
              <a:gd name="connsiteY0" fmla="*/ 0 h 6220646"/>
              <a:gd name="connsiteX1" fmla="*/ 1722705 w 1722705"/>
              <a:gd name="connsiteY1" fmla="*/ 38099 h 6220646"/>
              <a:gd name="connsiteX2" fmla="*/ 893986 w 1722705"/>
              <a:gd name="connsiteY2" fmla="*/ 6220646 h 6220646"/>
              <a:gd name="connsiteX3" fmla="*/ 2209 w 1722705"/>
              <a:gd name="connsiteY3" fmla="*/ 3526730 h 6220646"/>
              <a:gd name="connsiteX4" fmla="*/ 119874 w 1722705"/>
              <a:gd name="connsiteY4" fmla="*/ 0 h 6220646"/>
              <a:gd name="connsiteX0" fmla="*/ 119874 w 1722705"/>
              <a:gd name="connsiteY0" fmla="*/ 0 h 6220646"/>
              <a:gd name="connsiteX1" fmla="*/ 1722705 w 1722705"/>
              <a:gd name="connsiteY1" fmla="*/ 38099 h 6220646"/>
              <a:gd name="connsiteX2" fmla="*/ 893986 w 1722705"/>
              <a:gd name="connsiteY2" fmla="*/ 6220646 h 6220646"/>
              <a:gd name="connsiteX3" fmla="*/ 2209 w 1722705"/>
              <a:gd name="connsiteY3" fmla="*/ 3526730 h 6220646"/>
              <a:gd name="connsiteX4" fmla="*/ 119874 w 1722705"/>
              <a:gd name="connsiteY4" fmla="*/ 0 h 6220646"/>
              <a:gd name="connsiteX0" fmla="*/ 117665 w 1720496"/>
              <a:gd name="connsiteY0" fmla="*/ 0 h 6002661"/>
              <a:gd name="connsiteX1" fmla="*/ 1720496 w 1720496"/>
              <a:gd name="connsiteY1" fmla="*/ 38099 h 6002661"/>
              <a:gd name="connsiteX2" fmla="*/ 957267 w 1720496"/>
              <a:gd name="connsiteY2" fmla="*/ 6002661 h 6002661"/>
              <a:gd name="connsiteX3" fmla="*/ 0 w 1720496"/>
              <a:gd name="connsiteY3" fmla="*/ 3526730 h 6002661"/>
              <a:gd name="connsiteX4" fmla="*/ 117665 w 1720496"/>
              <a:gd name="connsiteY4" fmla="*/ 0 h 6002661"/>
              <a:gd name="connsiteX0" fmla="*/ 117665 w 1720496"/>
              <a:gd name="connsiteY0" fmla="*/ 0 h 5871870"/>
              <a:gd name="connsiteX1" fmla="*/ 1720496 w 1720496"/>
              <a:gd name="connsiteY1" fmla="*/ 38099 h 5871870"/>
              <a:gd name="connsiteX2" fmla="*/ 1066417 w 1720496"/>
              <a:gd name="connsiteY2" fmla="*/ 5871870 h 5871870"/>
              <a:gd name="connsiteX3" fmla="*/ 0 w 1720496"/>
              <a:gd name="connsiteY3" fmla="*/ 3526730 h 5871870"/>
              <a:gd name="connsiteX4" fmla="*/ 117665 w 1720496"/>
              <a:gd name="connsiteY4" fmla="*/ 0 h 5871870"/>
              <a:gd name="connsiteX0" fmla="*/ 117665 w 1720496"/>
              <a:gd name="connsiteY0" fmla="*/ 0 h 5871870"/>
              <a:gd name="connsiteX1" fmla="*/ 1720496 w 1720496"/>
              <a:gd name="connsiteY1" fmla="*/ 38099 h 5871870"/>
              <a:gd name="connsiteX2" fmla="*/ 1142822 w 1720496"/>
              <a:gd name="connsiteY2" fmla="*/ 5871870 h 5871870"/>
              <a:gd name="connsiteX3" fmla="*/ 0 w 1720496"/>
              <a:gd name="connsiteY3" fmla="*/ 3526730 h 5871870"/>
              <a:gd name="connsiteX4" fmla="*/ 117665 w 1720496"/>
              <a:gd name="connsiteY4" fmla="*/ 0 h 5871870"/>
              <a:gd name="connsiteX0" fmla="*/ 0 w 1744726"/>
              <a:gd name="connsiteY0" fmla="*/ 0 h 5850071"/>
              <a:gd name="connsiteX1" fmla="*/ 1744726 w 1744726"/>
              <a:gd name="connsiteY1" fmla="*/ 16300 h 5850071"/>
              <a:gd name="connsiteX2" fmla="*/ 1167052 w 1744726"/>
              <a:gd name="connsiteY2" fmla="*/ 5850071 h 5850071"/>
              <a:gd name="connsiteX3" fmla="*/ 24230 w 1744726"/>
              <a:gd name="connsiteY3" fmla="*/ 3504931 h 5850071"/>
              <a:gd name="connsiteX4" fmla="*/ 0 w 1744726"/>
              <a:gd name="connsiteY4" fmla="*/ 0 h 5850071"/>
              <a:gd name="connsiteX0" fmla="*/ 0 w 1697264"/>
              <a:gd name="connsiteY0" fmla="*/ 5498 h 5855569"/>
              <a:gd name="connsiteX1" fmla="*/ 1646491 w 1697264"/>
              <a:gd name="connsiteY1" fmla="*/ 0 h 5855569"/>
              <a:gd name="connsiteX2" fmla="*/ 1167052 w 1697264"/>
              <a:gd name="connsiteY2" fmla="*/ 5855569 h 5855569"/>
              <a:gd name="connsiteX3" fmla="*/ 24230 w 1697264"/>
              <a:gd name="connsiteY3" fmla="*/ 3510429 h 5855569"/>
              <a:gd name="connsiteX4" fmla="*/ 0 w 1697264"/>
              <a:gd name="connsiteY4" fmla="*/ 5498 h 5855569"/>
              <a:gd name="connsiteX0" fmla="*/ 0 w 1697264"/>
              <a:gd name="connsiteY0" fmla="*/ 5498 h 5855569"/>
              <a:gd name="connsiteX1" fmla="*/ 1646491 w 1697264"/>
              <a:gd name="connsiteY1" fmla="*/ 0 h 5855569"/>
              <a:gd name="connsiteX2" fmla="*/ 1167052 w 1697264"/>
              <a:gd name="connsiteY2" fmla="*/ 5855569 h 5855569"/>
              <a:gd name="connsiteX3" fmla="*/ 24230 w 1697264"/>
              <a:gd name="connsiteY3" fmla="*/ 3510429 h 5855569"/>
              <a:gd name="connsiteX4" fmla="*/ 0 w 1697264"/>
              <a:gd name="connsiteY4" fmla="*/ 5498 h 5855569"/>
              <a:gd name="connsiteX0" fmla="*/ 0 w 1727147"/>
              <a:gd name="connsiteY0" fmla="*/ 5498 h 5855569"/>
              <a:gd name="connsiteX1" fmla="*/ 1646491 w 1727147"/>
              <a:gd name="connsiteY1" fmla="*/ 0 h 5855569"/>
              <a:gd name="connsiteX2" fmla="*/ 1167052 w 1727147"/>
              <a:gd name="connsiteY2" fmla="*/ 5855569 h 5855569"/>
              <a:gd name="connsiteX3" fmla="*/ 24230 w 1727147"/>
              <a:gd name="connsiteY3" fmla="*/ 3510429 h 5855569"/>
              <a:gd name="connsiteX4" fmla="*/ 0 w 1727147"/>
              <a:gd name="connsiteY4" fmla="*/ 5498 h 5855569"/>
              <a:gd name="connsiteX0" fmla="*/ 0 w 1659050"/>
              <a:gd name="connsiteY0" fmla="*/ 5498 h 5855569"/>
              <a:gd name="connsiteX1" fmla="*/ 1646491 w 1659050"/>
              <a:gd name="connsiteY1" fmla="*/ 0 h 5855569"/>
              <a:gd name="connsiteX2" fmla="*/ 1025157 w 1659050"/>
              <a:gd name="connsiteY2" fmla="*/ 5855569 h 5855569"/>
              <a:gd name="connsiteX3" fmla="*/ 24230 w 1659050"/>
              <a:gd name="connsiteY3" fmla="*/ 3510429 h 5855569"/>
              <a:gd name="connsiteX4" fmla="*/ 0 w 1659050"/>
              <a:gd name="connsiteY4" fmla="*/ 5498 h 5855569"/>
              <a:gd name="connsiteX0" fmla="*/ 0 w 1646491"/>
              <a:gd name="connsiteY0" fmla="*/ 5498 h 5855569"/>
              <a:gd name="connsiteX1" fmla="*/ 1646491 w 1646491"/>
              <a:gd name="connsiteY1" fmla="*/ 0 h 5855569"/>
              <a:gd name="connsiteX2" fmla="*/ 1025157 w 1646491"/>
              <a:gd name="connsiteY2" fmla="*/ 5855569 h 5855569"/>
              <a:gd name="connsiteX3" fmla="*/ 24230 w 1646491"/>
              <a:gd name="connsiteY3" fmla="*/ 3510429 h 5855569"/>
              <a:gd name="connsiteX4" fmla="*/ 0 w 1646491"/>
              <a:gd name="connsiteY4" fmla="*/ 5498 h 5855569"/>
              <a:gd name="connsiteX0" fmla="*/ 0 w 1646491"/>
              <a:gd name="connsiteY0" fmla="*/ 5498 h 5855569"/>
              <a:gd name="connsiteX1" fmla="*/ 1646491 w 1646491"/>
              <a:gd name="connsiteY1" fmla="*/ 0 h 5855569"/>
              <a:gd name="connsiteX2" fmla="*/ 1025157 w 1646491"/>
              <a:gd name="connsiteY2" fmla="*/ 5855569 h 5855569"/>
              <a:gd name="connsiteX3" fmla="*/ 24230 w 1646491"/>
              <a:gd name="connsiteY3" fmla="*/ 3510429 h 5855569"/>
              <a:gd name="connsiteX4" fmla="*/ 0 w 1646491"/>
              <a:gd name="connsiteY4" fmla="*/ 5498 h 5855569"/>
              <a:gd name="connsiteX0" fmla="*/ 0 w 1646491"/>
              <a:gd name="connsiteY0" fmla="*/ 5498 h 5877368"/>
              <a:gd name="connsiteX1" fmla="*/ 1646491 w 1646491"/>
              <a:gd name="connsiteY1" fmla="*/ 0 h 5877368"/>
              <a:gd name="connsiteX2" fmla="*/ 948752 w 1646491"/>
              <a:gd name="connsiteY2" fmla="*/ 5877368 h 5877368"/>
              <a:gd name="connsiteX3" fmla="*/ 24230 w 1646491"/>
              <a:gd name="connsiteY3" fmla="*/ 3510429 h 5877368"/>
              <a:gd name="connsiteX4" fmla="*/ 0 w 1646491"/>
              <a:gd name="connsiteY4" fmla="*/ 5498 h 5877368"/>
              <a:gd name="connsiteX0" fmla="*/ 0 w 1646491"/>
              <a:gd name="connsiteY0" fmla="*/ 5498 h 5855569"/>
              <a:gd name="connsiteX1" fmla="*/ 1646491 w 1646491"/>
              <a:gd name="connsiteY1" fmla="*/ 0 h 5855569"/>
              <a:gd name="connsiteX2" fmla="*/ 850517 w 1646491"/>
              <a:gd name="connsiteY2" fmla="*/ 5855569 h 5855569"/>
              <a:gd name="connsiteX3" fmla="*/ 24230 w 1646491"/>
              <a:gd name="connsiteY3" fmla="*/ 3510429 h 5855569"/>
              <a:gd name="connsiteX4" fmla="*/ 0 w 1646491"/>
              <a:gd name="connsiteY4" fmla="*/ 5498 h 5855569"/>
              <a:gd name="connsiteX0" fmla="*/ 0 w 1646491"/>
              <a:gd name="connsiteY0" fmla="*/ 5498 h 5855569"/>
              <a:gd name="connsiteX1" fmla="*/ 1646491 w 1646491"/>
              <a:gd name="connsiteY1" fmla="*/ 0 h 5855569"/>
              <a:gd name="connsiteX2" fmla="*/ 850517 w 1646491"/>
              <a:gd name="connsiteY2" fmla="*/ 5855569 h 5855569"/>
              <a:gd name="connsiteX3" fmla="*/ 24230 w 1646491"/>
              <a:gd name="connsiteY3" fmla="*/ 3510429 h 5855569"/>
              <a:gd name="connsiteX4" fmla="*/ 0 w 1646491"/>
              <a:gd name="connsiteY4" fmla="*/ 5498 h 5855569"/>
              <a:gd name="connsiteX0" fmla="*/ 0 w 1646491"/>
              <a:gd name="connsiteY0" fmla="*/ 5498 h 5855569"/>
              <a:gd name="connsiteX1" fmla="*/ 1646491 w 1646491"/>
              <a:gd name="connsiteY1" fmla="*/ 0 h 5855569"/>
              <a:gd name="connsiteX2" fmla="*/ 850517 w 1646491"/>
              <a:gd name="connsiteY2" fmla="*/ 5855569 h 5855569"/>
              <a:gd name="connsiteX3" fmla="*/ 24230 w 1646491"/>
              <a:gd name="connsiteY3" fmla="*/ 3510429 h 5855569"/>
              <a:gd name="connsiteX4" fmla="*/ 0 w 1646491"/>
              <a:gd name="connsiteY4" fmla="*/ 5498 h 5855569"/>
              <a:gd name="connsiteX0" fmla="*/ 0 w 1646491"/>
              <a:gd name="connsiteY0" fmla="*/ 5498 h 5855569"/>
              <a:gd name="connsiteX1" fmla="*/ 1646491 w 1646491"/>
              <a:gd name="connsiteY1" fmla="*/ 0 h 5855569"/>
              <a:gd name="connsiteX2" fmla="*/ 850517 w 1646491"/>
              <a:gd name="connsiteY2" fmla="*/ 5855569 h 5855569"/>
              <a:gd name="connsiteX3" fmla="*/ 24230 w 1646491"/>
              <a:gd name="connsiteY3" fmla="*/ 3510429 h 5855569"/>
              <a:gd name="connsiteX4" fmla="*/ 0 w 1646491"/>
              <a:gd name="connsiteY4" fmla="*/ 5498 h 5855569"/>
              <a:gd name="connsiteX0" fmla="*/ 0 w 1646491"/>
              <a:gd name="connsiteY0" fmla="*/ 5498 h 5855569"/>
              <a:gd name="connsiteX1" fmla="*/ 1646491 w 1646491"/>
              <a:gd name="connsiteY1" fmla="*/ 0 h 5855569"/>
              <a:gd name="connsiteX2" fmla="*/ 850517 w 1646491"/>
              <a:gd name="connsiteY2" fmla="*/ 5855569 h 5855569"/>
              <a:gd name="connsiteX3" fmla="*/ 24230 w 1646491"/>
              <a:gd name="connsiteY3" fmla="*/ 3510429 h 5855569"/>
              <a:gd name="connsiteX4" fmla="*/ 0 w 1646491"/>
              <a:gd name="connsiteY4" fmla="*/ 5498 h 5855569"/>
              <a:gd name="connsiteX0" fmla="*/ 0 w 1646491"/>
              <a:gd name="connsiteY0" fmla="*/ 5498 h 5855569"/>
              <a:gd name="connsiteX1" fmla="*/ 1646491 w 1646491"/>
              <a:gd name="connsiteY1" fmla="*/ 0 h 5855569"/>
              <a:gd name="connsiteX2" fmla="*/ 850517 w 1646491"/>
              <a:gd name="connsiteY2" fmla="*/ 5855569 h 5855569"/>
              <a:gd name="connsiteX3" fmla="*/ 13315 w 1646491"/>
              <a:gd name="connsiteY3" fmla="*/ 2878273 h 5855569"/>
              <a:gd name="connsiteX4" fmla="*/ 0 w 1646491"/>
              <a:gd name="connsiteY4" fmla="*/ 5498 h 5855569"/>
              <a:gd name="connsiteX0" fmla="*/ 52404 w 1698895"/>
              <a:gd name="connsiteY0" fmla="*/ 5498 h 5855569"/>
              <a:gd name="connsiteX1" fmla="*/ 1698895 w 1698895"/>
              <a:gd name="connsiteY1" fmla="*/ 0 h 5855569"/>
              <a:gd name="connsiteX2" fmla="*/ 902921 w 1698895"/>
              <a:gd name="connsiteY2" fmla="*/ 5855569 h 5855569"/>
              <a:gd name="connsiteX3" fmla="*/ 230 w 1698895"/>
              <a:gd name="connsiteY3" fmla="*/ 2878273 h 5855569"/>
              <a:gd name="connsiteX4" fmla="*/ 52404 w 1698895"/>
              <a:gd name="connsiteY4" fmla="*/ 5498 h 5855569"/>
              <a:gd name="connsiteX0" fmla="*/ 52404 w 1644320"/>
              <a:gd name="connsiteY0" fmla="*/ 16 h 5850087"/>
              <a:gd name="connsiteX1" fmla="*/ 1644320 w 1644320"/>
              <a:gd name="connsiteY1" fmla="*/ 125309 h 5850087"/>
              <a:gd name="connsiteX2" fmla="*/ 902921 w 1644320"/>
              <a:gd name="connsiteY2" fmla="*/ 5850087 h 5850087"/>
              <a:gd name="connsiteX3" fmla="*/ 230 w 1644320"/>
              <a:gd name="connsiteY3" fmla="*/ 2872791 h 5850087"/>
              <a:gd name="connsiteX4" fmla="*/ 52404 w 1644320"/>
              <a:gd name="connsiteY4" fmla="*/ 16 h 5850087"/>
              <a:gd name="connsiteX0" fmla="*/ 52404 w 1681962"/>
              <a:gd name="connsiteY0" fmla="*/ 14 h 5850085"/>
              <a:gd name="connsiteX1" fmla="*/ 1644320 w 1681962"/>
              <a:gd name="connsiteY1" fmla="*/ 125307 h 5850085"/>
              <a:gd name="connsiteX2" fmla="*/ 902921 w 1681962"/>
              <a:gd name="connsiteY2" fmla="*/ 5850085 h 5850085"/>
              <a:gd name="connsiteX3" fmla="*/ 230 w 1681962"/>
              <a:gd name="connsiteY3" fmla="*/ 2872789 h 5850085"/>
              <a:gd name="connsiteX4" fmla="*/ 52404 w 1681962"/>
              <a:gd name="connsiteY4" fmla="*/ 14 h 5850085"/>
              <a:gd name="connsiteX0" fmla="*/ 52404 w 1689600"/>
              <a:gd name="connsiteY0" fmla="*/ 27296 h 5877367"/>
              <a:gd name="connsiteX1" fmla="*/ 1655235 w 1689600"/>
              <a:gd name="connsiteY1" fmla="*/ 0 h 5877367"/>
              <a:gd name="connsiteX2" fmla="*/ 902921 w 1689600"/>
              <a:gd name="connsiteY2" fmla="*/ 5877367 h 5877367"/>
              <a:gd name="connsiteX3" fmla="*/ 230 w 1689600"/>
              <a:gd name="connsiteY3" fmla="*/ 2900071 h 5877367"/>
              <a:gd name="connsiteX4" fmla="*/ 52404 w 1689600"/>
              <a:gd name="connsiteY4" fmla="*/ 27296 h 5877367"/>
              <a:gd name="connsiteX0" fmla="*/ 52404 w 1689600"/>
              <a:gd name="connsiteY0" fmla="*/ 397768 h 6247839"/>
              <a:gd name="connsiteX1" fmla="*/ 1655235 w 1689600"/>
              <a:gd name="connsiteY1" fmla="*/ 370472 h 6247839"/>
              <a:gd name="connsiteX2" fmla="*/ 902921 w 1689600"/>
              <a:gd name="connsiteY2" fmla="*/ 6247839 h 6247839"/>
              <a:gd name="connsiteX3" fmla="*/ 230 w 1689600"/>
              <a:gd name="connsiteY3" fmla="*/ 3270543 h 6247839"/>
              <a:gd name="connsiteX4" fmla="*/ 52404 w 1689600"/>
              <a:gd name="connsiteY4" fmla="*/ 397768 h 6247839"/>
              <a:gd name="connsiteX0" fmla="*/ 9245 w 1690101"/>
              <a:gd name="connsiteY0" fmla="*/ 103589 h 6411429"/>
              <a:gd name="connsiteX1" fmla="*/ 1655736 w 1690101"/>
              <a:gd name="connsiteY1" fmla="*/ 534062 h 6411429"/>
              <a:gd name="connsiteX2" fmla="*/ 903422 w 1690101"/>
              <a:gd name="connsiteY2" fmla="*/ 6411429 h 6411429"/>
              <a:gd name="connsiteX3" fmla="*/ 731 w 1690101"/>
              <a:gd name="connsiteY3" fmla="*/ 3434133 h 6411429"/>
              <a:gd name="connsiteX4" fmla="*/ 9245 w 1690101"/>
              <a:gd name="connsiteY4" fmla="*/ 103589 h 6411429"/>
              <a:gd name="connsiteX0" fmla="*/ 128685 w 1689476"/>
              <a:gd name="connsiteY0" fmla="*/ 137691 h 6380135"/>
              <a:gd name="connsiteX1" fmla="*/ 1655111 w 1689476"/>
              <a:gd name="connsiteY1" fmla="*/ 502768 h 6380135"/>
              <a:gd name="connsiteX2" fmla="*/ 902797 w 1689476"/>
              <a:gd name="connsiteY2" fmla="*/ 6380135 h 6380135"/>
              <a:gd name="connsiteX3" fmla="*/ 106 w 1689476"/>
              <a:gd name="connsiteY3" fmla="*/ 3402839 h 6380135"/>
              <a:gd name="connsiteX4" fmla="*/ 128685 w 1689476"/>
              <a:gd name="connsiteY4" fmla="*/ 137691 h 6380135"/>
              <a:gd name="connsiteX0" fmla="*/ 63286 w 1689567"/>
              <a:gd name="connsiteY0" fmla="*/ 243541 h 6311597"/>
              <a:gd name="connsiteX1" fmla="*/ 1655202 w 1689567"/>
              <a:gd name="connsiteY1" fmla="*/ 434230 h 6311597"/>
              <a:gd name="connsiteX2" fmla="*/ 902888 w 1689567"/>
              <a:gd name="connsiteY2" fmla="*/ 6311597 h 6311597"/>
              <a:gd name="connsiteX3" fmla="*/ 197 w 1689567"/>
              <a:gd name="connsiteY3" fmla="*/ 3334301 h 6311597"/>
              <a:gd name="connsiteX4" fmla="*/ 63286 w 1689567"/>
              <a:gd name="connsiteY4" fmla="*/ 243541 h 6311597"/>
              <a:gd name="connsiteX0" fmla="*/ 19902 w 1689843"/>
              <a:gd name="connsiteY0" fmla="*/ 188211 h 6343461"/>
              <a:gd name="connsiteX1" fmla="*/ 1655478 w 1689843"/>
              <a:gd name="connsiteY1" fmla="*/ 466094 h 6343461"/>
              <a:gd name="connsiteX2" fmla="*/ 903164 w 1689843"/>
              <a:gd name="connsiteY2" fmla="*/ 6343461 h 6343461"/>
              <a:gd name="connsiteX3" fmla="*/ 473 w 1689843"/>
              <a:gd name="connsiteY3" fmla="*/ 3366165 h 6343461"/>
              <a:gd name="connsiteX4" fmla="*/ 19902 w 1689843"/>
              <a:gd name="connsiteY4" fmla="*/ 188211 h 6343461"/>
              <a:gd name="connsiteX0" fmla="*/ 19902 w 1689843"/>
              <a:gd name="connsiteY0" fmla="*/ 397471 h 6552721"/>
              <a:gd name="connsiteX1" fmla="*/ 1655478 w 1689843"/>
              <a:gd name="connsiteY1" fmla="*/ 675354 h 6552721"/>
              <a:gd name="connsiteX2" fmla="*/ 903164 w 1689843"/>
              <a:gd name="connsiteY2" fmla="*/ 6552721 h 6552721"/>
              <a:gd name="connsiteX3" fmla="*/ 473 w 1689843"/>
              <a:gd name="connsiteY3" fmla="*/ 3575425 h 6552721"/>
              <a:gd name="connsiteX4" fmla="*/ 19902 w 1689843"/>
              <a:gd name="connsiteY4" fmla="*/ 397471 h 6552721"/>
              <a:gd name="connsiteX0" fmla="*/ 26123 w 1696064"/>
              <a:gd name="connsiteY0" fmla="*/ 397473 h 6552723"/>
              <a:gd name="connsiteX1" fmla="*/ 1661699 w 1696064"/>
              <a:gd name="connsiteY1" fmla="*/ 675356 h 6552723"/>
              <a:gd name="connsiteX2" fmla="*/ 909385 w 1696064"/>
              <a:gd name="connsiteY2" fmla="*/ 6552723 h 6552723"/>
              <a:gd name="connsiteX3" fmla="*/ 6694 w 1696064"/>
              <a:gd name="connsiteY3" fmla="*/ 3575427 h 6552723"/>
              <a:gd name="connsiteX4" fmla="*/ 26123 w 1696064"/>
              <a:gd name="connsiteY4" fmla="*/ 397473 h 6552723"/>
              <a:gd name="connsiteX0" fmla="*/ 26123 w 1711741"/>
              <a:gd name="connsiteY0" fmla="*/ 370709 h 6525959"/>
              <a:gd name="connsiteX1" fmla="*/ 1683529 w 1711741"/>
              <a:gd name="connsiteY1" fmla="*/ 713987 h 6525959"/>
              <a:gd name="connsiteX2" fmla="*/ 909385 w 1711741"/>
              <a:gd name="connsiteY2" fmla="*/ 6525959 h 6525959"/>
              <a:gd name="connsiteX3" fmla="*/ 6694 w 1711741"/>
              <a:gd name="connsiteY3" fmla="*/ 3548663 h 6525959"/>
              <a:gd name="connsiteX4" fmla="*/ 26123 w 1711741"/>
              <a:gd name="connsiteY4" fmla="*/ 370709 h 6525959"/>
              <a:gd name="connsiteX0" fmla="*/ 26123 w 1711741"/>
              <a:gd name="connsiteY0" fmla="*/ 280729 h 6435979"/>
              <a:gd name="connsiteX1" fmla="*/ 1388825 w 1711741"/>
              <a:gd name="connsiteY1" fmla="*/ 193536 h 6435979"/>
              <a:gd name="connsiteX2" fmla="*/ 1683529 w 1711741"/>
              <a:gd name="connsiteY2" fmla="*/ 624007 h 6435979"/>
              <a:gd name="connsiteX3" fmla="*/ 909385 w 1711741"/>
              <a:gd name="connsiteY3" fmla="*/ 6435979 h 6435979"/>
              <a:gd name="connsiteX4" fmla="*/ 6694 w 1711741"/>
              <a:gd name="connsiteY4" fmla="*/ 3458683 h 6435979"/>
              <a:gd name="connsiteX5" fmla="*/ 26123 w 1711741"/>
              <a:gd name="connsiteY5" fmla="*/ 280729 h 6435979"/>
              <a:gd name="connsiteX0" fmla="*/ 26123 w 1711741"/>
              <a:gd name="connsiteY0" fmla="*/ 335296 h 6490546"/>
              <a:gd name="connsiteX1" fmla="*/ 1388825 w 1711741"/>
              <a:gd name="connsiteY1" fmla="*/ 248103 h 6490546"/>
              <a:gd name="connsiteX2" fmla="*/ 1683529 w 1711741"/>
              <a:gd name="connsiteY2" fmla="*/ 678574 h 6490546"/>
              <a:gd name="connsiteX3" fmla="*/ 909385 w 1711741"/>
              <a:gd name="connsiteY3" fmla="*/ 6490546 h 6490546"/>
              <a:gd name="connsiteX4" fmla="*/ 6694 w 1711741"/>
              <a:gd name="connsiteY4" fmla="*/ 3513250 h 6490546"/>
              <a:gd name="connsiteX5" fmla="*/ 26123 w 1711741"/>
              <a:gd name="connsiteY5" fmla="*/ 335296 h 6490546"/>
              <a:gd name="connsiteX0" fmla="*/ 26123 w 1711741"/>
              <a:gd name="connsiteY0" fmla="*/ 335296 h 6490546"/>
              <a:gd name="connsiteX1" fmla="*/ 1388825 w 1711741"/>
              <a:gd name="connsiteY1" fmla="*/ 248103 h 6490546"/>
              <a:gd name="connsiteX2" fmla="*/ 1683529 w 1711741"/>
              <a:gd name="connsiteY2" fmla="*/ 678574 h 6490546"/>
              <a:gd name="connsiteX3" fmla="*/ 909385 w 1711741"/>
              <a:gd name="connsiteY3" fmla="*/ 6490546 h 6490546"/>
              <a:gd name="connsiteX4" fmla="*/ 6694 w 1711741"/>
              <a:gd name="connsiteY4" fmla="*/ 3513250 h 6490546"/>
              <a:gd name="connsiteX5" fmla="*/ 26123 w 1711741"/>
              <a:gd name="connsiteY5" fmla="*/ 335296 h 6490546"/>
              <a:gd name="connsiteX0" fmla="*/ 26123 w 1711741"/>
              <a:gd name="connsiteY0" fmla="*/ 391351 h 6546601"/>
              <a:gd name="connsiteX1" fmla="*/ 1683529 w 1711741"/>
              <a:gd name="connsiteY1" fmla="*/ 734629 h 6546601"/>
              <a:gd name="connsiteX2" fmla="*/ 909385 w 1711741"/>
              <a:gd name="connsiteY2" fmla="*/ 6546601 h 6546601"/>
              <a:gd name="connsiteX3" fmla="*/ 6694 w 1711741"/>
              <a:gd name="connsiteY3" fmla="*/ 3569305 h 6546601"/>
              <a:gd name="connsiteX4" fmla="*/ 26123 w 1711741"/>
              <a:gd name="connsiteY4" fmla="*/ 391351 h 65466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1741" h="6546601">
                <a:moveTo>
                  <a:pt x="26123" y="391351"/>
                </a:moveTo>
                <a:cubicBezTo>
                  <a:pt x="305596" y="-81095"/>
                  <a:pt x="1536319" y="-291246"/>
                  <a:pt x="1683529" y="734629"/>
                </a:cubicBezTo>
                <a:cubicBezTo>
                  <a:pt x="1676526" y="2773680"/>
                  <a:pt x="1953313" y="6142438"/>
                  <a:pt x="909385" y="6546601"/>
                </a:cubicBezTo>
                <a:cubicBezTo>
                  <a:pt x="44547" y="6367980"/>
                  <a:pt x="9248" y="4968642"/>
                  <a:pt x="6694" y="3569305"/>
                </a:cubicBezTo>
                <a:cubicBezTo>
                  <a:pt x="2256" y="2611713"/>
                  <a:pt x="-13099" y="2155488"/>
                  <a:pt x="26123" y="391351"/>
                </a:cubicBezTo>
                <a:close/>
              </a:path>
            </a:pathLst>
          </a:cu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sz="3200" dirty="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১৭৬৬ </a:t>
            </a:r>
            <a:r>
              <a:rPr lang="en-US" sz="3200" dirty="0" err="1">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সালে</a:t>
            </a:r>
            <a:r>
              <a:rPr lang="en-US" sz="3200" dirty="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সুইডেনে</a:t>
            </a:r>
            <a:r>
              <a:rPr lang="en-US" sz="3200" dirty="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সর্বপ্রথম</a:t>
            </a:r>
            <a:r>
              <a:rPr lang="en-US" sz="3200" dirty="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তথ্য</a:t>
            </a:r>
            <a:r>
              <a:rPr lang="en-US" sz="3200" dirty="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অধিকার</a:t>
            </a:r>
            <a:r>
              <a:rPr lang="en-US" sz="3200" dirty="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আইন</a:t>
            </a:r>
            <a:r>
              <a:rPr lang="en-US" sz="3200" dirty="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প্রণীত</a:t>
            </a:r>
            <a:r>
              <a:rPr lang="en-US" sz="3200" dirty="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হয়</a:t>
            </a:r>
            <a:r>
              <a:rPr lang="en-US" sz="3200" dirty="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p:txBody>
      </p:sp>
      <p:graphicFrame>
        <p:nvGraphicFramePr>
          <p:cNvPr id="4" name="Diagram 3">
            <a:extLst>
              <a:ext uri="{FF2B5EF4-FFF2-40B4-BE49-F238E27FC236}">
                <a16:creationId xmlns:a16="http://schemas.microsoft.com/office/drawing/2014/main" xmlns="" id="{D145610E-A408-4F7B-9BCF-C5F76CF9624B}"/>
              </a:ext>
            </a:extLst>
          </p:cNvPr>
          <p:cNvGraphicFramePr/>
          <p:nvPr>
            <p:extLst>
              <p:ext uri="{D42A27DB-BD31-4B8C-83A1-F6EECF244321}">
                <p14:modId xmlns:p14="http://schemas.microsoft.com/office/powerpoint/2010/main" val="902972287"/>
              </p:ext>
            </p:extLst>
          </p:nvPr>
        </p:nvGraphicFramePr>
        <p:xfrm>
          <a:off x="6477141" y="1995327"/>
          <a:ext cx="5549760" cy="46241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123"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3050" y="598343"/>
            <a:ext cx="2768317" cy="4160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607081" y="1600400"/>
            <a:ext cx="2158223" cy="5345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6665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2523"/>
            <a:ext cx="10515600" cy="1179442"/>
          </a:xfrm>
        </p:spPr>
        <p:txBody>
          <a:bodyPr/>
          <a:lstStyle/>
          <a:p>
            <a:r>
              <a:rPr lang="en-US" dirty="0">
                <a:solidFill>
                  <a:srgbClr val="FF0000"/>
                </a:solidFill>
                <a:latin typeface="Nikosh" panose="02000000000000000000" pitchFamily="2" charset="0"/>
                <a:cs typeface="Nikosh" panose="02000000000000000000" pitchFamily="2" charset="0"/>
              </a:rPr>
              <a:t>ধারা-৯:</a:t>
            </a:r>
            <a:r>
              <a:rPr lang="as-IN" dirty="0">
                <a:solidFill>
                  <a:srgbClr val="FF0000"/>
                </a:solidFill>
                <a:effectLst/>
                <a:latin typeface="Nikosh" panose="02000000000000000000" pitchFamily="2" charset="0"/>
                <a:cs typeface="Nikosh" panose="02000000000000000000" pitchFamily="2" charset="0"/>
              </a:rPr>
              <a:t>তথ্য প্রদান পদ্ধতি</a:t>
            </a:r>
            <a:endParaRPr lang="en-US" dirty="0">
              <a:solidFill>
                <a:srgbClr val="FF0000"/>
              </a:solidFill>
            </a:endParaRPr>
          </a:p>
        </p:txBody>
      </p:sp>
      <p:sp>
        <p:nvSpPr>
          <p:cNvPr id="3" name="TextBox 2"/>
          <p:cNvSpPr txBox="1"/>
          <p:nvPr/>
        </p:nvSpPr>
        <p:spPr>
          <a:xfrm>
            <a:off x="972152" y="1270535"/>
            <a:ext cx="10828421" cy="5262979"/>
          </a:xfrm>
          <a:prstGeom prst="rect">
            <a:avLst/>
          </a:prstGeom>
          <a:noFill/>
        </p:spPr>
        <p:txBody>
          <a:bodyPr wrap="square" rtlCol="0">
            <a:spAutoFit/>
          </a:bodyPr>
          <a:lstStyle/>
          <a:p>
            <a:r>
              <a:rPr lang="as-IN" sz="2000" dirty="0">
                <a:latin typeface="Nikosh" pitchFamily="2" charset="0"/>
                <a:cs typeface="Nikosh" pitchFamily="2" charset="0"/>
              </a:rPr>
              <a:t>৯৷ (১) দায়িত্বপ্রাপ্ত কর্মকর্তা ধারা ৮ এর উপ-ধারা (১) এর অধীন অনুরোধ প্রাপ্তির তারিখ হইতে অনধিক ২০ (বিশ) কার্য দিবসের মধ্যে অনুরোধকৃত তথ্য সরবরাহ করিবেন৷</a:t>
            </a:r>
          </a:p>
          <a:p>
            <a:r>
              <a:rPr lang="as-IN" sz="2000" dirty="0">
                <a:latin typeface="Nikosh" pitchFamily="2" charset="0"/>
                <a:cs typeface="Nikosh" pitchFamily="2" charset="0"/>
              </a:rPr>
              <a:t>  </a:t>
            </a:r>
          </a:p>
          <a:p>
            <a:r>
              <a:rPr lang="as-IN" sz="2000" dirty="0">
                <a:latin typeface="Nikosh" pitchFamily="2" charset="0"/>
                <a:cs typeface="Nikosh" pitchFamily="2" charset="0"/>
              </a:rPr>
              <a:t>(২) উপ-ধারা (১) এ যাহা কিছুই থাকুক না কেন, অনুরোধকৃত তথ্যের সহিত একাধিক তথ্য প্রদান ইউনিট বা কর্তৃপক্ষের সংশ্লিষ্টতা থাকিলে অনধিক ৩০ (ত্রিশ) কার্য দিবসের মধ্যে উক্ত অনুরোধকৃত তথ্য সরবরাহ করিতে হইবে৷</a:t>
            </a:r>
          </a:p>
          <a:p>
            <a:r>
              <a:rPr lang="as-IN" sz="2000" dirty="0">
                <a:latin typeface="Nikosh" pitchFamily="2" charset="0"/>
                <a:cs typeface="Nikosh" pitchFamily="2" charset="0"/>
              </a:rPr>
              <a:t>  </a:t>
            </a:r>
          </a:p>
          <a:p>
            <a:r>
              <a:rPr lang="as-IN" sz="2000" dirty="0">
                <a:latin typeface="Nikosh" pitchFamily="2" charset="0"/>
                <a:cs typeface="Nikosh" pitchFamily="2" charset="0"/>
              </a:rPr>
              <a:t>(৩) উপ-ধারা (১) ও (২) এ যাহা কিছুই থাকুক না কেন, দায়িত্বপ্রাপ্ত কর্মকর্তা কোন কারণে তথ্য প্রদানে অপারগ হইলে অপারগতার কারণ উল্লেখ করিয়া আবেদন প্রাপ্তির ১০ (দশ) কার্য দিবসের মধ্যে তিনি উহা অনুরোধকারীকে অবহিত করিবেন৷</a:t>
            </a:r>
          </a:p>
          <a:p>
            <a:r>
              <a:rPr lang="as-IN" sz="2000" dirty="0">
                <a:latin typeface="Nikosh" pitchFamily="2" charset="0"/>
                <a:cs typeface="Nikosh" pitchFamily="2" charset="0"/>
              </a:rPr>
              <a:t>  </a:t>
            </a:r>
          </a:p>
          <a:p>
            <a:r>
              <a:rPr lang="as-IN" sz="2000" dirty="0">
                <a:latin typeface="Nikosh" pitchFamily="2" charset="0"/>
                <a:cs typeface="Nikosh" pitchFamily="2" charset="0"/>
              </a:rPr>
              <a:t>(৪) উপ-ধারা (১) এবং (২) এ যাহা কিছুই থাকুক না কেন, ধারা ৮ এর উপ-ধারা (১) এর অধীন অনুরোধকৃত তথ্য কোন ব্যক্তির জীবন-মৃত্যু, গ্রেফতার এবং কারাগার হইতে মুক্তি সম্পর্কিত হইলে দায়িত্বপ্রাপ্ত কর্মকর্তা অনুরোধ প্রাপ্তির ২৪ (চব্বিশ) ঘন্টার মধ্যে উক্ত বিষয়ে প্রাথমিক তথ্য সরবরাহ করিবেন৷</a:t>
            </a:r>
          </a:p>
          <a:p>
            <a:r>
              <a:rPr lang="as-IN" sz="2000" dirty="0">
                <a:latin typeface="Nikosh" pitchFamily="2" charset="0"/>
                <a:cs typeface="Nikosh" pitchFamily="2" charset="0"/>
              </a:rPr>
              <a:t> </a:t>
            </a:r>
          </a:p>
          <a:p>
            <a:r>
              <a:rPr lang="as-IN" sz="2000" dirty="0">
                <a:latin typeface="Nikosh" pitchFamily="2" charset="0"/>
                <a:cs typeface="Nikosh" pitchFamily="2" charset="0"/>
              </a:rPr>
              <a:t>(৫) উপ-ধারা (১), (২) বা (৪) এ উল্লিখিত সময়সীমার মধ্যে তথ্য সরবরাহ করিতে কোন দায়িত্বপ্রাপ্ত কর্মকর্তা ব্যর্থ হইলে সংশ্লিষ্ট তথ্য প্রাপ্তির অনুরোধ প্রত্যাখ্যান করা হইয়াছে বলিয়া গণ্য হইবে৷</a:t>
            </a:r>
          </a:p>
          <a:p>
            <a:r>
              <a:rPr lang="as-IN" dirty="0">
                <a:latin typeface="Nikosh" pitchFamily="2" charset="0"/>
                <a:cs typeface="Nikosh" pitchFamily="2" charset="0"/>
              </a:rPr>
              <a:t> </a:t>
            </a:r>
          </a:p>
          <a:p>
            <a:endParaRPr lang="en-US" dirty="0">
              <a:latin typeface="Nikosh" pitchFamily="2" charset="0"/>
              <a:cs typeface="Nikosh" pitchFamily="2" charset="0"/>
            </a:endParaRPr>
          </a:p>
        </p:txBody>
      </p:sp>
    </p:spTree>
    <p:extLst>
      <p:ext uri="{BB962C8B-B14F-4D97-AF65-F5344CB8AC3E}">
        <p14:creationId xmlns:p14="http://schemas.microsoft.com/office/powerpoint/2010/main" val="10363635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66122" y="327259"/>
            <a:ext cx="2512194" cy="523220"/>
          </a:xfrm>
          <a:prstGeom prst="rect">
            <a:avLst/>
          </a:prstGeom>
          <a:noFill/>
        </p:spPr>
        <p:txBody>
          <a:bodyPr wrap="square" rtlCol="0">
            <a:spAutoFit/>
          </a:bodyPr>
          <a:lstStyle/>
          <a:p>
            <a:r>
              <a:rPr lang="en-US" sz="2800" dirty="0">
                <a:solidFill>
                  <a:srgbClr val="FF0000"/>
                </a:solidFill>
                <a:latin typeface="Nikosh" pitchFamily="2" charset="0"/>
                <a:cs typeface="Nikosh" pitchFamily="2" charset="0"/>
              </a:rPr>
              <a:t>ধারা-৯</a:t>
            </a:r>
          </a:p>
        </p:txBody>
      </p:sp>
      <p:sp>
        <p:nvSpPr>
          <p:cNvPr id="5" name="TextBox 4"/>
          <p:cNvSpPr txBox="1"/>
          <p:nvPr/>
        </p:nvSpPr>
        <p:spPr>
          <a:xfrm>
            <a:off x="259882" y="840854"/>
            <a:ext cx="11636944" cy="5940088"/>
          </a:xfrm>
          <a:prstGeom prst="rect">
            <a:avLst/>
          </a:prstGeom>
          <a:noFill/>
        </p:spPr>
        <p:txBody>
          <a:bodyPr wrap="square" rtlCol="0">
            <a:spAutoFit/>
          </a:bodyPr>
          <a:lstStyle/>
          <a:p>
            <a:r>
              <a:rPr lang="as-IN" sz="2000" dirty="0">
                <a:latin typeface="Nikosh" pitchFamily="2" charset="0"/>
                <a:cs typeface="Nikosh" pitchFamily="2" charset="0"/>
              </a:rPr>
              <a:t>(৬) কোন অনুরোধকৃত তথ্য দায়িত্বপ্রাপ্ত কর্মকর্তার নিকট সরবরাহের জন্য মজুদ থাকিলে তিনি উক্ত তথ্যের যুক্তিসংগত মূল্য নির্ধারণ করিবেন এবং উক্ত মূল্য অনধিক ৫ (পাঁচ) কার্য দিবসের মধ্যে পরিশোধ করিবার জন্য অনুরোধকারীকে অবহিত করিবেন৷</a:t>
            </a:r>
          </a:p>
          <a:p>
            <a:r>
              <a:rPr lang="as-IN" sz="2000" dirty="0">
                <a:latin typeface="Nikosh" pitchFamily="2" charset="0"/>
                <a:cs typeface="Nikosh" pitchFamily="2" charset="0"/>
              </a:rPr>
              <a:t>  </a:t>
            </a:r>
          </a:p>
          <a:p>
            <a:r>
              <a:rPr lang="as-IN" sz="2000" dirty="0">
                <a:latin typeface="Nikosh" pitchFamily="2" charset="0"/>
                <a:cs typeface="Nikosh" pitchFamily="2" charset="0"/>
              </a:rPr>
              <a:t>(৭) উপ-ধারা (৬) এর অধীন মূল্য নির্ধারণের ক্ষেত্রে তথ্য প্রদানের প্রকৃত ব্যয় যেমন- তথ্যের মুদ্রিত মূল্য, ইলেক্ট্রনিক ফরমেট এর মূল্য কিংবা ফটোকপি বা প্রিন্ট আউট সংক্রান্ত যে ব্যয় হইবে উহা হইতে অধিক মূল্য নির্ধারণ করা যাইবে না৷</a:t>
            </a:r>
          </a:p>
          <a:p>
            <a:r>
              <a:rPr lang="as-IN" sz="2000" dirty="0">
                <a:latin typeface="Nikosh" pitchFamily="2" charset="0"/>
                <a:cs typeface="Nikosh" pitchFamily="2" charset="0"/>
              </a:rPr>
              <a:t>  </a:t>
            </a:r>
          </a:p>
          <a:p>
            <a:r>
              <a:rPr lang="as-IN" sz="2000" dirty="0">
                <a:latin typeface="Nikosh" pitchFamily="2" charset="0"/>
                <a:cs typeface="Nikosh" pitchFamily="2" charset="0"/>
              </a:rPr>
              <a:t>(৮) ধারা ৮ এর উপ-ধারা (১) এর অধীন অনুরোধকৃত তথ্য প্রদান করা দায়িত্বপ্রাপ্ত কর্মকর্তার নিকট যথাযথ বিবেচিত হইলে এবং যেক্ষেত্রে উক্ত তথ্য তৃতীয় পক্ষ কর্তৃক সরবরাহ করা হইয়াছে কিংবা উক্ত তথ্যে তৃতীয় পক্ষের স্বার্থ জড়িত রহিয়াছে এবং তৃতীয় পক্ষ উহা গোপনীয় তথ্য হিসাবে গণ্য করিয়াছে সেইক্ষেত্রে দায়িত্বপ্রাপ্ত কর্মকর্তা উক্তরূপ অনুরোধ প্রাপ্তির ৫ (পাঁচ) কার্য দিবসের মধ্যে তৃতীয় পক্ষকে উহার লিখিত বা মৌখিক মতামত চাহিয়া নোটিশ প্রদান করিবেন এবং তৃতীয় পক্ষ এইরূপ নোটিশের প্রেক্ষিতে কোন মতামত প্রদান করিলে উহা বিবেচনায় লইয়া দায়িত্বপ্রাপ্ত কর্মকর্তা অনুরোধকারীকে তথ্য প্রদানের বিষয়ে সিদ্ধান্ত গ্রহণ করিবেন৷</a:t>
            </a:r>
          </a:p>
          <a:p>
            <a:r>
              <a:rPr lang="as-IN" sz="2000" dirty="0">
                <a:latin typeface="Nikosh" pitchFamily="2" charset="0"/>
                <a:cs typeface="Nikosh" pitchFamily="2" charset="0"/>
              </a:rPr>
              <a:t> </a:t>
            </a:r>
          </a:p>
          <a:p>
            <a:r>
              <a:rPr lang="as-IN" sz="2000" dirty="0">
                <a:latin typeface="Nikosh" pitchFamily="2" charset="0"/>
                <a:cs typeface="Nikosh" pitchFamily="2" charset="0"/>
              </a:rPr>
              <a:t>(৯) ধারা ৭ এ যাহা কিছুই থাকুক না কেন, তথ্য প্রকাশের জন্য বাধ্যতামূলক নয়, এইরূপ তথ্যের সহিত সম্পর্কযুক্ত হইবার কারণে কোন অনুরোধ সম্পূর্ণ প্রত্যাখান করা যাইবে না এবং অনুরোধের যতটুকু অংশ প্রকাশের জন্য বাধ্যতামূলক নয় এবং যতটুকু অংশ যৌক্তিকভাবে পৃথক করা সম্ভব, ততটুকু অংশ অনুরোধকারীকে সরবরাহ করিতে হইবে৷</a:t>
            </a:r>
          </a:p>
          <a:p>
            <a:r>
              <a:rPr lang="as-IN" sz="2000" dirty="0">
                <a:latin typeface="Nikosh" pitchFamily="2" charset="0"/>
                <a:cs typeface="Nikosh" pitchFamily="2" charset="0"/>
              </a:rPr>
              <a:t>  </a:t>
            </a:r>
          </a:p>
          <a:p>
            <a:r>
              <a:rPr lang="as-IN" sz="2000" dirty="0">
                <a:latin typeface="Nikosh" pitchFamily="2" charset="0"/>
                <a:cs typeface="Nikosh" pitchFamily="2" charset="0"/>
              </a:rPr>
              <a:t>(১০) কোন ইন্দ্রীয় প্রতিবন্ধী ব্যক্তিকে কোন রেকর্ড বা উহার অংশবিশেষ জানাইবার প্রয়োজন হইলে সংশ্লিষ্ট দায়িত্বপ্রাপ্ত কর্মকর্তা উক্ত প্রতিবন্ধী ব্যক্তিকে তথ্য লাভে সহায়তা প্রদান করিবেন এবং পরিদর্শনের জন্য যে ধরণের সহযোগিতা প্রয়োজন তাহা প্রদান করাও এই সহায়তার অন্তর্ভুক্ত বলিয়া গণ্য হইবে৷</a:t>
            </a:r>
          </a:p>
          <a:p>
            <a:endParaRPr lang="en-US" sz="2000" dirty="0">
              <a:latin typeface="Nikosh" pitchFamily="2" charset="0"/>
              <a:cs typeface="Nikosh" pitchFamily="2" charset="0"/>
            </a:endParaRPr>
          </a:p>
        </p:txBody>
      </p:sp>
    </p:spTree>
    <p:extLst>
      <p:ext uri="{BB962C8B-B14F-4D97-AF65-F5344CB8AC3E}">
        <p14:creationId xmlns:p14="http://schemas.microsoft.com/office/powerpoint/2010/main" val="30630866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txBox="1">
            <a:spLocks noGrp="1"/>
          </p:cNvSpPr>
          <p:nvPr>
            <p:ph type="title"/>
          </p:nvPr>
        </p:nvSpPr>
        <p:spPr>
          <a:xfrm>
            <a:off x="1914144" y="218275"/>
            <a:ext cx="9997440" cy="1255728"/>
          </a:xfrm>
          <a:prstGeom prst="rect">
            <a:avLst/>
          </a:prstGeom>
          <a:solidFill>
            <a:srgbClr val="002060"/>
          </a:solidFill>
        </p:spPr>
        <p:txBody>
          <a:bodyPr wrap="square" rtlCol="0">
            <a:spAutoFit/>
          </a:bodyPr>
          <a:lstStyle/>
          <a:p>
            <a:pPr algn="ctr"/>
            <a:r>
              <a:rPr lang="en-US" sz="2800" dirty="0" err="1">
                <a:solidFill>
                  <a:srgbClr val="92D050"/>
                </a:solidFill>
                <a:latin typeface="Nikosh" pitchFamily="2" charset="0"/>
                <a:cs typeface="Nikosh" pitchFamily="2" charset="0"/>
              </a:rPr>
              <a:t>দায়িত্বপ্রাপ্ত</a:t>
            </a:r>
            <a:r>
              <a:rPr lang="en-US" sz="2800" dirty="0">
                <a:solidFill>
                  <a:srgbClr val="92D050"/>
                </a:solidFill>
                <a:latin typeface="Nikosh" pitchFamily="2" charset="0"/>
                <a:cs typeface="Nikosh" pitchFamily="2" charset="0"/>
              </a:rPr>
              <a:t> </a:t>
            </a:r>
            <a:r>
              <a:rPr lang="en-US" sz="2800" dirty="0" err="1">
                <a:solidFill>
                  <a:srgbClr val="92D050"/>
                </a:solidFill>
                <a:latin typeface="Nikosh" pitchFamily="2" charset="0"/>
                <a:cs typeface="Nikosh" pitchFamily="2" charset="0"/>
              </a:rPr>
              <a:t>কর্মকর্তা</a:t>
            </a:r>
            <a:r>
              <a:rPr lang="en-US" sz="2800" dirty="0">
                <a:solidFill>
                  <a:srgbClr val="92D050"/>
                </a:solidFill>
                <a:latin typeface="Nikosh" pitchFamily="2" charset="0"/>
                <a:cs typeface="Nikosh" pitchFamily="2" charset="0"/>
              </a:rPr>
              <a:t> </a:t>
            </a:r>
            <a:r>
              <a:rPr lang="en-US" sz="2800" dirty="0" err="1">
                <a:solidFill>
                  <a:srgbClr val="92D050"/>
                </a:solidFill>
                <a:latin typeface="Nikosh" pitchFamily="2" charset="0"/>
                <a:cs typeface="Nikosh" pitchFamily="2" charset="0"/>
              </a:rPr>
              <a:t>তথ্য</a:t>
            </a:r>
            <a:r>
              <a:rPr lang="en-US" sz="2800" dirty="0">
                <a:solidFill>
                  <a:srgbClr val="92D050"/>
                </a:solidFill>
                <a:latin typeface="Nikosh" pitchFamily="2" charset="0"/>
                <a:cs typeface="Nikosh" pitchFamily="2" charset="0"/>
              </a:rPr>
              <a:t> </a:t>
            </a:r>
            <a:r>
              <a:rPr lang="en-US" sz="2800" dirty="0" err="1">
                <a:solidFill>
                  <a:srgbClr val="92D050"/>
                </a:solidFill>
                <a:latin typeface="Nikosh" pitchFamily="2" charset="0"/>
                <a:cs typeface="Nikosh" pitchFamily="2" charset="0"/>
              </a:rPr>
              <a:t>প্রদানে</a:t>
            </a:r>
            <a:r>
              <a:rPr lang="en-US" sz="2800" dirty="0">
                <a:solidFill>
                  <a:srgbClr val="92D050"/>
                </a:solidFill>
                <a:latin typeface="Nikosh" pitchFamily="2" charset="0"/>
                <a:cs typeface="Nikosh" pitchFamily="2" charset="0"/>
              </a:rPr>
              <a:t> </a:t>
            </a:r>
            <a:r>
              <a:rPr lang="en-US" sz="2800" dirty="0" err="1">
                <a:solidFill>
                  <a:srgbClr val="92D050"/>
                </a:solidFill>
                <a:latin typeface="Nikosh" pitchFamily="2" charset="0"/>
                <a:cs typeface="Nikosh" pitchFamily="2" charset="0"/>
              </a:rPr>
              <a:t>অপারগ</a:t>
            </a:r>
            <a:r>
              <a:rPr lang="en-US" sz="2800" dirty="0">
                <a:solidFill>
                  <a:srgbClr val="92D050"/>
                </a:solidFill>
                <a:latin typeface="Nikosh" pitchFamily="2" charset="0"/>
                <a:cs typeface="Nikosh" pitchFamily="2" charset="0"/>
              </a:rPr>
              <a:t> </a:t>
            </a:r>
            <a:r>
              <a:rPr lang="en-US" sz="2800" dirty="0" err="1">
                <a:solidFill>
                  <a:srgbClr val="92D050"/>
                </a:solidFill>
                <a:latin typeface="Nikosh" pitchFamily="2" charset="0"/>
                <a:cs typeface="Nikosh" pitchFamily="2" charset="0"/>
              </a:rPr>
              <a:t>হলে</a:t>
            </a:r>
            <a:r>
              <a:rPr lang="en-US" sz="2800" dirty="0">
                <a:solidFill>
                  <a:srgbClr val="92D050"/>
                </a:solidFill>
                <a:latin typeface="Nikosh" pitchFamily="2" charset="0"/>
                <a:cs typeface="Nikosh" pitchFamily="2" charset="0"/>
              </a:rPr>
              <a:t> </a:t>
            </a:r>
            <a:r>
              <a:rPr lang="en-US" sz="2800" dirty="0" err="1">
                <a:solidFill>
                  <a:srgbClr val="92D050"/>
                </a:solidFill>
                <a:latin typeface="Nikosh" pitchFamily="2" charset="0"/>
                <a:cs typeface="Nikosh" pitchFamily="2" charset="0"/>
              </a:rPr>
              <a:t>কারণ</a:t>
            </a:r>
            <a:r>
              <a:rPr lang="en-US" sz="2800" dirty="0">
                <a:solidFill>
                  <a:srgbClr val="92D050"/>
                </a:solidFill>
                <a:latin typeface="Nikosh" pitchFamily="2" charset="0"/>
                <a:cs typeface="Nikosh" pitchFamily="2" charset="0"/>
              </a:rPr>
              <a:t> </a:t>
            </a:r>
            <a:r>
              <a:rPr lang="en-US" sz="2800" dirty="0" err="1">
                <a:solidFill>
                  <a:srgbClr val="92D050"/>
                </a:solidFill>
                <a:latin typeface="Nikosh" pitchFamily="2" charset="0"/>
                <a:cs typeface="Nikosh" pitchFamily="2" charset="0"/>
              </a:rPr>
              <a:t>জানিয়ে</a:t>
            </a:r>
            <a:r>
              <a:rPr lang="en-US" sz="2800" dirty="0">
                <a:solidFill>
                  <a:srgbClr val="92D050"/>
                </a:solidFill>
                <a:latin typeface="Nikosh" pitchFamily="2" charset="0"/>
                <a:cs typeface="Nikosh" pitchFamily="2" charset="0"/>
              </a:rPr>
              <a:t> ১০ </a:t>
            </a:r>
            <a:r>
              <a:rPr lang="en-US" sz="2800" dirty="0" err="1">
                <a:solidFill>
                  <a:srgbClr val="92D050"/>
                </a:solidFill>
                <a:latin typeface="Nikosh" pitchFamily="2" charset="0"/>
                <a:cs typeface="Nikosh" pitchFamily="2" charset="0"/>
              </a:rPr>
              <a:t>কার্যদিবসের</a:t>
            </a:r>
            <a:r>
              <a:rPr lang="en-US" sz="2800" dirty="0">
                <a:solidFill>
                  <a:srgbClr val="92D050"/>
                </a:solidFill>
                <a:latin typeface="Nikosh" pitchFamily="2" charset="0"/>
                <a:cs typeface="Nikosh" pitchFamily="2" charset="0"/>
              </a:rPr>
              <a:t> </a:t>
            </a:r>
            <a:r>
              <a:rPr lang="en-US" sz="2800" dirty="0" err="1">
                <a:solidFill>
                  <a:srgbClr val="92D050"/>
                </a:solidFill>
                <a:latin typeface="Nikosh" pitchFamily="2" charset="0"/>
                <a:cs typeface="Nikosh" pitchFamily="2" charset="0"/>
              </a:rPr>
              <a:t>মধ্যে</a:t>
            </a:r>
            <a:r>
              <a:rPr lang="en-US" sz="2800" dirty="0">
                <a:solidFill>
                  <a:srgbClr val="92D050"/>
                </a:solidFill>
                <a:latin typeface="Nikosh" pitchFamily="2" charset="0"/>
                <a:cs typeface="Nikosh" pitchFamily="2" charset="0"/>
              </a:rPr>
              <a:t> </a:t>
            </a:r>
            <a:r>
              <a:rPr lang="en-US" sz="2800" dirty="0" err="1">
                <a:solidFill>
                  <a:srgbClr val="92D050"/>
                </a:solidFill>
                <a:latin typeface="Nikosh" pitchFamily="2" charset="0"/>
                <a:cs typeface="Nikosh" pitchFamily="2" charset="0"/>
              </a:rPr>
              <a:t>আবেদনকারীকে</a:t>
            </a:r>
            <a:r>
              <a:rPr lang="en-US" sz="2800" dirty="0">
                <a:solidFill>
                  <a:srgbClr val="92D050"/>
                </a:solidFill>
                <a:latin typeface="Nikosh" pitchFamily="2" charset="0"/>
                <a:cs typeface="Nikosh" pitchFamily="2" charset="0"/>
              </a:rPr>
              <a:t> “খ” </a:t>
            </a:r>
            <a:r>
              <a:rPr lang="en-US" sz="2800" dirty="0" err="1">
                <a:solidFill>
                  <a:srgbClr val="92D050"/>
                </a:solidFill>
                <a:latin typeface="Nikosh" pitchFamily="2" charset="0"/>
                <a:cs typeface="Nikosh" pitchFamily="2" charset="0"/>
              </a:rPr>
              <a:t>ফরমে</a:t>
            </a:r>
            <a:r>
              <a:rPr lang="en-US" sz="2800" dirty="0">
                <a:solidFill>
                  <a:srgbClr val="92D050"/>
                </a:solidFill>
                <a:latin typeface="Nikosh" pitchFamily="2" charset="0"/>
                <a:cs typeface="Nikosh" pitchFamily="2" charset="0"/>
              </a:rPr>
              <a:t> </a:t>
            </a:r>
            <a:r>
              <a:rPr lang="en-US" sz="2800" dirty="0" err="1">
                <a:solidFill>
                  <a:srgbClr val="92D050"/>
                </a:solidFill>
                <a:latin typeface="Nikosh" pitchFamily="2" charset="0"/>
                <a:cs typeface="Nikosh" pitchFamily="2" charset="0"/>
              </a:rPr>
              <a:t>অবহিত</a:t>
            </a:r>
            <a:r>
              <a:rPr lang="en-US" sz="2800" dirty="0">
                <a:solidFill>
                  <a:srgbClr val="92D050"/>
                </a:solidFill>
                <a:latin typeface="Nikosh" pitchFamily="2" charset="0"/>
                <a:cs typeface="Nikosh" pitchFamily="2" charset="0"/>
              </a:rPr>
              <a:t>  </a:t>
            </a:r>
            <a:r>
              <a:rPr lang="en-US" sz="2800" dirty="0" err="1">
                <a:solidFill>
                  <a:srgbClr val="92D050"/>
                </a:solidFill>
                <a:latin typeface="Nikosh" pitchFamily="2" charset="0"/>
                <a:cs typeface="Nikosh" pitchFamily="2" charset="0"/>
              </a:rPr>
              <a:t>করবেন</a:t>
            </a:r>
            <a:r>
              <a:rPr lang="en-US" sz="2800" dirty="0">
                <a:solidFill>
                  <a:srgbClr val="92D050"/>
                </a:solidFill>
                <a:latin typeface="Nikosh" pitchFamily="2" charset="0"/>
                <a:cs typeface="Nikosh" pitchFamily="2" charset="0"/>
              </a:rPr>
              <a:t>। </a:t>
            </a:r>
            <a:br>
              <a:rPr lang="en-US" sz="2800" dirty="0">
                <a:solidFill>
                  <a:srgbClr val="92D050"/>
                </a:solidFill>
                <a:latin typeface="Nikosh" pitchFamily="2" charset="0"/>
                <a:cs typeface="Nikosh" pitchFamily="2" charset="0"/>
              </a:rPr>
            </a:br>
            <a:endParaRPr lang="en-US" sz="2800" dirty="0">
              <a:solidFill>
                <a:srgbClr val="92D050"/>
              </a:solidFill>
              <a:latin typeface="Nikosh" pitchFamily="2" charset="0"/>
              <a:cs typeface="Nikosh" pitchFamily="2" charset="0"/>
            </a:endParaRPr>
          </a:p>
        </p:txBody>
      </p:sp>
      <p:graphicFrame>
        <p:nvGraphicFramePr>
          <p:cNvPr id="9" name="Object 8"/>
          <p:cNvGraphicFramePr>
            <a:graphicFrameLocks noChangeAspect="1"/>
          </p:cNvGraphicFramePr>
          <p:nvPr>
            <p:extLst>
              <p:ext uri="{D42A27DB-BD31-4B8C-83A1-F6EECF244321}">
                <p14:modId xmlns:p14="http://schemas.microsoft.com/office/powerpoint/2010/main" val="771460928"/>
              </p:ext>
            </p:extLst>
          </p:nvPr>
        </p:nvGraphicFramePr>
        <p:xfrm>
          <a:off x="2032000" y="1459938"/>
          <a:ext cx="9855200" cy="5412930"/>
        </p:xfrm>
        <a:graphic>
          <a:graphicData uri="http://schemas.openxmlformats.org/presentationml/2006/ole">
            <mc:AlternateContent xmlns:mc="http://schemas.openxmlformats.org/markup-compatibility/2006">
              <mc:Choice xmlns:v="urn:schemas-microsoft-com:vml" Requires="v">
                <p:oleObj spid="_x0000_s1053" name="Acrobat Document" r:id="rId4" imgW="3777856" imgH="5346331" progId="AcroExch.Document.11">
                  <p:embed/>
                </p:oleObj>
              </mc:Choice>
              <mc:Fallback>
                <p:oleObj name="Acrobat Document" r:id="rId4" imgW="3777856" imgH="5346331" progId="AcroExch.Document.11">
                  <p:embed/>
                  <p:pic>
                    <p:nvPicPr>
                      <p:cNvPr id="0" name=""/>
                      <p:cNvPicPr/>
                      <p:nvPr/>
                    </p:nvPicPr>
                    <p:blipFill>
                      <a:blip r:embed="rId5"/>
                      <a:stretch>
                        <a:fillRect/>
                      </a:stretch>
                    </p:blipFill>
                    <p:spPr>
                      <a:xfrm>
                        <a:off x="2032000" y="1459938"/>
                        <a:ext cx="9855200" cy="5412930"/>
                      </a:xfrm>
                      <a:prstGeom prst="rect">
                        <a:avLst/>
                      </a:prstGeom>
                    </p:spPr>
                  </p:pic>
                </p:oleObj>
              </mc:Fallback>
            </mc:AlternateContent>
          </a:graphicData>
        </a:graphic>
      </p:graphicFrame>
    </p:spTree>
    <p:extLst>
      <p:ext uri="{BB962C8B-B14F-4D97-AF65-F5344CB8AC3E}">
        <p14:creationId xmlns:p14="http://schemas.microsoft.com/office/powerpoint/2010/main" val="21745714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a:stretch>
            <a:fillRect/>
          </a:stretch>
        </p:blipFill>
        <p:spPr bwMode="auto">
          <a:xfrm>
            <a:off x="812800" y="651830"/>
            <a:ext cx="11379200" cy="6206170"/>
          </a:xfrm>
          <a:prstGeom prst="rect">
            <a:avLst/>
          </a:prstGeom>
          <a:noFill/>
          <a:ln w="9525">
            <a:noFill/>
            <a:miter lim="800000"/>
            <a:headEnd/>
            <a:tailEnd/>
          </a:ln>
        </p:spPr>
      </p:pic>
      <p:sp>
        <p:nvSpPr>
          <p:cNvPr id="3" name="TextBox 2"/>
          <p:cNvSpPr txBox="1"/>
          <p:nvPr/>
        </p:nvSpPr>
        <p:spPr>
          <a:xfrm>
            <a:off x="2540000" y="128610"/>
            <a:ext cx="6807200" cy="523220"/>
          </a:xfrm>
          <a:prstGeom prst="rect">
            <a:avLst/>
          </a:prstGeom>
          <a:noFill/>
        </p:spPr>
        <p:txBody>
          <a:bodyPr wrap="square" rtlCol="0">
            <a:spAutoFit/>
          </a:bodyPr>
          <a:lstStyle/>
          <a:p>
            <a:pPr algn="ctr"/>
            <a:r>
              <a:rPr lang="bn-IN" sz="2800" u="sng" dirty="0">
                <a:solidFill>
                  <a:srgbClr val="FF0000"/>
                </a:solidFill>
                <a:effectLst>
                  <a:outerShdw blurRad="38100" dist="38100" dir="2700000" algn="tl">
                    <a:srgbClr val="000000">
                      <a:alpha val="43137"/>
                    </a:srgbClr>
                  </a:outerShdw>
                </a:effectLst>
                <a:cs typeface="Ekushey Sumit" pitchFamily="66"/>
              </a:rPr>
              <a:t>ফরম ‘ঘ’ </a:t>
            </a:r>
            <a:r>
              <a:rPr lang="en-US" sz="2800" u="sng" dirty="0" err="1">
                <a:solidFill>
                  <a:srgbClr val="FF0000"/>
                </a:solidFill>
                <a:effectLst>
                  <a:outerShdw blurRad="38100" dist="38100" dir="2700000" algn="tl">
                    <a:srgbClr val="000000">
                      <a:alpha val="43137"/>
                    </a:srgbClr>
                  </a:outerShdw>
                </a:effectLst>
                <a:cs typeface="Ekushey Sumit" pitchFamily="66"/>
              </a:rPr>
              <a:t>তথ্যের</a:t>
            </a:r>
            <a:r>
              <a:rPr lang="en-US" sz="2800" u="sng" dirty="0">
                <a:solidFill>
                  <a:srgbClr val="FF0000"/>
                </a:solidFill>
                <a:effectLst>
                  <a:outerShdw blurRad="38100" dist="38100" dir="2700000" algn="tl">
                    <a:srgbClr val="000000">
                      <a:alpha val="43137"/>
                    </a:srgbClr>
                  </a:outerShdw>
                </a:effectLst>
                <a:cs typeface="Ekushey Sumit" pitchFamily="66"/>
              </a:rPr>
              <a:t> </a:t>
            </a:r>
            <a:r>
              <a:rPr lang="en-US" sz="2800" u="sng" dirty="0" err="1">
                <a:solidFill>
                  <a:srgbClr val="FF0000"/>
                </a:solidFill>
                <a:effectLst>
                  <a:outerShdw blurRad="38100" dist="38100" dir="2700000" algn="tl">
                    <a:srgbClr val="000000">
                      <a:alpha val="43137"/>
                    </a:srgbClr>
                  </a:outerShdw>
                </a:effectLst>
                <a:cs typeface="Ekushey Sumit" pitchFamily="66"/>
              </a:rPr>
              <a:t>মূল্য</a:t>
            </a:r>
            <a:r>
              <a:rPr lang="en-US" sz="2800" u="sng" dirty="0">
                <a:solidFill>
                  <a:srgbClr val="FF0000"/>
                </a:solidFill>
                <a:effectLst>
                  <a:outerShdw blurRad="38100" dist="38100" dir="2700000" algn="tl">
                    <a:srgbClr val="000000">
                      <a:alpha val="43137"/>
                    </a:srgbClr>
                  </a:outerShdw>
                </a:effectLst>
                <a:cs typeface="Ekushey Sumit" pitchFamily="66"/>
              </a:rPr>
              <a:t> :</a:t>
            </a:r>
            <a:r>
              <a:rPr lang="bn-IN" sz="2800" u="sng" dirty="0">
                <a:solidFill>
                  <a:srgbClr val="FF0000"/>
                </a:solidFill>
                <a:effectLst>
                  <a:outerShdw blurRad="38100" dist="38100" dir="2700000" algn="tl">
                    <a:srgbClr val="000000">
                      <a:alpha val="43137"/>
                    </a:srgbClr>
                  </a:outerShdw>
                </a:effectLst>
                <a:cs typeface="Ekushey Sumit" pitchFamily="66"/>
              </a:rPr>
              <a:t> </a:t>
            </a:r>
            <a:r>
              <a:rPr lang="en-US" sz="2800" u="sng" dirty="0">
                <a:solidFill>
                  <a:srgbClr val="FF0000"/>
                </a:solidFill>
                <a:effectLst>
                  <a:outerShdw blurRad="38100" dist="38100" dir="2700000" algn="tl">
                    <a:srgbClr val="000000">
                      <a:alpha val="43137"/>
                    </a:srgbClr>
                  </a:outerShdw>
                </a:effectLst>
              </a:rPr>
              <a:t>বিধি-৮</a:t>
            </a:r>
          </a:p>
        </p:txBody>
      </p:sp>
    </p:spTree>
    <p:extLst>
      <p:ext uri="{BB962C8B-B14F-4D97-AF65-F5344CB8AC3E}">
        <p14:creationId xmlns:p14="http://schemas.microsoft.com/office/powerpoint/2010/main" val="15391400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u="sng" dirty="0">
                <a:solidFill>
                  <a:srgbClr val="FF0000"/>
                </a:solidFill>
                <a:cs typeface="Ekushey Sumit" pitchFamily="66"/>
              </a:rPr>
              <a:t> </a:t>
            </a:r>
            <a:r>
              <a:rPr lang="en-US" sz="5400" u="sng" dirty="0" err="1">
                <a:solidFill>
                  <a:srgbClr val="FF0000"/>
                </a:solidFill>
                <a:cs typeface="Ekushey Sumit" pitchFamily="66"/>
              </a:rPr>
              <a:t>মূল্য</a:t>
            </a:r>
            <a:r>
              <a:rPr lang="en-US" sz="5400" u="sng" dirty="0">
                <a:solidFill>
                  <a:srgbClr val="FF0000"/>
                </a:solidFill>
                <a:cs typeface="Ekushey Sumit" pitchFamily="66"/>
              </a:rPr>
              <a:t> </a:t>
            </a:r>
            <a:r>
              <a:rPr lang="en-US" sz="5400" u="sng" dirty="0" err="1">
                <a:solidFill>
                  <a:srgbClr val="FF0000"/>
                </a:solidFill>
                <a:cs typeface="Ekushey Sumit" pitchFamily="66"/>
              </a:rPr>
              <a:t>পরিশোধ</a:t>
            </a:r>
            <a:r>
              <a:rPr lang="en-US" sz="5400" u="sng" dirty="0">
                <a:solidFill>
                  <a:srgbClr val="FF0000"/>
                </a:solidFill>
                <a:cs typeface="Ekushey Sumit" pitchFamily="66"/>
              </a:rPr>
              <a:t>:</a:t>
            </a:r>
          </a:p>
        </p:txBody>
      </p:sp>
      <p:pic>
        <p:nvPicPr>
          <p:cNvPr id="4" name="Content Placeholder 3"/>
          <p:cNvPicPr>
            <a:picLocks noGrp="1" noChangeAspect="1" noChangeArrowheads="1"/>
          </p:cNvPicPr>
          <p:nvPr>
            <p:ph idx="1"/>
          </p:nvPr>
        </p:nvPicPr>
        <p:blipFill>
          <a:blip r:embed="rId3" cstate="print"/>
          <a:srcRect/>
          <a:stretch>
            <a:fillRect/>
          </a:stretch>
        </p:blipFill>
        <p:spPr bwMode="auto">
          <a:xfrm>
            <a:off x="1524000" y="1524000"/>
            <a:ext cx="4563533" cy="5181600"/>
          </a:xfrm>
          <a:prstGeom prst="rect">
            <a:avLst/>
          </a:prstGeom>
          <a:noFill/>
          <a:ln w="9525">
            <a:noFill/>
            <a:miter lim="800000"/>
            <a:headEnd/>
            <a:tailEnd/>
          </a:ln>
        </p:spPr>
      </p:pic>
      <p:pic>
        <p:nvPicPr>
          <p:cNvPr id="5" name="Picture 2"/>
          <p:cNvPicPr>
            <a:picLocks noChangeAspect="1" noChangeArrowheads="1"/>
          </p:cNvPicPr>
          <p:nvPr/>
        </p:nvPicPr>
        <p:blipFill>
          <a:blip r:embed="rId4" cstate="print"/>
          <a:srcRect/>
          <a:stretch>
            <a:fillRect/>
          </a:stretch>
        </p:blipFill>
        <p:spPr bwMode="auto">
          <a:xfrm>
            <a:off x="6299200" y="1447800"/>
            <a:ext cx="5486400" cy="5257800"/>
          </a:xfrm>
          <a:prstGeom prst="rect">
            <a:avLst/>
          </a:prstGeom>
          <a:noFill/>
          <a:ln w="9525">
            <a:noFill/>
            <a:miter lim="800000"/>
            <a:headEnd/>
            <a:tailEnd/>
          </a:ln>
        </p:spPr>
      </p:pic>
    </p:spTree>
    <p:extLst>
      <p:ext uri="{BB962C8B-B14F-4D97-AF65-F5344CB8AC3E}">
        <p14:creationId xmlns:p14="http://schemas.microsoft.com/office/powerpoint/2010/main" val="17476168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B050"/>
                </a:solidFill>
              </a:rPr>
              <a:t>বিধি: ৪(৫)</a:t>
            </a:r>
          </a:p>
        </p:txBody>
      </p:sp>
      <p:sp>
        <p:nvSpPr>
          <p:cNvPr id="3" name="Content Placeholder 2"/>
          <p:cNvSpPr>
            <a:spLocks noGrp="1"/>
          </p:cNvSpPr>
          <p:nvPr>
            <p:ph idx="1"/>
          </p:nvPr>
        </p:nvSpPr>
        <p:spPr/>
        <p:txBody>
          <a:bodyPr>
            <a:normAutofit/>
          </a:bodyPr>
          <a:lstStyle/>
          <a:p>
            <a:pPr algn="just"/>
            <a:r>
              <a:rPr lang="en-US" sz="4800" dirty="0" err="1">
                <a:solidFill>
                  <a:srgbClr val="050505"/>
                </a:solidFill>
                <a:latin typeface="Nikosh" panose="02000000000000000000" pitchFamily="2" charset="0"/>
                <a:cs typeface="Nikosh" panose="02000000000000000000" pitchFamily="2" charset="0"/>
              </a:rPr>
              <a:t>প্রদত্ত</a:t>
            </a:r>
            <a:r>
              <a:rPr lang="en-US" sz="4800" dirty="0">
                <a:solidFill>
                  <a:srgbClr val="050505"/>
                </a:solidFill>
                <a:latin typeface="Nikosh" panose="02000000000000000000" pitchFamily="2" charset="0"/>
                <a:cs typeface="Nikosh" panose="02000000000000000000" pitchFamily="2" charset="0"/>
              </a:rPr>
              <a:t> </a:t>
            </a:r>
            <a:r>
              <a:rPr lang="en-US" sz="4800" dirty="0" err="1">
                <a:solidFill>
                  <a:srgbClr val="050505"/>
                </a:solidFill>
                <a:latin typeface="Nikosh" panose="02000000000000000000" pitchFamily="2" charset="0"/>
                <a:cs typeface="Nikosh" panose="02000000000000000000" pitchFamily="2" charset="0"/>
              </a:rPr>
              <a:t>তথ্যের</a:t>
            </a:r>
            <a:r>
              <a:rPr lang="en-US" sz="4800" dirty="0">
                <a:solidFill>
                  <a:srgbClr val="050505"/>
                </a:solidFill>
                <a:latin typeface="Nikosh" panose="02000000000000000000" pitchFamily="2" charset="0"/>
                <a:cs typeface="Nikosh" panose="02000000000000000000" pitchFamily="2" charset="0"/>
              </a:rPr>
              <a:t> </a:t>
            </a:r>
            <a:r>
              <a:rPr lang="en-US" sz="4800" dirty="0" err="1">
                <a:solidFill>
                  <a:srgbClr val="050505"/>
                </a:solidFill>
                <a:latin typeface="Nikosh" panose="02000000000000000000" pitchFamily="2" charset="0"/>
                <a:cs typeface="Nikosh" panose="02000000000000000000" pitchFamily="2" charset="0"/>
              </a:rPr>
              <a:t>প্রতি</a:t>
            </a:r>
            <a:r>
              <a:rPr lang="en-US" sz="4800" dirty="0">
                <a:solidFill>
                  <a:srgbClr val="050505"/>
                </a:solidFill>
                <a:latin typeface="Nikosh" panose="02000000000000000000" pitchFamily="2" charset="0"/>
                <a:cs typeface="Nikosh" panose="02000000000000000000" pitchFamily="2" charset="0"/>
              </a:rPr>
              <a:t> </a:t>
            </a:r>
            <a:r>
              <a:rPr lang="en-US" sz="4800" dirty="0" err="1">
                <a:solidFill>
                  <a:srgbClr val="050505"/>
                </a:solidFill>
                <a:latin typeface="Nikosh" panose="02000000000000000000" pitchFamily="2" charset="0"/>
                <a:cs typeface="Nikosh" panose="02000000000000000000" pitchFamily="2" charset="0"/>
              </a:rPr>
              <a:t>পৃষ্ঠায়</a:t>
            </a:r>
            <a:r>
              <a:rPr lang="en-US" sz="4800" dirty="0">
                <a:solidFill>
                  <a:srgbClr val="050505"/>
                </a:solidFill>
                <a:latin typeface="Nikosh" panose="02000000000000000000" pitchFamily="2" charset="0"/>
                <a:cs typeface="Nikosh" panose="02000000000000000000" pitchFamily="2" charset="0"/>
              </a:rPr>
              <a:t> </a:t>
            </a:r>
            <a:r>
              <a:rPr lang="en-US" sz="4800" dirty="0">
                <a:latin typeface="Nikosh" pitchFamily="2" charset="0"/>
                <a:cs typeface="Nikosh" pitchFamily="2" charset="0"/>
              </a:rPr>
              <a:t>“</a:t>
            </a:r>
            <a:r>
              <a:rPr lang="as-IN" sz="4800" dirty="0">
                <a:solidFill>
                  <a:srgbClr val="050505"/>
                </a:solidFill>
                <a:latin typeface="Nikosh" panose="02000000000000000000" pitchFamily="2" charset="0"/>
                <a:cs typeface="Nikosh" panose="02000000000000000000" pitchFamily="2" charset="0"/>
              </a:rPr>
              <a:t>তথ্য অধিকার আইন</a:t>
            </a:r>
            <a:r>
              <a:rPr lang="en-US" sz="4800" dirty="0">
                <a:solidFill>
                  <a:srgbClr val="050505"/>
                </a:solidFill>
                <a:latin typeface="Nikosh" panose="02000000000000000000" pitchFamily="2" charset="0"/>
                <a:cs typeface="Nikosh" panose="02000000000000000000" pitchFamily="2" charset="0"/>
              </a:rPr>
              <a:t>, ২০০৯ </a:t>
            </a:r>
            <a:r>
              <a:rPr lang="en-US" sz="4800" dirty="0" err="1">
                <a:solidFill>
                  <a:srgbClr val="050505"/>
                </a:solidFill>
                <a:latin typeface="Nikosh" panose="02000000000000000000" pitchFamily="2" charset="0"/>
                <a:cs typeface="Nikosh" panose="02000000000000000000" pitchFamily="2" charset="0"/>
              </a:rPr>
              <a:t>এর</a:t>
            </a:r>
            <a:r>
              <a:rPr lang="en-US" sz="4800" dirty="0">
                <a:solidFill>
                  <a:srgbClr val="050505"/>
                </a:solidFill>
                <a:latin typeface="Nikosh" panose="02000000000000000000" pitchFamily="2" charset="0"/>
                <a:cs typeface="Nikosh" panose="02000000000000000000" pitchFamily="2" charset="0"/>
              </a:rPr>
              <a:t> </a:t>
            </a:r>
            <a:r>
              <a:rPr lang="en-US" sz="4800" dirty="0" err="1">
                <a:solidFill>
                  <a:srgbClr val="050505"/>
                </a:solidFill>
                <a:latin typeface="Nikosh" panose="02000000000000000000" pitchFamily="2" charset="0"/>
                <a:cs typeface="Nikosh" panose="02000000000000000000" pitchFamily="2" charset="0"/>
              </a:rPr>
              <a:t>অধীনে</a:t>
            </a:r>
            <a:r>
              <a:rPr lang="en-US" sz="4800" dirty="0">
                <a:solidFill>
                  <a:srgbClr val="050505"/>
                </a:solidFill>
                <a:latin typeface="Nikosh" panose="02000000000000000000" pitchFamily="2" charset="0"/>
                <a:cs typeface="Nikosh" panose="02000000000000000000" pitchFamily="2" charset="0"/>
              </a:rPr>
              <a:t> </a:t>
            </a:r>
            <a:r>
              <a:rPr lang="en-US" sz="4800" dirty="0" err="1">
                <a:solidFill>
                  <a:srgbClr val="050505"/>
                </a:solidFill>
                <a:latin typeface="Nikosh" panose="02000000000000000000" pitchFamily="2" charset="0"/>
                <a:cs typeface="Nikosh" panose="02000000000000000000" pitchFamily="2" charset="0"/>
              </a:rPr>
              <a:t>তথ্য</a:t>
            </a:r>
            <a:r>
              <a:rPr lang="en-US" sz="4800" dirty="0">
                <a:solidFill>
                  <a:srgbClr val="050505"/>
                </a:solidFill>
                <a:latin typeface="Nikosh" panose="02000000000000000000" pitchFamily="2" charset="0"/>
                <a:cs typeface="Nikosh" panose="02000000000000000000" pitchFamily="2" charset="0"/>
              </a:rPr>
              <a:t> </a:t>
            </a:r>
            <a:r>
              <a:rPr lang="en-US" sz="4800" dirty="0" err="1">
                <a:solidFill>
                  <a:srgbClr val="050505"/>
                </a:solidFill>
                <a:latin typeface="Nikosh" panose="02000000000000000000" pitchFamily="2" charset="0"/>
                <a:cs typeface="Nikosh" panose="02000000000000000000" pitchFamily="2" charset="0"/>
              </a:rPr>
              <a:t>সরবরাহ</a:t>
            </a:r>
            <a:r>
              <a:rPr lang="en-US" sz="4800" dirty="0">
                <a:solidFill>
                  <a:srgbClr val="050505"/>
                </a:solidFill>
                <a:latin typeface="Nikosh" panose="02000000000000000000" pitchFamily="2" charset="0"/>
                <a:cs typeface="Nikosh" panose="02000000000000000000" pitchFamily="2" charset="0"/>
              </a:rPr>
              <a:t> </a:t>
            </a:r>
            <a:r>
              <a:rPr lang="en-US" sz="4800" dirty="0" err="1">
                <a:solidFill>
                  <a:srgbClr val="050505"/>
                </a:solidFill>
                <a:latin typeface="Nikosh" panose="02000000000000000000" pitchFamily="2" charset="0"/>
                <a:cs typeface="Nikosh" panose="02000000000000000000" pitchFamily="2" charset="0"/>
              </a:rPr>
              <a:t>করা</a:t>
            </a:r>
            <a:r>
              <a:rPr lang="en-US" sz="4800" dirty="0">
                <a:solidFill>
                  <a:srgbClr val="050505"/>
                </a:solidFill>
                <a:latin typeface="Nikosh" panose="02000000000000000000" pitchFamily="2" charset="0"/>
                <a:cs typeface="Nikosh" panose="02000000000000000000" pitchFamily="2" charset="0"/>
              </a:rPr>
              <a:t> </a:t>
            </a:r>
            <a:r>
              <a:rPr lang="en-US" sz="4800" dirty="0" err="1">
                <a:solidFill>
                  <a:srgbClr val="050505"/>
                </a:solidFill>
                <a:latin typeface="Nikosh" panose="02000000000000000000" pitchFamily="2" charset="0"/>
                <a:cs typeface="Nikosh" panose="02000000000000000000" pitchFamily="2" charset="0"/>
              </a:rPr>
              <a:t>হইয়াছে</a:t>
            </a:r>
            <a:r>
              <a:rPr lang="en-US" sz="4800" dirty="0">
                <a:solidFill>
                  <a:srgbClr val="050505"/>
                </a:solidFill>
                <a:latin typeface="Nikosh" panose="02000000000000000000" pitchFamily="2" charset="0"/>
                <a:cs typeface="Nikosh" panose="02000000000000000000" pitchFamily="2" charset="0"/>
              </a:rPr>
              <a:t>” </a:t>
            </a:r>
            <a:r>
              <a:rPr lang="en-US" sz="4800" dirty="0" err="1">
                <a:solidFill>
                  <a:srgbClr val="050505"/>
                </a:solidFill>
                <a:latin typeface="Nikosh" panose="02000000000000000000" pitchFamily="2" charset="0"/>
                <a:cs typeface="Nikosh" panose="02000000000000000000" pitchFamily="2" charset="0"/>
              </a:rPr>
              <a:t>মর্মে</a:t>
            </a:r>
            <a:r>
              <a:rPr lang="en-US" sz="4800" dirty="0">
                <a:solidFill>
                  <a:srgbClr val="050505"/>
                </a:solidFill>
                <a:latin typeface="Nikosh" panose="02000000000000000000" pitchFamily="2" charset="0"/>
                <a:cs typeface="Nikosh" panose="02000000000000000000" pitchFamily="2" charset="0"/>
              </a:rPr>
              <a:t> </a:t>
            </a:r>
            <a:r>
              <a:rPr lang="en-US" sz="4800" dirty="0" err="1">
                <a:solidFill>
                  <a:srgbClr val="050505"/>
                </a:solidFill>
                <a:latin typeface="Nikosh" panose="02000000000000000000" pitchFamily="2" charset="0"/>
                <a:cs typeface="Nikosh" panose="02000000000000000000" pitchFamily="2" charset="0"/>
              </a:rPr>
              <a:t>প্রত্যায়ন</a:t>
            </a:r>
            <a:r>
              <a:rPr lang="en-US" sz="4800" dirty="0">
                <a:solidFill>
                  <a:srgbClr val="050505"/>
                </a:solidFill>
                <a:latin typeface="Nikosh" panose="02000000000000000000" pitchFamily="2" charset="0"/>
                <a:cs typeface="Nikosh" panose="02000000000000000000" pitchFamily="2" charset="0"/>
              </a:rPr>
              <a:t> </a:t>
            </a:r>
            <a:r>
              <a:rPr lang="en-US" sz="4800" dirty="0" err="1">
                <a:solidFill>
                  <a:srgbClr val="050505"/>
                </a:solidFill>
                <a:latin typeface="Nikosh" panose="02000000000000000000" pitchFamily="2" charset="0"/>
                <a:cs typeface="Nikosh" panose="02000000000000000000" pitchFamily="2" charset="0"/>
              </a:rPr>
              <a:t>করতে</a:t>
            </a:r>
            <a:r>
              <a:rPr lang="en-US" sz="4800" dirty="0">
                <a:solidFill>
                  <a:srgbClr val="050505"/>
                </a:solidFill>
                <a:latin typeface="Nikosh" panose="02000000000000000000" pitchFamily="2" charset="0"/>
                <a:cs typeface="Nikosh" panose="02000000000000000000" pitchFamily="2" charset="0"/>
              </a:rPr>
              <a:t> </a:t>
            </a:r>
            <a:r>
              <a:rPr lang="en-US" sz="4800" dirty="0" err="1">
                <a:solidFill>
                  <a:srgbClr val="050505"/>
                </a:solidFill>
                <a:latin typeface="Nikosh" panose="02000000000000000000" pitchFamily="2" charset="0"/>
                <a:cs typeface="Nikosh" panose="02000000000000000000" pitchFamily="2" charset="0"/>
              </a:rPr>
              <a:t>হবে</a:t>
            </a:r>
            <a:r>
              <a:rPr lang="en-US" sz="4800" dirty="0">
                <a:solidFill>
                  <a:srgbClr val="050505"/>
                </a:solidFill>
                <a:latin typeface="Nikosh" panose="02000000000000000000" pitchFamily="2" charset="0"/>
                <a:cs typeface="Nikosh" panose="02000000000000000000" pitchFamily="2" charset="0"/>
              </a:rPr>
              <a:t> এবং </a:t>
            </a:r>
            <a:r>
              <a:rPr lang="en-US" sz="4800" dirty="0" err="1">
                <a:solidFill>
                  <a:srgbClr val="050505"/>
                </a:solidFill>
                <a:latin typeface="Nikosh" panose="02000000000000000000" pitchFamily="2" charset="0"/>
                <a:cs typeface="Nikosh" panose="02000000000000000000" pitchFamily="2" charset="0"/>
              </a:rPr>
              <a:t>তাতে</a:t>
            </a:r>
            <a:r>
              <a:rPr lang="en-US" sz="4800" dirty="0">
                <a:solidFill>
                  <a:srgbClr val="050505"/>
                </a:solidFill>
                <a:latin typeface="Nikosh" panose="02000000000000000000" pitchFamily="2" charset="0"/>
                <a:cs typeface="Nikosh" panose="02000000000000000000" pitchFamily="2" charset="0"/>
              </a:rPr>
              <a:t> </a:t>
            </a:r>
            <a:r>
              <a:rPr lang="en-US" sz="4800" dirty="0" err="1">
                <a:solidFill>
                  <a:srgbClr val="050505"/>
                </a:solidFill>
                <a:latin typeface="Nikosh" panose="02000000000000000000" pitchFamily="2" charset="0"/>
                <a:cs typeface="Nikosh" panose="02000000000000000000" pitchFamily="2" charset="0"/>
              </a:rPr>
              <a:t>প্রত্যয়নকারী</a:t>
            </a:r>
            <a:r>
              <a:rPr lang="en-US" sz="4800" dirty="0">
                <a:solidFill>
                  <a:srgbClr val="050505"/>
                </a:solidFill>
                <a:latin typeface="Nikosh" panose="02000000000000000000" pitchFamily="2" charset="0"/>
                <a:cs typeface="Nikosh" panose="02000000000000000000" pitchFamily="2" charset="0"/>
              </a:rPr>
              <a:t> </a:t>
            </a:r>
            <a:r>
              <a:rPr lang="en-US" sz="4800" dirty="0" err="1">
                <a:solidFill>
                  <a:srgbClr val="050505"/>
                </a:solidFill>
                <a:latin typeface="Nikosh" panose="02000000000000000000" pitchFamily="2" charset="0"/>
                <a:cs typeface="Nikosh" panose="02000000000000000000" pitchFamily="2" charset="0"/>
              </a:rPr>
              <a:t>কর্মকর্তার</a:t>
            </a:r>
            <a:r>
              <a:rPr lang="en-US" sz="4800" dirty="0">
                <a:solidFill>
                  <a:srgbClr val="050505"/>
                </a:solidFill>
                <a:latin typeface="Nikosh" panose="02000000000000000000" pitchFamily="2" charset="0"/>
                <a:cs typeface="Nikosh" panose="02000000000000000000" pitchFamily="2" charset="0"/>
              </a:rPr>
              <a:t> </a:t>
            </a:r>
            <a:r>
              <a:rPr lang="en-US" sz="4800" dirty="0" err="1">
                <a:solidFill>
                  <a:srgbClr val="050505"/>
                </a:solidFill>
                <a:latin typeface="Nikosh" panose="02000000000000000000" pitchFamily="2" charset="0"/>
                <a:cs typeface="Nikosh" panose="02000000000000000000" pitchFamily="2" charset="0"/>
              </a:rPr>
              <a:t>নাম</a:t>
            </a:r>
            <a:r>
              <a:rPr lang="en-US" sz="4800" dirty="0">
                <a:solidFill>
                  <a:srgbClr val="050505"/>
                </a:solidFill>
                <a:latin typeface="Nikosh" panose="02000000000000000000" pitchFamily="2" charset="0"/>
                <a:cs typeface="Nikosh" panose="02000000000000000000" pitchFamily="2" charset="0"/>
              </a:rPr>
              <a:t>, </a:t>
            </a:r>
            <a:r>
              <a:rPr lang="en-US" sz="4800" dirty="0" err="1">
                <a:solidFill>
                  <a:srgbClr val="050505"/>
                </a:solidFill>
                <a:latin typeface="Nikosh" panose="02000000000000000000" pitchFamily="2" charset="0"/>
                <a:cs typeface="Nikosh" panose="02000000000000000000" pitchFamily="2" charset="0"/>
              </a:rPr>
              <a:t>পদবী</a:t>
            </a:r>
            <a:r>
              <a:rPr lang="en-US" sz="4800" dirty="0">
                <a:solidFill>
                  <a:srgbClr val="050505"/>
                </a:solidFill>
                <a:latin typeface="Nikosh" panose="02000000000000000000" pitchFamily="2" charset="0"/>
                <a:cs typeface="Nikosh" panose="02000000000000000000" pitchFamily="2" charset="0"/>
              </a:rPr>
              <a:t>, </a:t>
            </a:r>
            <a:r>
              <a:rPr lang="en-US" sz="4800" dirty="0" err="1">
                <a:solidFill>
                  <a:srgbClr val="050505"/>
                </a:solidFill>
                <a:latin typeface="Nikosh" panose="02000000000000000000" pitchFamily="2" charset="0"/>
                <a:cs typeface="Nikosh" panose="02000000000000000000" pitchFamily="2" charset="0"/>
              </a:rPr>
              <a:t>স্বাক্ষর</a:t>
            </a:r>
            <a:r>
              <a:rPr lang="en-US" sz="4800" dirty="0">
                <a:solidFill>
                  <a:srgbClr val="050505"/>
                </a:solidFill>
                <a:latin typeface="Nikosh" panose="02000000000000000000" pitchFamily="2" charset="0"/>
                <a:cs typeface="Nikosh" panose="02000000000000000000" pitchFamily="2" charset="0"/>
              </a:rPr>
              <a:t> ও </a:t>
            </a:r>
            <a:r>
              <a:rPr lang="en-US" sz="4800" dirty="0" err="1">
                <a:solidFill>
                  <a:srgbClr val="050505"/>
                </a:solidFill>
                <a:latin typeface="Nikosh" panose="02000000000000000000" pitchFamily="2" charset="0"/>
                <a:cs typeface="Nikosh" panose="02000000000000000000" pitchFamily="2" charset="0"/>
              </a:rPr>
              <a:t>দাপ্তরিক</a:t>
            </a:r>
            <a:r>
              <a:rPr lang="en-US" sz="4800" dirty="0">
                <a:solidFill>
                  <a:srgbClr val="050505"/>
                </a:solidFill>
                <a:latin typeface="Nikosh" panose="02000000000000000000" pitchFamily="2" charset="0"/>
                <a:cs typeface="Nikosh" panose="02000000000000000000" pitchFamily="2" charset="0"/>
              </a:rPr>
              <a:t> </a:t>
            </a:r>
            <a:r>
              <a:rPr lang="en-US" sz="4800" dirty="0" err="1">
                <a:solidFill>
                  <a:srgbClr val="050505"/>
                </a:solidFill>
                <a:latin typeface="Nikosh" panose="02000000000000000000" pitchFamily="2" charset="0"/>
                <a:cs typeface="Nikosh" panose="02000000000000000000" pitchFamily="2" charset="0"/>
              </a:rPr>
              <a:t>সীল</a:t>
            </a:r>
            <a:r>
              <a:rPr lang="en-US" sz="4800" dirty="0">
                <a:solidFill>
                  <a:srgbClr val="050505"/>
                </a:solidFill>
                <a:latin typeface="Nikosh" panose="02000000000000000000" pitchFamily="2" charset="0"/>
                <a:cs typeface="Nikosh" panose="02000000000000000000" pitchFamily="2" charset="0"/>
              </a:rPr>
              <a:t> </a:t>
            </a:r>
            <a:r>
              <a:rPr lang="en-US" sz="4800" dirty="0" err="1">
                <a:solidFill>
                  <a:srgbClr val="050505"/>
                </a:solidFill>
                <a:latin typeface="Nikosh" panose="02000000000000000000" pitchFamily="2" charset="0"/>
                <a:cs typeface="Nikosh" panose="02000000000000000000" pitchFamily="2" charset="0"/>
              </a:rPr>
              <a:t>থাকবে</a:t>
            </a:r>
            <a:r>
              <a:rPr lang="en-US" sz="4800" dirty="0">
                <a:solidFill>
                  <a:srgbClr val="050505"/>
                </a:solidFill>
                <a:latin typeface="Nikosh" panose="02000000000000000000" pitchFamily="2" charset="0"/>
                <a:cs typeface="Nikosh" panose="02000000000000000000" pitchFamily="2" charset="0"/>
              </a:rPr>
              <a:t>।</a:t>
            </a:r>
            <a:endParaRPr lang="en-US" sz="4800" dirty="0">
              <a:latin typeface="Nikosh" pitchFamily="2" charset="0"/>
              <a:cs typeface="Nikosh" pitchFamily="2" charset="0"/>
            </a:endParaRPr>
          </a:p>
        </p:txBody>
      </p:sp>
    </p:spTree>
    <p:extLst>
      <p:ext uri="{BB962C8B-B14F-4D97-AF65-F5344CB8AC3E}">
        <p14:creationId xmlns:p14="http://schemas.microsoft.com/office/powerpoint/2010/main" val="34317652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825" y="191871"/>
            <a:ext cx="10515600" cy="1325563"/>
          </a:xfrm>
        </p:spPr>
        <p:txBody>
          <a:bodyPr/>
          <a:lstStyle/>
          <a:p>
            <a:r>
              <a:rPr lang="bn-IN" b="1" dirty="0">
                <a:solidFill>
                  <a:srgbClr val="FF0000"/>
                </a:solidFill>
                <a:latin typeface="NikoshBAN" panose="02000000000000000000" pitchFamily="2" charset="0"/>
                <a:cs typeface="NikoshBAN" panose="02000000000000000000" pitchFamily="2" charset="0"/>
              </a:rPr>
              <a:t>ধারা-</a:t>
            </a:r>
            <a:r>
              <a:rPr lang="en-US" b="1" dirty="0">
                <a:solidFill>
                  <a:srgbClr val="FF0000"/>
                </a:solidFill>
                <a:latin typeface="NikoshBAN" panose="02000000000000000000" pitchFamily="2" charset="0"/>
                <a:cs typeface="NikoshBAN" panose="02000000000000000000" pitchFamily="2" charset="0"/>
              </a:rPr>
              <a:t>১০: </a:t>
            </a:r>
            <a:r>
              <a:rPr lang="en-US" b="1" dirty="0" err="1">
                <a:solidFill>
                  <a:srgbClr val="FF0000"/>
                </a:solidFill>
                <a:latin typeface="NikoshBAN" panose="02000000000000000000" pitchFamily="2" charset="0"/>
                <a:cs typeface="NikoshBAN" panose="02000000000000000000" pitchFamily="2" charset="0"/>
              </a:rPr>
              <a:t>দায়িত্বপ্রাপ্ত</a:t>
            </a:r>
            <a:r>
              <a:rPr lang="en-US" b="1" dirty="0">
                <a:solidFill>
                  <a:srgbClr val="FF0000"/>
                </a:solidFill>
                <a:latin typeface="NikoshBAN" panose="02000000000000000000" pitchFamily="2" charset="0"/>
                <a:cs typeface="NikoshBAN" panose="02000000000000000000" pitchFamily="2" charset="0"/>
              </a:rPr>
              <a:t> </a:t>
            </a:r>
            <a:r>
              <a:rPr lang="en-US" b="1" dirty="0" err="1">
                <a:solidFill>
                  <a:srgbClr val="FF0000"/>
                </a:solidFill>
                <a:latin typeface="NikoshBAN" panose="02000000000000000000" pitchFamily="2" charset="0"/>
                <a:cs typeface="NikoshBAN" panose="02000000000000000000" pitchFamily="2" charset="0"/>
              </a:rPr>
              <a:t>কর্মকর্তা</a:t>
            </a:r>
            <a:endParaRPr lang="en-US" dirty="0"/>
          </a:p>
        </p:txBody>
      </p:sp>
      <p:sp>
        <p:nvSpPr>
          <p:cNvPr id="3" name="TextBox 2"/>
          <p:cNvSpPr txBox="1"/>
          <p:nvPr/>
        </p:nvSpPr>
        <p:spPr>
          <a:xfrm>
            <a:off x="1097279" y="1251284"/>
            <a:ext cx="9962147" cy="4893647"/>
          </a:xfrm>
          <a:prstGeom prst="rect">
            <a:avLst/>
          </a:prstGeom>
          <a:noFill/>
        </p:spPr>
        <p:txBody>
          <a:bodyPr wrap="square" rtlCol="0">
            <a:spAutoFit/>
          </a:bodyPr>
          <a:lstStyle/>
          <a:p>
            <a:endParaRPr lang="as-IN" sz="2400" b="1" dirty="0">
              <a:latin typeface="Nikosh" pitchFamily="2" charset="0"/>
              <a:cs typeface="Nikosh" pitchFamily="2" charset="0"/>
            </a:endParaRPr>
          </a:p>
          <a:p>
            <a:r>
              <a:rPr lang="as-IN" sz="2400" dirty="0">
                <a:latin typeface="Nikosh" pitchFamily="2" charset="0"/>
                <a:cs typeface="Nikosh" pitchFamily="2" charset="0"/>
              </a:rPr>
              <a:t>১০। (১) এই আইন কার্যকর হইবার অব্যবহিত পূর্বে বিদ্যমান প্রত্যেক কর্তৃপক্ষ, এই আইন জারীর ৬০ (ষাট) দিনের মধ্যে, এই আইনের বিধান অনুযায়ী তথ্য সরবরাহের নিমিত্ত উক্ত কর্তৃপক্ষের প্রত্যেক তথ্য প্রদান ইউনিটের জন্য একজন করিয়া দায়িত্বপ্রাপ্ত কর্মকর্তা নিয়োগ করিবে।</a:t>
            </a:r>
          </a:p>
          <a:p>
            <a:r>
              <a:rPr lang="as-IN" sz="2400" dirty="0">
                <a:latin typeface="Nikosh" pitchFamily="2" charset="0"/>
                <a:cs typeface="Nikosh" pitchFamily="2" charset="0"/>
              </a:rPr>
              <a:t> </a:t>
            </a:r>
          </a:p>
          <a:p>
            <a:r>
              <a:rPr lang="as-IN" sz="2400" dirty="0">
                <a:latin typeface="Nikosh" pitchFamily="2" charset="0"/>
                <a:cs typeface="Nikosh" pitchFamily="2" charset="0"/>
              </a:rPr>
              <a:t> (২) এই আইন কার্যকর হইবার পর প্রতিষ্ঠিত কোন কর্তৃপক্ষ, উক্তরূপ কর্তৃপক্ষ প্রতিষ্ঠিত হইবার ৬০ (ষাট) দিনের মধ্যে, এই আইনের বিধান অনুযায়ী তথ্য সরবরাহের নিমিত্ত উক্ত কর্তৃপক্ষের প্রত্যেক তথ্য প্রদান ইউনিটের জন্য একজন করিয়া দায়িত্বপ্রাপ্ত কর্মকর্তা নিয়োগ করিবে।</a:t>
            </a:r>
          </a:p>
          <a:p>
            <a:r>
              <a:rPr lang="as-IN" sz="2400" dirty="0">
                <a:latin typeface="Nikosh" pitchFamily="2" charset="0"/>
                <a:cs typeface="Nikosh" pitchFamily="2" charset="0"/>
              </a:rPr>
              <a:t>  </a:t>
            </a:r>
          </a:p>
          <a:p>
            <a:r>
              <a:rPr lang="as-IN" sz="2400" dirty="0">
                <a:latin typeface="Nikosh" pitchFamily="2" charset="0"/>
                <a:cs typeface="Nikosh" pitchFamily="2" charset="0"/>
              </a:rPr>
              <a:t>(৩) এই আইন কার্যকর হইবার পর কোন কর্তৃপক্ষ উহার কোন কার্যালয় সৃষ্টি করিলে, উক্তরূপ কার্যালয় সৃষ্টির তারিখ হইতে ৬০ (ষাট) দিনের মধ্যে, এই আইনের বিধান অনুযায়ী তথ্য সরবরাহের নিমিত্ত উক্ত কার্যালয় তথা নবসৃষ্ট তথ্য প্রদান ইউনিটের জন্য একজন দায়িত্বপ্রাপ্ত কর্মকর্তা নিয়োগ করিবে।</a:t>
            </a:r>
          </a:p>
          <a:p>
            <a:endParaRPr lang="en-US" sz="2400" dirty="0">
              <a:latin typeface="Nikosh" pitchFamily="2" charset="0"/>
              <a:cs typeface="Nikosh" pitchFamily="2" charset="0"/>
            </a:endParaRPr>
          </a:p>
        </p:txBody>
      </p:sp>
      <p:sp>
        <p:nvSpPr>
          <p:cNvPr id="4" name="TextBox 3"/>
          <p:cNvSpPr txBox="1"/>
          <p:nvPr/>
        </p:nvSpPr>
        <p:spPr>
          <a:xfrm>
            <a:off x="4235116" y="115503"/>
            <a:ext cx="3638349" cy="646331"/>
          </a:xfrm>
          <a:prstGeom prst="rect">
            <a:avLst/>
          </a:prstGeom>
          <a:noFill/>
        </p:spPr>
        <p:txBody>
          <a:bodyPr wrap="square" rtlCol="0">
            <a:spAutoFit/>
          </a:bodyPr>
          <a:lstStyle/>
          <a:p>
            <a:r>
              <a:rPr lang="as-IN" b="1" cap="all" dirty="0"/>
              <a:t>তৃতীয় অধ্যায়</a:t>
            </a:r>
          </a:p>
          <a:p>
            <a:endParaRPr lang="en-US" dirty="0"/>
          </a:p>
        </p:txBody>
      </p:sp>
    </p:spTree>
    <p:extLst>
      <p:ext uri="{BB962C8B-B14F-4D97-AF65-F5344CB8AC3E}">
        <p14:creationId xmlns:p14="http://schemas.microsoft.com/office/powerpoint/2010/main" val="199269063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27107" y="288758"/>
            <a:ext cx="3147461" cy="646331"/>
          </a:xfrm>
          <a:prstGeom prst="rect">
            <a:avLst/>
          </a:prstGeom>
          <a:noFill/>
        </p:spPr>
        <p:txBody>
          <a:bodyPr wrap="square" rtlCol="0">
            <a:spAutoFit/>
          </a:bodyPr>
          <a:lstStyle/>
          <a:p>
            <a:r>
              <a:rPr lang="en-US" sz="3600" dirty="0">
                <a:solidFill>
                  <a:srgbClr val="FF0000"/>
                </a:solidFill>
                <a:latin typeface="Nikosh" pitchFamily="2" charset="0"/>
                <a:cs typeface="Nikosh" pitchFamily="2" charset="0"/>
              </a:rPr>
              <a:t>ধারা-১০</a:t>
            </a:r>
          </a:p>
        </p:txBody>
      </p:sp>
      <p:sp>
        <p:nvSpPr>
          <p:cNvPr id="5" name="TextBox 4"/>
          <p:cNvSpPr txBox="1"/>
          <p:nvPr/>
        </p:nvSpPr>
        <p:spPr>
          <a:xfrm>
            <a:off x="587142" y="1309036"/>
            <a:ext cx="10866922" cy="5693866"/>
          </a:xfrm>
          <a:prstGeom prst="rect">
            <a:avLst/>
          </a:prstGeom>
          <a:noFill/>
        </p:spPr>
        <p:txBody>
          <a:bodyPr wrap="square" rtlCol="0">
            <a:spAutoFit/>
          </a:bodyPr>
          <a:lstStyle/>
          <a:p>
            <a:r>
              <a:rPr lang="as-IN" sz="2800" dirty="0">
                <a:latin typeface="Nikosh" pitchFamily="2" charset="0"/>
                <a:cs typeface="Nikosh" pitchFamily="2" charset="0"/>
              </a:rPr>
              <a:t>(৪) প্রত্যেক কর্তৃপক্ষ উপ-ধারা (১), (২) ও (৩) এর অধীন নিয়োগকৃত প্রত্যেক দায়িত্বপ্রাপ্ত কর্মকর্তার নাম, পদবী, ঠিকানা এবং, প্রযোজ্য ক্ষেত্রে, ফ্যাক্স নম্বর ও ই-মেইল ঠিকানা উক্তরূপ নিয়োগ প্রদানের ১৫ (পনের) দিনের মধ্যে তথ্য কমিশনকে লিখিতভাবে অবহিত করিবে।</a:t>
            </a:r>
          </a:p>
          <a:p>
            <a:r>
              <a:rPr lang="as-IN" sz="2800" dirty="0">
                <a:latin typeface="Nikosh" pitchFamily="2" charset="0"/>
                <a:cs typeface="Nikosh" pitchFamily="2" charset="0"/>
              </a:rPr>
              <a:t>  </a:t>
            </a:r>
          </a:p>
          <a:p>
            <a:r>
              <a:rPr lang="as-IN" sz="2800" dirty="0">
                <a:latin typeface="Nikosh" pitchFamily="2" charset="0"/>
                <a:cs typeface="Nikosh" pitchFamily="2" charset="0"/>
              </a:rPr>
              <a:t>(৫) এই আইনের অধীন দায়িত্ব পালনের প্রয়োজনে কোন দায়িত্বপ্রাপ্ত কর্মকর্তা অন্য যে কোন কর্মকর্তার সহায়তা চাহিতে পারিবেন এবং কোন কর্মকর্তার নিকট হইতে এইরূপ সহায়তা চাওয়া হইলে তিনি উক্ত দায়িত্বপ্রাপ্ত কর্মকর্তাকে প্রয়োজনীয় সহায়তা প্রদান করিতে বাধ্য থাকিবেন।</a:t>
            </a:r>
          </a:p>
          <a:p>
            <a:r>
              <a:rPr lang="as-IN" sz="2800" dirty="0">
                <a:latin typeface="Nikosh" pitchFamily="2" charset="0"/>
                <a:cs typeface="Nikosh" pitchFamily="2" charset="0"/>
              </a:rPr>
              <a:t>  </a:t>
            </a:r>
          </a:p>
          <a:p>
            <a:r>
              <a:rPr lang="as-IN" sz="2800" dirty="0">
                <a:latin typeface="Nikosh" pitchFamily="2" charset="0"/>
                <a:cs typeface="Nikosh" pitchFamily="2" charset="0"/>
              </a:rPr>
              <a:t>(৬) কোন দায়িত্বপ্রাপ্ত কর্মকর্তা কর্তৃক উপ-ধারা (৫) এর অধীন অন্য কোন কর্মকর্তার সহায়তা চাওয়া হইলে এবং এইরূপ সহায়তা প্রদানে ব্যর্থতার জন্য আইনের কোন বিধান লংঘিত হইলে সেইক্ষেত্রে এই আইনের অধীন দায়-দায়িত্ব নির্ধারণে ক্ষেত্রে উক্ত অন্য কর্মকর্তাও দায়িত্বপ্রাপ্ত কর্মকর্তা বলিয়া গণ্য হইবেন।</a:t>
            </a:r>
          </a:p>
          <a:p>
            <a:endParaRPr lang="en-US" sz="2800" dirty="0">
              <a:latin typeface="Nikosh" pitchFamily="2" charset="0"/>
              <a:cs typeface="Nikosh" pitchFamily="2" charset="0"/>
            </a:endParaRPr>
          </a:p>
        </p:txBody>
      </p:sp>
    </p:spTree>
    <p:extLst>
      <p:ext uri="{BB962C8B-B14F-4D97-AF65-F5344CB8AC3E}">
        <p14:creationId xmlns:p14="http://schemas.microsoft.com/office/powerpoint/2010/main" val="258268116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D30AC9D2-9354-E98D-AD2C-5322808D7D81}"/>
              </a:ext>
            </a:extLst>
          </p:cNvPr>
          <p:cNvPicPr>
            <a:picLocks noChangeAspect="1"/>
          </p:cNvPicPr>
          <p:nvPr/>
        </p:nvPicPr>
        <p:blipFill>
          <a:blip r:embed="rId3"/>
          <a:stretch>
            <a:fillRect/>
          </a:stretch>
        </p:blipFill>
        <p:spPr>
          <a:xfrm>
            <a:off x="1511166" y="119270"/>
            <a:ext cx="8489481" cy="6507359"/>
          </a:xfrm>
          <a:prstGeom prst="rect">
            <a:avLst/>
          </a:prstGeom>
        </p:spPr>
      </p:pic>
    </p:spTree>
    <p:extLst>
      <p:ext uri="{BB962C8B-B14F-4D97-AF65-F5344CB8AC3E}">
        <p14:creationId xmlns:p14="http://schemas.microsoft.com/office/powerpoint/2010/main" val="189537665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n-IN" sz="8000" b="1" dirty="0">
                <a:solidFill>
                  <a:srgbClr val="FF0000"/>
                </a:solidFill>
                <a:latin typeface="NikoshBAN" panose="02000000000000000000" pitchFamily="2" charset="0"/>
                <a:cs typeface="NikoshBAN" panose="02000000000000000000" pitchFamily="2" charset="0"/>
              </a:rPr>
              <a:t>ধারা-</a:t>
            </a:r>
            <a:r>
              <a:rPr lang="en-US" sz="8000" b="1" dirty="0">
                <a:solidFill>
                  <a:srgbClr val="FF0000"/>
                </a:solidFill>
                <a:latin typeface="NikoshBAN" panose="02000000000000000000" pitchFamily="2" charset="0"/>
                <a:cs typeface="NikoshBAN" panose="02000000000000000000" pitchFamily="2" charset="0"/>
              </a:rPr>
              <a:t>১১ </a:t>
            </a:r>
            <a:r>
              <a:rPr lang="en-US" sz="8000" b="1" dirty="0" err="1">
                <a:solidFill>
                  <a:srgbClr val="FF0000"/>
                </a:solidFill>
                <a:latin typeface="NikoshBAN" panose="02000000000000000000" pitchFamily="2" charset="0"/>
                <a:cs typeface="NikoshBAN" panose="02000000000000000000" pitchFamily="2" charset="0"/>
              </a:rPr>
              <a:t>থেকে</a:t>
            </a:r>
            <a:r>
              <a:rPr lang="en-US" sz="8000" b="1" dirty="0">
                <a:solidFill>
                  <a:srgbClr val="FF0000"/>
                </a:solidFill>
                <a:latin typeface="NikoshBAN" panose="02000000000000000000" pitchFamily="2" charset="0"/>
                <a:cs typeface="NikoshBAN" panose="02000000000000000000" pitchFamily="2" charset="0"/>
              </a:rPr>
              <a:t> ২৩:</a:t>
            </a:r>
            <a:endParaRPr lang="en-US" sz="8000" dirty="0">
              <a:solidFill>
                <a:srgbClr val="FF0000"/>
              </a:solidFill>
              <a:latin typeface="Nikosh" pitchFamily="2" charset="0"/>
              <a:cs typeface="Nikosh" pitchFamily="2" charset="0"/>
            </a:endParaRPr>
          </a:p>
        </p:txBody>
      </p:sp>
      <p:sp>
        <p:nvSpPr>
          <p:cNvPr id="3" name="Content Placeholder 2"/>
          <p:cNvSpPr>
            <a:spLocks noGrp="1"/>
          </p:cNvSpPr>
          <p:nvPr>
            <p:ph idx="1"/>
          </p:nvPr>
        </p:nvSpPr>
        <p:spPr/>
        <p:txBody>
          <a:bodyPr/>
          <a:lstStyle/>
          <a:p>
            <a:pPr marL="0" lvl="0" indent="0">
              <a:buNone/>
            </a:pPr>
            <a:r>
              <a:rPr lang="en-US" sz="5400" dirty="0" err="1">
                <a:latin typeface="Nikosh" pitchFamily="2" charset="0"/>
                <a:cs typeface="Nikosh" pitchFamily="2" charset="0"/>
              </a:rPr>
              <a:t>তথ্য</a:t>
            </a:r>
            <a:r>
              <a:rPr lang="en-US" sz="5400" dirty="0">
                <a:latin typeface="Nikosh" pitchFamily="2" charset="0"/>
                <a:cs typeface="Nikosh" pitchFamily="2" charset="0"/>
              </a:rPr>
              <a:t> </a:t>
            </a:r>
            <a:r>
              <a:rPr lang="en-US" sz="5400" dirty="0" err="1">
                <a:latin typeface="Nikosh" pitchFamily="2" charset="0"/>
                <a:cs typeface="Nikosh" pitchFamily="2" charset="0"/>
              </a:rPr>
              <a:t>কমিশন</a:t>
            </a:r>
            <a:r>
              <a:rPr lang="en-US" sz="5400" dirty="0">
                <a:latin typeface="Nikosh" pitchFamily="2" charset="0"/>
                <a:cs typeface="Nikosh" pitchFamily="2" charset="0"/>
              </a:rPr>
              <a:t> </a:t>
            </a:r>
            <a:r>
              <a:rPr lang="en-US" sz="5400" dirty="0" err="1">
                <a:latin typeface="Nikosh" pitchFamily="2" charset="0"/>
                <a:cs typeface="Nikosh" pitchFamily="2" charset="0"/>
              </a:rPr>
              <a:t>প্রতিষ্ঠা</a:t>
            </a:r>
            <a:r>
              <a:rPr lang="en-US" sz="5400" dirty="0">
                <a:latin typeface="Nikosh" pitchFamily="2" charset="0"/>
                <a:cs typeface="Nikosh" pitchFamily="2" charset="0"/>
              </a:rPr>
              <a:t>, </a:t>
            </a:r>
            <a:r>
              <a:rPr lang="en-US" sz="5400" dirty="0" err="1">
                <a:latin typeface="Nikosh" pitchFamily="2" charset="0"/>
                <a:cs typeface="Nikosh" pitchFamily="2" charset="0"/>
              </a:rPr>
              <a:t>গঠন</a:t>
            </a:r>
            <a:r>
              <a:rPr lang="en-US" sz="5400" dirty="0">
                <a:latin typeface="Nikosh" pitchFamily="2" charset="0"/>
                <a:cs typeface="Nikosh" pitchFamily="2" charset="0"/>
              </a:rPr>
              <a:t>, </a:t>
            </a:r>
            <a:r>
              <a:rPr lang="en-US" sz="5400" dirty="0" err="1">
                <a:latin typeface="Nikosh" pitchFamily="2" charset="0"/>
                <a:cs typeface="Nikosh" pitchFamily="2" charset="0"/>
              </a:rPr>
              <a:t>ক্ষমতা</a:t>
            </a:r>
            <a:r>
              <a:rPr lang="en-US" sz="5400" dirty="0">
                <a:latin typeface="Nikosh" pitchFamily="2" charset="0"/>
                <a:cs typeface="Nikosh" pitchFamily="2" charset="0"/>
              </a:rPr>
              <a:t> এবং </a:t>
            </a:r>
            <a:r>
              <a:rPr lang="en-US" sz="5400" dirty="0" err="1">
                <a:latin typeface="Nikosh" pitchFamily="2" charset="0"/>
                <a:cs typeface="Nikosh" pitchFamily="2" charset="0"/>
              </a:rPr>
              <a:t>কার্যাবলি</a:t>
            </a:r>
            <a:endParaRPr lang="en-US" sz="5400" dirty="0">
              <a:latin typeface="Nikosh" pitchFamily="2" charset="0"/>
              <a:cs typeface="Nikosh" pitchFamily="2" charset="0"/>
            </a:endParaRPr>
          </a:p>
          <a:p>
            <a:pPr marL="0" indent="0">
              <a:buNone/>
            </a:pPr>
            <a:endParaRPr lang="en-US" sz="5400" dirty="0">
              <a:solidFill>
                <a:srgbClr val="00B050"/>
              </a:solidFill>
              <a:latin typeface="Nikosh" pitchFamily="2" charset="0"/>
              <a:cs typeface="Nikosh" pitchFamily="2" charset="0"/>
            </a:endParaRPr>
          </a:p>
          <a:p>
            <a:pPr marL="0" indent="0">
              <a:buNone/>
            </a:pPr>
            <a:endParaRPr lang="en-US" dirty="0"/>
          </a:p>
        </p:txBody>
      </p:sp>
    </p:spTree>
    <p:extLst>
      <p:ext uri="{BB962C8B-B14F-4D97-AF65-F5344CB8AC3E}">
        <p14:creationId xmlns:p14="http://schemas.microsoft.com/office/powerpoint/2010/main" val="30834215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75303" y="2071675"/>
            <a:ext cx="9451817" cy="4582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3571" y="265334"/>
            <a:ext cx="6600825" cy="107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994917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379" y="58847"/>
            <a:ext cx="11925701" cy="6124754"/>
          </a:xfrm>
          <a:prstGeom prst="rect">
            <a:avLst/>
          </a:prstGeom>
        </p:spPr>
        <p:txBody>
          <a:bodyPr wrap="square">
            <a:spAutoFit/>
          </a:bodyPr>
          <a:lstStyle/>
          <a:p>
            <a:pPr algn="just"/>
            <a:r>
              <a:rPr lang="as-IN" dirty="0"/>
              <a:t>চতুর্থ অধ্যায়</a:t>
            </a:r>
          </a:p>
          <a:p>
            <a:pPr algn="just"/>
            <a:endParaRPr lang="as-IN" dirty="0"/>
          </a:p>
          <a:p>
            <a:pPr algn="just"/>
            <a:r>
              <a:rPr lang="en-US" sz="4000" dirty="0">
                <a:solidFill>
                  <a:srgbClr val="FF0000"/>
                </a:solidFill>
                <a:latin typeface="Nikosh" pitchFamily="2" charset="0"/>
                <a:cs typeface="Nikosh" pitchFamily="2" charset="0"/>
              </a:rPr>
              <a:t>ধারা-১১: </a:t>
            </a:r>
            <a:r>
              <a:rPr lang="as-IN" sz="4000" dirty="0">
                <a:solidFill>
                  <a:srgbClr val="FF0000"/>
                </a:solidFill>
                <a:latin typeface="Nikosh" pitchFamily="2" charset="0"/>
                <a:cs typeface="Nikosh" pitchFamily="2" charset="0"/>
              </a:rPr>
              <a:t>তথ্য কমিশন প্রতিষ্ঠা, ইত্যাদি</a:t>
            </a:r>
            <a:endParaRPr lang="en-US" sz="4000" dirty="0">
              <a:solidFill>
                <a:srgbClr val="FF0000"/>
              </a:solidFill>
              <a:latin typeface="Nikosh" pitchFamily="2" charset="0"/>
              <a:cs typeface="Nikosh" pitchFamily="2" charset="0"/>
            </a:endParaRPr>
          </a:p>
          <a:p>
            <a:pPr algn="just"/>
            <a:endParaRPr lang="en-US" dirty="0"/>
          </a:p>
          <a:p>
            <a:pPr algn="just"/>
            <a:endParaRPr lang="as-IN" dirty="0"/>
          </a:p>
          <a:p>
            <a:pPr algn="just"/>
            <a:r>
              <a:rPr lang="as-IN" sz="2800" dirty="0">
                <a:latin typeface="Nikosh" pitchFamily="2" charset="0"/>
                <a:cs typeface="Nikosh" pitchFamily="2" charset="0"/>
              </a:rPr>
              <a:t>১১। (১) এই আইন কার্যকর হইবার পর, অনধিক ৯০ (নব্বই) দিনের মধ্যে, এই আইনের উদ্দেশ্য পূরণকল্পে এবং উহার বিধান অনুসারে তথ্য কমিশন নামে একটি কমিশন প্রতিষ্ঠিত হইবে।</a:t>
            </a:r>
          </a:p>
          <a:p>
            <a:pPr algn="just"/>
            <a:r>
              <a:rPr lang="as-IN" sz="2800" dirty="0">
                <a:latin typeface="Nikosh" pitchFamily="2" charset="0"/>
                <a:cs typeface="Nikosh" pitchFamily="2" charset="0"/>
              </a:rPr>
              <a:t>  </a:t>
            </a:r>
          </a:p>
          <a:p>
            <a:pPr algn="just"/>
            <a:r>
              <a:rPr lang="as-IN" sz="2800" dirty="0">
                <a:latin typeface="Nikosh" pitchFamily="2" charset="0"/>
                <a:cs typeface="Nikosh" pitchFamily="2" charset="0"/>
              </a:rPr>
              <a:t>(২) তথ্য কমিশন একটি সংবিধিবদ্ধ স্বাধীন সংস্থা হইবে এবং ইহার স্থায়ী ধারাবাহিকতা ও একটি সাধারণ সীলমোহর থাকিবে এবং এই আইনের বিধানাবলী সাপেক্ষে, উহার স্থাবর ও অস্থাবর উভয় প্রকার সম্পত্তি অর্জন করিবার, অধিকারে রাখিবার এবং হস্তান্তর করিবার ক্ষমতা থাকিবে এবং ইহার নামে ইহা মামলা দায়ের করিতে পরিবে বা ইহার বিরুদ্ধেও মামলা দায়ের করা যাইবে।</a:t>
            </a:r>
          </a:p>
          <a:p>
            <a:pPr algn="just"/>
            <a:r>
              <a:rPr lang="as-IN" sz="2800" dirty="0">
                <a:latin typeface="Nikosh" pitchFamily="2" charset="0"/>
                <a:cs typeface="Nikosh" pitchFamily="2" charset="0"/>
              </a:rPr>
              <a:t>  </a:t>
            </a:r>
          </a:p>
          <a:p>
            <a:pPr algn="just"/>
            <a:r>
              <a:rPr lang="as-IN" sz="2800" dirty="0">
                <a:latin typeface="Nikosh" pitchFamily="2" charset="0"/>
                <a:cs typeface="Nikosh" pitchFamily="2" charset="0"/>
              </a:rPr>
              <a:t>(৩) তথ্য কমিশনের প্রধান কার্যালয় ঢাকায় থাকিবে এবং কমিশন, প্রয়োজনে, বাংলাদেশের যে কোন স্থানে উহার শাখা কার্যালয় স্থাপন করিতে পারিবে।</a:t>
            </a:r>
            <a:endParaRPr lang="en-US" sz="2800" dirty="0">
              <a:latin typeface="Nikosh" pitchFamily="2" charset="0"/>
              <a:cs typeface="Nikosh" pitchFamily="2" charset="0"/>
            </a:endParaRPr>
          </a:p>
        </p:txBody>
      </p:sp>
    </p:spTree>
    <p:extLst>
      <p:ext uri="{BB962C8B-B14F-4D97-AF65-F5344CB8AC3E}">
        <p14:creationId xmlns:p14="http://schemas.microsoft.com/office/powerpoint/2010/main" val="426059741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FF0000"/>
                </a:solidFill>
                <a:latin typeface="Nikosh" pitchFamily="2" charset="0"/>
                <a:cs typeface="Nikosh" pitchFamily="2" charset="0"/>
              </a:rPr>
              <a:t>ধারা-১২ </a:t>
            </a:r>
            <a:r>
              <a:rPr lang="en-US" dirty="0" err="1">
                <a:solidFill>
                  <a:srgbClr val="FF0000"/>
                </a:solidFill>
                <a:latin typeface="Nikosh" pitchFamily="2" charset="0"/>
                <a:cs typeface="Nikosh" pitchFamily="2" charset="0"/>
              </a:rPr>
              <a:t>তথ্য</a:t>
            </a:r>
            <a:r>
              <a:rPr lang="en-US" dirty="0">
                <a:solidFill>
                  <a:srgbClr val="FF0000"/>
                </a:solidFill>
                <a:latin typeface="Nikosh" pitchFamily="2" charset="0"/>
                <a:cs typeface="Nikosh" pitchFamily="2" charset="0"/>
              </a:rPr>
              <a:t> </a:t>
            </a:r>
            <a:r>
              <a:rPr lang="en-US" dirty="0" err="1">
                <a:solidFill>
                  <a:srgbClr val="FF0000"/>
                </a:solidFill>
                <a:latin typeface="Nikosh" pitchFamily="2" charset="0"/>
                <a:cs typeface="Nikosh" pitchFamily="2" charset="0"/>
              </a:rPr>
              <a:t>কমিশন</a:t>
            </a:r>
            <a:r>
              <a:rPr lang="en-US" dirty="0">
                <a:solidFill>
                  <a:srgbClr val="FF0000"/>
                </a:solidFill>
                <a:latin typeface="Nikosh" pitchFamily="2" charset="0"/>
                <a:cs typeface="Nikosh" pitchFamily="2" charset="0"/>
              </a:rPr>
              <a:t> </a:t>
            </a:r>
            <a:r>
              <a:rPr lang="en-US" dirty="0" err="1">
                <a:solidFill>
                  <a:srgbClr val="FF0000"/>
                </a:solidFill>
                <a:latin typeface="Nikosh" pitchFamily="2" charset="0"/>
                <a:cs typeface="Nikosh" pitchFamily="2" charset="0"/>
              </a:rPr>
              <a:t>গঠন</a:t>
            </a:r>
            <a:endParaRPr lang="en-US" dirty="0">
              <a:solidFill>
                <a:srgbClr val="FF0000"/>
              </a:solidFill>
              <a:latin typeface="Nikosh" pitchFamily="2" charset="0"/>
              <a:cs typeface="Nikosh" pitchFamily="2" charset="0"/>
            </a:endParaRPr>
          </a:p>
        </p:txBody>
      </p:sp>
      <p:sp>
        <p:nvSpPr>
          <p:cNvPr id="4" name="TextBox 3"/>
          <p:cNvSpPr txBox="1"/>
          <p:nvPr/>
        </p:nvSpPr>
        <p:spPr>
          <a:xfrm>
            <a:off x="798897" y="1501541"/>
            <a:ext cx="11059427" cy="4524315"/>
          </a:xfrm>
          <a:prstGeom prst="rect">
            <a:avLst/>
          </a:prstGeom>
          <a:noFill/>
        </p:spPr>
        <p:txBody>
          <a:bodyPr wrap="square" rtlCol="0">
            <a:spAutoFit/>
          </a:bodyPr>
          <a:lstStyle/>
          <a:p>
            <a:pPr algn="just"/>
            <a:r>
              <a:rPr lang="as-IN" sz="3200" dirty="0">
                <a:latin typeface="Nikosh" pitchFamily="2" charset="0"/>
                <a:cs typeface="Nikosh" pitchFamily="2" charset="0"/>
              </a:rPr>
              <a:t>১২৷ (১) প্রধান তথ্য কমিশনার এবং অন্য ২ (দুই) জন তথ্য কমিশনার সমন্বয়ে তথ্য কমিশন গঠিত হইবে, যাহাদের মধ্যে অন্যূন ১ (এক) জন </a:t>
            </a:r>
            <a:r>
              <a:rPr lang="as-IN" sz="3200" dirty="0">
                <a:solidFill>
                  <a:srgbClr val="00B050"/>
                </a:solidFill>
                <a:latin typeface="Nikosh" pitchFamily="2" charset="0"/>
                <a:cs typeface="Nikosh" pitchFamily="2" charset="0"/>
              </a:rPr>
              <a:t>মহিলা</a:t>
            </a:r>
            <a:r>
              <a:rPr lang="as-IN" sz="3200" dirty="0">
                <a:latin typeface="Nikosh" pitchFamily="2" charset="0"/>
                <a:cs typeface="Nikosh" pitchFamily="2" charset="0"/>
              </a:rPr>
              <a:t> হইবেন৷</a:t>
            </a:r>
          </a:p>
          <a:p>
            <a:pPr algn="just"/>
            <a:r>
              <a:rPr lang="as-IN" sz="3200" dirty="0">
                <a:latin typeface="Nikosh" pitchFamily="2" charset="0"/>
                <a:cs typeface="Nikosh" pitchFamily="2" charset="0"/>
              </a:rPr>
              <a:t>  </a:t>
            </a:r>
          </a:p>
          <a:p>
            <a:pPr algn="just"/>
            <a:r>
              <a:rPr lang="as-IN" sz="3200" dirty="0">
                <a:latin typeface="Nikosh" pitchFamily="2" charset="0"/>
                <a:cs typeface="Nikosh" pitchFamily="2" charset="0"/>
              </a:rPr>
              <a:t>(২) </a:t>
            </a:r>
            <a:r>
              <a:rPr lang="as-IN" sz="3200" dirty="0">
                <a:solidFill>
                  <a:srgbClr val="00B050"/>
                </a:solidFill>
                <a:latin typeface="Nikosh" pitchFamily="2" charset="0"/>
                <a:cs typeface="Nikosh" pitchFamily="2" charset="0"/>
              </a:rPr>
              <a:t>প্রধান</a:t>
            </a:r>
            <a:r>
              <a:rPr lang="as-IN" sz="3200" dirty="0">
                <a:latin typeface="Nikosh" pitchFamily="2" charset="0"/>
                <a:cs typeface="Nikosh" pitchFamily="2" charset="0"/>
              </a:rPr>
              <a:t> তথ্য কমিশনার তথ্য কমিশনের প্রধান নির্বাহী হইবেন৷</a:t>
            </a:r>
          </a:p>
          <a:p>
            <a:pPr algn="just"/>
            <a:r>
              <a:rPr lang="as-IN" sz="3200" dirty="0">
                <a:latin typeface="Nikosh" pitchFamily="2" charset="0"/>
                <a:cs typeface="Nikosh" pitchFamily="2" charset="0"/>
              </a:rPr>
              <a:t> </a:t>
            </a:r>
          </a:p>
          <a:p>
            <a:pPr algn="just"/>
            <a:r>
              <a:rPr lang="as-IN" sz="3200" dirty="0">
                <a:latin typeface="Nikosh" pitchFamily="2" charset="0"/>
                <a:cs typeface="Nikosh" pitchFamily="2" charset="0"/>
              </a:rPr>
              <a:t> (৩) তথ্য কমিশনের কোন পদে শূন্যতা বা উহা গঠনে ত্রুটি থাকিবার কারণে তথ্য কমিশনের কোন কার্য বা কার্যধারা অবৈধ হইবে না বা তৎসম্পর্কে কোন প্রশ্নও উত্থাপন করা যাইবে না৷</a:t>
            </a:r>
          </a:p>
          <a:p>
            <a:pPr algn="just"/>
            <a:endParaRPr lang="en-US" sz="3200" dirty="0">
              <a:latin typeface="Nikosh" pitchFamily="2" charset="0"/>
              <a:cs typeface="Nikosh" pitchFamily="2" charset="0"/>
            </a:endParaRPr>
          </a:p>
        </p:txBody>
      </p:sp>
    </p:spTree>
    <p:extLst>
      <p:ext uri="{BB962C8B-B14F-4D97-AF65-F5344CB8AC3E}">
        <p14:creationId xmlns:p14="http://schemas.microsoft.com/office/powerpoint/2010/main" val="57929216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76534"/>
          </a:xfrm>
        </p:spPr>
        <p:txBody>
          <a:bodyPr>
            <a:normAutofit fontScale="90000"/>
          </a:bodyPr>
          <a:lstStyle/>
          <a:p>
            <a:r>
              <a:rPr lang="en-US" b="1" dirty="0">
                <a:solidFill>
                  <a:srgbClr val="FF0000"/>
                </a:solidFill>
                <a:latin typeface="Nikosh" pitchFamily="2" charset="0"/>
                <a:cs typeface="Nikosh" pitchFamily="2" charset="0"/>
              </a:rPr>
              <a:t>ধারা-১৩</a:t>
            </a:r>
            <a:r>
              <a:rPr lang="en-US" b="1" dirty="0">
                <a:solidFill>
                  <a:srgbClr val="FF0000"/>
                </a:solidFill>
              </a:rPr>
              <a:t>: </a:t>
            </a:r>
            <a:r>
              <a:rPr lang="as-IN" b="1" dirty="0">
                <a:solidFill>
                  <a:srgbClr val="FF0000"/>
                </a:solidFill>
              </a:rPr>
              <a:t>তথ্য কমিশনের ক্ষমতা ও কার্যাবলী</a:t>
            </a:r>
            <a:br>
              <a:rPr lang="as-IN" b="1" dirty="0">
                <a:solidFill>
                  <a:srgbClr val="FF0000"/>
                </a:solidFill>
              </a:rPr>
            </a:br>
            <a:endParaRPr lang="en-US" dirty="0">
              <a:solidFill>
                <a:srgbClr val="FF0000"/>
              </a:solidFill>
            </a:endParaRPr>
          </a:p>
        </p:txBody>
      </p:sp>
      <p:sp>
        <p:nvSpPr>
          <p:cNvPr id="4" name="TextBox 3"/>
          <p:cNvSpPr txBox="1"/>
          <p:nvPr/>
        </p:nvSpPr>
        <p:spPr>
          <a:xfrm>
            <a:off x="837398" y="875899"/>
            <a:ext cx="11040177" cy="5847755"/>
          </a:xfrm>
          <a:prstGeom prst="rect">
            <a:avLst/>
          </a:prstGeom>
          <a:noFill/>
        </p:spPr>
        <p:txBody>
          <a:bodyPr wrap="square" rtlCol="0">
            <a:spAutoFit/>
          </a:bodyPr>
          <a:lstStyle/>
          <a:p>
            <a:pPr algn="just"/>
            <a:r>
              <a:rPr lang="as-IN" sz="2200" dirty="0">
                <a:latin typeface="Nikosh" pitchFamily="2" charset="0"/>
                <a:cs typeface="Nikosh" pitchFamily="2" charset="0"/>
              </a:rPr>
              <a:t>১৩৷ (১) কোন ব্যক্তি নিম্নলিখিত কারণে কোন অভিযোগ দায়ের করিলে তথ্য কমিশন, এই আইনের বিধানাবলী সাপেক্ষে, উক্ত অভিযোগ গ্রহণ, উহার অনুসন্ধান এবং নিষ্পত্তি করিতে পারিবে, যথাঃ-</a:t>
            </a:r>
          </a:p>
          <a:p>
            <a:pPr algn="just"/>
            <a:r>
              <a:rPr lang="as-IN" sz="2200" dirty="0">
                <a:latin typeface="Nikosh" pitchFamily="2" charset="0"/>
                <a:cs typeface="Nikosh" pitchFamily="2" charset="0"/>
              </a:rPr>
              <a:t> </a:t>
            </a:r>
          </a:p>
          <a:p>
            <a:pPr algn="just"/>
            <a:r>
              <a:rPr lang="as-IN" sz="2200" dirty="0">
                <a:latin typeface="Nikosh" pitchFamily="2" charset="0"/>
                <a:cs typeface="Nikosh" pitchFamily="2" charset="0"/>
              </a:rPr>
              <a:t>(ক) কোন কর্তৃপক্ষ কর্তৃক দায়িত্বপ্রাপ্ত কর্মকর্তা নিয়োগ না করা কিংবা তথ্যের জন্য অনুরোধপত্র গ্রহণ না করা ;</a:t>
            </a:r>
          </a:p>
          <a:p>
            <a:pPr algn="just"/>
            <a:r>
              <a:rPr lang="as-IN" sz="2200" dirty="0">
                <a:latin typeface="Nikosh" pitchFamily="2" charset="0"/>
                <a:cs typeface="Nikosh" pitchFamily="2" charset="0"/>
              </a:rPr>
              <a:t> </a:t>
            </a:r>
          </a:p>
          <a:p>
            <a:pPr algn="just"/>
            <a:r>
              <a:rPr lang="as-IN" sz="2200" dirty="0">
                <a:latin typeface="Nikosh" pitchFamily="2" charset="0"/>
                <a:cs typeface="Nikosh" pitchFamily="2" charset="0"/>
              </a:rPr>
              <a:t>(খ) কোন তথ্য চাহিয়া প্রত্যাখ্যাত হইলে;</a:t>
            </a:r>
          </a:p>
          <a:p>
            <a:pPr algn="just"/>
            <a:r>
              <a:rPr lang="as-IN" sz="2200" dirty="0">
                <a:latin typeface="Nikosh" pitchFamily="2" charset="0"/>
                <a:cs typeface="Nikosh" pitchFamily="2" charset="0"/>
              </a:rPr>
              <a:t> </a:t>
            </a:r>
          </a:p>
          <a:p>
            <a:pPr algn="just"/>
            <a:r>
              <a:rPr lang="as-IN" sz="2200" dirty="0">
                <a:latin typeface="Nikosh" pitchFamily="2" charset="0"/>
                <a:cs typeface="Nikosh" pitchFamily="2" charset="0"/>
              </a:rPr>
              <a:t>(গ) তথ্যের জন্য অনুরোধ করিয়া, এই আইনে উল্লিখিত নির্ধারিত সময়সীমার মধ্যে, কর্তৃপক্ষের নিকট হইতে কোন জবাব বা তথ্য প্রাপ্ত না হইলে;</a:t>
            </a:r>
          </a:p>
          <a:p>
            <a:pPr algn="just"/>
            <a:r>
              <a:rPr lang="as-IN" sz="2200" dirty="0">
                <a:latin typeface="Nikosh" pitchFamily="2" charset="0"/>
                <a:cs typeface="Nikosh" pitchFamily="2" charset="0"/>
              </a:rPr>
              <a:t> </a:t>
            </a:r>
          </a:p>
          <a:p>
            <a:pPr algn="just"/>
            <a:r>
              <a:rPr lang="as-IN" sz="2200" dirty="0">
                <a:latin typeface="Nikosh" pitchFamily="2" charset="0"/>
                <a:cs typeface="Nikosh" pitchFamily="2" charset="0"/>
              </a:rPr>
              <a:t>(ঘ) কোন তথ্যের এমন অংকের মূল্য দাবী করা হইলে, বা প্রদানে বাধ্য করা হইলে, যাহা তাহার বিবেচনায় যৌক্তিক নয়;</a:t>
            </a:r>
          </a:p>
          <a:p>
            <a:pPr algn="just"/>
            <a:r>
              <a:rPr lang="as-IN" sz="2200" dirty="0">
                <a:latin typeface="Nikosh" pitchFamily="2" charset="0"/>
                <a:cs typeface="Nikosh" pitchFamily="2" charset="0"/>
              </a:rPr>
              <a:t> </a:t>
            </a:r>
          </a:p>
          <a:p>
            <a:pPr algn="just"/>
            <a:r>
              <a:rPr lang="as-IN" sz="2200" dirty="0">
                <a:latin typeface="Nikosh" pitchFamily="2" charset="0"/>
                <a:cs typeface="Nikosh" pitchFamily="2" charset="0"/>
              </a:rPr>
              <a:t>(ঙ) অনুরোধের প্রেক্ষিতে অসম্পূর্ণ তথ্য প্রদান করা হইলে বা যে তথ্য প্রদান করা হইয়াছে উহা ভ্রান্ত ও বিভ্রান্তিকর বলিয়া মনে হইলে;</a:t>
            </a:r>
          </a:p>
          <a:p>
            <a:pPr algn="just"/>
            <a:r>
              <a:rPr lang="as-IN" sz="2200" dirty="0">
                <a:latin typeface="Nikosh" pitchFamily="2" charset="0"/>
                <a:cs typeface="Nikosh" pitchFamily="2" charset="0"/>
              </a:rPr>
              <a:t> </a:t>
            </a:r>
          </a:p>
          <a:p>
            <a:pPr algn="just"/>
            <a:r>
              <a:rPr lang="as-IN" sz="2200" dirty="0">
                <a:latin typeface="Nikosh" pitchFamily="2" charset="0"/>
                <a:cs typeface="Nikosh" pitchFamily="2" charset="0"/>
              </a:rPr>
              <a:t>(চ) এই আইনের অধীন তথ্যের জন্য অনুরোধ জ্ঞাপন বা তথ্য প্রাপ্তি সম্পর্কিত অন্য যে কোন বিষয়৷</a:t>
            </a:r>
          </a:p>
          <a:p>
            <a:pPr algn="just"/>
            <a:endParaRPr lang="en-US" sz="2200" dirty="0">
              <a:latin typeface="Nikosh" pitchFamily="2" charset="0"/>
              <a:cs typeface="Nikosh" pitchFamily="2" charset="0"/>
            </a:endParaRPr>
          </a:p>
        </p:txBody>
      </p:sp>
    </p:spTree>
    <p:extLst>
      <p:ext uri="{BB962C8B-B14F-4D97-AF65-F5344CB8AC3E}">
        <p14:creationId xmlns:p14="http://schemas.microsoft.com/office/powerpoint/2010/main" val="198225381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bn-IN" sz="3600" dirty="0">
                <a:latin typeface="Nikosh" pitchFamily="2" charset="0"/>
                <a:cs typeface="Nikosh" pitchFamily="2" charset="0"/>
              </a:rPr>
              <a:t>   </a:t>
            </a:r>
            <a:r>
              <a:rPr lang="as-IN" sz="3600" dirty="0">
                <a:latin typeface="Nikosh" pitchFamily="2" charset="0"/>
                <a:cs typeface="Nikosh" pitchFamily="2" charset="0"/>
              </a:rPr>
              <a:t>(</a:t>
            </a:r>
            <a:r>
              <a:rPr lang="as-IN" sz="2800" dirty="0">
                <a:latin typeface="Nikosh" pitchFamily="2" charset="0"/>
                <a:cs typeface="Nikosh" pitchFamily="2" charset="0"/>
              </a:rPr>
              <a:t>২) তথ্য কমিশন স্ব-প্রণোদিত হইয়া অথবা কোন অভিযোগের ভিত্তিতে এই আইনের অধীন </a:t>
            </a:r>
            <a:r>
              <a:rPr lang="bn-IN" sz="2800" dirty="0">
                <a:latin typeface="Nikosh" pitchFamily="2" charset="0"/>
                <a:cs typeface="Nikosh" pitchFamily="2" charset="0"/>
              </a:rPr>
              <a:t>   </a:t>
            </a:r>
            <a:r>
              <a:rPr lang="as-IN" sz="2800" dirty="0">
                <a:latin typeface="Nikosh" pitchFamily="2" charset="0"/>
                <a:cs typeface="Nikosh" pitchFamily="2" charset="0"/>
              </a:rPr>
              <a:t>উত্থাপিত অভিযোগ সম্পর্কে অনুসন্ধান করিতে পারিবে৷</a:t>
            </a:r>
            <a:endParaRPr lang="en-US" sz="2800" dirty="0">
              <a:latin typeface="Nikosh" pitchFamily="2" charset="0"/>
              <a:cs typeface="Nikosh" pitchFamily="2" charset="0"/>
            </a:endParaRPr>
          </a:p>
        </p:txBody>
      </p:sp>
      <p:sp>
        <p:nvSpPr>
          <p:cNvPr id="4" name="TextBox 3"/>
          <p:cNvSpPr txBox="1"/>
          <p:nvPr/>
        </p:nvSpPr>
        <p:spPr>
          <a:xfrm>
            <a:off x="1135781" y="1674796"/>
            <a:ext cx="10039150" cy="4708981"/>
          </a:xfrm>
          <a:prstGeom prst="rect">
            <a:avLst/>
          </a:prstGeom>
          <a:noFill/>
        </p:spPr>
        <p:txBody>
          <a:bodyPr wrap="square" rtlCol="0">
            <a:spAutoFit/>
          </a:bodyPr>
          <a:lstStyle/>
          <a:p>
            <a:r>
              <a:rPr lang="as-IN" sz="2500" dirty="0">
                <a:latin typeface="Nikosh" pitchFamily="2" charset="0"/>
                <a:cs typeface="Nikosh" pitchFamily="2" charset="0"/>
              </a:rPr>
              <a:t>(৩) নিম্নলিখিত বিষয়ে </a:t>
            </a:r>
            <a:r>
              <a:rPr lang="en-US" sz="2500" dirty="0">
                <a:latin typeface="Nikosh" pitchFamily="2" charset="0"/>
                <a:cs typeface="Nikosh" pitchFamily="2" charset="0"/>
                <a:hlinkClick r:id="rId3" tooltip="Code of Civil Procedure, 1908"/>
              </a:rPr>
              <a:t>Code of Civil Procedure, 1908</a:t>
            </a:r>
            <a:r>
              <a:rPr lang="en-US" sz="2500" dirty="0">
                <a:latin typeface="Nikosh" pitchFamily="2" charset="0"/>
                <a:cs typeface="Nikosh" pitchFamily="2" charset="0"/>
              </a:rPr>
              <a:t> (Act V of 1908) </a:t>
            </a:r>
            <a:r>
              <a:rPr lang="as-IN" sz="2500" dirty="0">
                <a:latin typeface="Nikosh" pitchFamily="2" charset="0"/>
                <a:cs typeface="Nikosh" pitchFamily="2" charset="0"/>
              </a:rPr>
              <a:t>এর অধীন একটি দেওয়ানী আদালত যে ক্ষমতা প্রয়োগ করিতে পারিবে তথ্য কমিশন বা, ক্ষেত্রমত, প্রধান তথ্য কমিশনার বা তথ্য কমিশনারও এই ধারার অধীন সেইরূপ ক্ষমতা প্রয়োগ করিতে পারিবেন, যথাঃ-</a:t>
            </a:r>
          </a:p>
          <a:p>
            <a:r>
              <a:rPr lang="as-IN" sz="2500" dirty="0">
                <a:latin typeface="Nikosh" pitchFamily="2" charset="0"/>
                <a:cs typeface="Nikosh" pitchFamily="2" charset="0"/>
              </a:rPr>
              <a:t>  </a:t>
            </a:r>
          </a:p>
          <a:p>
            <a:r>
              <a:rPr lang="as-IN" sz="2500" dirty="0">
                <a:latin typeface="Nikosh" pitchFamily="2" charset="0"/>
                <a:cs typeface="Nikosh" pitchFamily="2" charset="0"/>
              </a:rPr>
              <a:t>(ক) কোন ব্যক্তিকে তথ্য কমিশনে হাজির করিবার জন্য সমন জারী করা এবং শপথপূর্বক মৌখিক বা লিখিত প্রমাণ, দলিল বা অন্য কোন কিছু হাজির করিতে বাধ্য করা; </a:t>
            </a:r>
          </a:p>
          <a:p>
            <a:r>
              <a:rPr lang="as-IN" sz="2500" dirty="0">
                <a:latin typeface="Nikosh" pitchFamily="2" charset="0"/>
                <a:cs typeface="Nikosh" pitchFamily="2" charset="0"/>
              </a:rPr>
              <a:t> (খ) তথ্য যাচাই ও পরিদর্শন করা; </a:t>
            </a:r>
          </a:p>
          <a:p>
            <a:r>
              <a:rPr lang="as-IN" sz="2500" dirty="0">
                <a:latin typeface="Nikosh" pitchFamily="2" charset="0"/>
                <a:cs typeface="Nikosh" pitchFamily="2" charset="0"/>
              </a:rPr>
              <a:t> (গ) হলফনামাসহ প্রমাণ গ্রহণ করা; </a:t>
            </a:r>
          </a:p>
          <a:p>
            <a:r>
              <a:rPr lang="as-IN" sz="2500" dirty="0">
                <a:latin typeface="Nikosh" pitchFamily="2" charset="0"/>
                <a:cs typeface="Nikosh" pitchFamily="2" charset="0"/>
              </a:rPr>
              <a:t> (ঘ) কোন অফিসের কোন তথ্য আনয়ন করা; </a:t>
            </a:r>
          </a:p>
          <a:p>
            <a:r>
              <a:rPr lang="as-IN" sz="2500" dirty="0">
                <a:latin typeface="Nikosh" pitchFamily="2" charset="0"/>
                <a:cs typeface="Nikosh" pitchFamily="2" charset="0"/>
              </a:rPr>
              <a:t> (ঙ) কোন সাক্ষী বা দলিল তলব করিয়া সমন জারী করা; এবং </a:t>
            </a:r>
          </a:p>
          <a:p>
            <a:r>
              <a:rPr lang="as-IN" sz="2500" dirty="0">
                <a:latin typeface="Nikosh" pitchFamily="2" charset="0"/>
                <a:cs typeface="Nikosh" pitchFamily="2" charset="0"/>
              </a:rPr>
              <a:t> (চ) এই আইনের উদ্দেশ্য পূরণকল্পে, বিধি দ্বারা নির্ধারিত অন্য যে কোন বিষয়৷</a:t>
            </a:r>
          </a:p>
          <a:p>
            <a:endParaRPr lang="en-US" sz="2500" dirty="0">
              <a:latin typeface="Nikosh" pitchFamily="2" charset="0"/>
              <a:cs typeface="Nikosh" pitchFamily="2" charset="0"/>
            </a:endParaRPr>
          </a:p>
        </p:txBody>
      </p:sp>
    </p:spTree>
    <p:extLst>
      <p:ext uri="{BB962C8B-B14F-4D97-AF65-F5344CB8AC3E}">
        <p14:creationId xmlns:p14="http://schemas.microsoft.com/office/powerpoint/2010/main" val="401922040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as-IN" sz="2800" dirty="0">
                <a:latin typeface="Nikosh" pitchFamily="2" charset="0"/>
                <a:cs typeface="Nikosh" pitchFamily="2" charset="0"/>
              </a:rPr>
              <a:t>(৪) অন্য কোন আইনে ভিন্নরূপ যাহা কিছুই থাকুক না কেন, এই আইনের অধীন কোন অভিযোগ অনুসন্ধানকালে তথ্য কমিশন বা, ক্ষেত্রমত, প্রধান তথ্য কমিশনার বা তথ্য কমিশনার কোন কর্তৃপক্ষের নিকট রক্ষিত অভিযোগ সংশ্লিষ্ট যে কোন তথ্য সরেজমিনে পরীক্ষা করিতে পারিবেন৷</a:t>
            </a:r>
            <a:endParaRPr lang="en-US" sz="2800" dirty="0">
              <a:latin typeface="Nikosh" pitchFamily="2" charset="0"/>
              <a:cs typeface="Nikosh" pitchFamily="2" charset="0"/>
            </a:endParaRPr>
          </a:p>
        </p:txBody>
      </p:sp>
      <p:sp>
        <p:nvSpPr>
          <p:cNvPr id="4" name="TextBox 3"/>
          <p:cNvSpPr txBox="1"/>
          <p:nvPr/>
        </p:nvSpPr>
        <p:spPr>
          <a:xfrm>
            <a:off x="4735629" y="77002"/>
            <a:ext cx="1597794" cy="369332"/>
          </a:xfrm>
          <a:prstGeom prst="rect">
            <a:avLst/>
          </a:prstGeom>
          <a:noFill/>
        </p:spPr>
        <p:txBody>
          <a:bodyPr wrap="square" rtlCol="0">
            <a:spAutoFit/>
          </a:bodyPr>
          <a:lstStyle/>
          <a:p>
            <a:r>
              <a:rPr lang="en-US" dirty="0">
                <a:solidFill>
                  <a:srgbClr val="FF0000"/>
                </a:solidFill>
              </a:rPr>
              <a:t>ধারা-১৩</a:t>
            </a:r>
          </a:p>
        </p:txBody>
      </p:sp>
      <p:sp>
        <p:nvSpPr>
          <p:cNvPr id="5" name="TextBox 4"/>
          <p:cNvSpPr txBox="1"/>
          <p:nvPr/>
        </p:nvSpPr>
        <p:spPr>
          <a:xfrm>
            <a:off x="1010653" y="1732547"/>
            <a:ext cx="10424160" cy="4893647"/>
          </a:xfrm>
          <a:prstGeom prst="rect">
            <a:avLst/>
          </a:prstGeom>
          <a:noFill/>
        </p:spPr>
        <p:txBody>
          <a:bodyPr wrap="square" rtlCol="0">
            <a:spAutoFit/>
          </a:bodyPr>
          <a:lstStyle/>
          <a:p>
            <a:r>
              <a:rPr lang="as-IN" sz="2400" dirty="0">
                <a:latin typeface="Nikosh" pitchFamily="2" charset="0"/>
                <a:cs typeface="Nikosh" pitchFamily="2" charset="0"/>
              </a:rPr>
              <a:t>(৫) তথ্য কমিশনের কার্যাবলী হইবে নিম্নরূপ, যথাঃ- </a:t>
            </a:r>
          </a:p>
          <a:p>
            <a:endParaRPr lang="en-US" sz="2400" dirty="0">
              <a:latin typeface="Nikosh" pitchFamily="2" charset="0"/>
              <a:cs typeface="Nikosh" pitchFamily="2" charset="0"/>
            </a:endParaRPr>
          </a:p>
          <a:p>
            <a:r>
              <a:rPr lang="as-IN" sz="2400" dirty="0">
                <a:latin typeface="Nikosh" pitchFamily="2" charset="0"/>
                <a:cs typeface="Nikosh" pitchFamily="2" charset="0"/>
              </a:rPr>
              <a:t>(ক) কর্তৃপক্ষ কর্তৃক তথ্য সংরক্ষণ, ব্যবস্থাপনা, প্রকাশ, প্রচার ও প্রাপ্তির বিষয়ে নির্দেশনা প্রদান; </a:t>
            </a:r>
          </a:p>
          <a:p>
            <a:r>
              <a:rPr lang="as-IN" sz="2400" dirty="0">
                <a:latin typeface="Nikosh" pitchFamily="2" charset="0"/>
                <a:cs typeface="Nikosh" pitchFamily="2" charset="0"/>
              </a:rPr>
              <a:t>(খ) কর্তৃপক্ষের নিকট হইতে তথ্য প্রাপ্তির লক্ষ্যে অনুরোধের পদ্ধতি নির্ধারণ ও, ক্ষেত্রমত, তথ্যের উপযুক্ত মূল্য নির্ধারণ; </a:t>
            </a:r>
          </a:p>
          <a:p>
            <a:r>
              <a:rPr lang="as-IN" sz="2400" dirty="0">
                <a:latin typeface="Nikosh" pitchFamily="2" charset="0"/>
                <a:cs typeface="Nikosh" pitchFamily="2" charset="0"/>
              </a:rPr>
              <a:t>(গ) নাগরিকদের তথ্য অধিকার সংরক্ষণ ও বাস্তবায়নের বিষয়ে নীতিমালা এবং নির্দেশনা প্রণয়ন ও প্রকাশ; </a:t>
            </a:r>
          </a:p>
          <a:p>
            <a:r>
              <a:rPr lang="as-IN" sz="2400" dirty="0">
                <a:latin typeface="Nikosh" pitchFamily="2" charset="0"/>
                <a:cs typeface="Nikosh" pitchFamily="2" charset="0"/>
              </a:rPr>
              <a:t>(ঘ) তথ্য অধিকার সংরক্ষণের জন্য </a:t>
            </a:r>
            <a:r>
              <a:rPr lang="as-IN" sz="2400" dirty="0">
                <a:latin typeface="Nikosh" pitchFamily="2" charset="0"/>
                <a:cs typeface="Nikosh" pitchFamily="2" charset="0"/>
                <a:hlinkClick r:id="rId3" tooltip="গণপ্রজাতন্ত্রী বাংলাদেশের সংবিধান"/>
              </a:rPr>
              <a:t>গণপ্রজাতন্ত্রী বাংলাদেশের সংবিধান</a:t>
            </a:r>
            <a:r>
              <a:rPr lang="as-IN" sz="2400" dirty="0">
                <a:latin typeface="Nikosh" pitchFamily="2" charset="0"/>
                <a:cs typeface="Nikosh" pitchFamily="2" charset="0"/>
              </a:rPr>
              <a:t> বা আপাততঃ বলবৎ অন্য কোন আইনের অধীন স্বীকৃত ব্যবস্থাদি পর্যালোচনা করা এবং উহার কার্যকর বাস্তবায়নের জন্য অসুবিধাসমূহ চিহ্নিত করিয়া উহা দূরীকরণার্থে সরকারের নিকট সুপারিশ প্রদান; </a:t>
            </a:r>
          </a:p>
          <a:p>
            <a:r>
              <a:rPr lang="as-IN" sz="2400" dirty="0">
                <a:latin typeface="Nikosh" pitchFamily="2" charset="0"/>
                <a:cs typeface="Nikosh" pitchFamily="2" charset="0"/>
              </a:rPr>
              <a:t>(ঙ) নাগরিকদের তথ্য অধিকার সংরক্ষণ ও বাস্তবায়নের বিষয়ে বাধাসমূহ চিহ্নিত করা এবং যথাযথ প্রতিকারের জন্য সরকারের নিকট সুপারিশ প্রদান; </a:t>
            </a:r>
          </a:p>
          <a:p>
            <a:r>
              <a:rPr lang="as-IN" sz="2400" dirty="0">
                <a:latin typeface="Nikosh" pitchFamily="2" charset="0"/>
                <a:cs typeface="Nikosh" pitchFamily="2" charset="0"/>
              </a:rPr>
              <a:t>(চ) তথ্য অধিকার বিষয়ক চুক্তিসহ অন্যান্য আন্তর্জাতিক দলিলাদির উপর গবেষণা করা এবং উহা বাস্তবায়নের জন্য সরকারের নিকট সুপারিশ প্রদান;</a:t>
            </a:r>
            <a:endParaRPr lang="en-US" sz="2400" dirty="0">
              <a:latin typeface="Nikosh" pitchFamily="2" charset="0"/>
              <a:cs typeface="Nikosh" pitchFamily="2" charset="0"/>
            </a:endParaRPr>
          </a:p>
        </p:txBody>
      </p:sp>
    </p:spTree>
    <p:extLst>
      <p:ext uri="{BB962C8B-B14F-4D97-AF65-F5344CB8AC3E}">
        <p14:creationId xmlns:p14="http://schemas.microsoft.com/office/powerpoint/2010/main" val="298545117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65760" y="760396"/>
            <a:ext cx="11723571" cy="5847755"/>
          </a:xfrm>
          <a:prstGeom prst="rect">
            <a:avLst/>
          </a:prstGeom>
          <a:noFill/>
        </p:spPr>
        <p:txBody>
          <a:bodyPr wrap="square" rtlCol="0">
            <a:spAutoFit/>
          </a:bodyPr>
          <a:lstStyle/>
          <a:p>
            <a:r>
              <a:rPr lang="as-IN" sz="2200" dirty="0">
                <a:latin typeface="Nikosh" pitchFamily="2" charset="0"/>
                <a:cs typeface="Nikosh" pitchFamily="2" charset="0"/>
              </a:rPr>
              <a:t>(ছ) নাগরিকদের তথ্য অধিকার সংরক্ষণ ও বাস্তবায়নের বিষয়ে তথ্য অধিকার সম্পর্কিত বিভিন্ন আন্তর্জাতিক দলিলের সহিত বিদ্যমান আইনের সাদৃশ্যতা পরীক্ষা করা এবং বৈসাদৃশ্য পরিলক্ষিত হওয়ার ক্ষেত্রে উহা দূরীকরণার্থে সরকার বা, ক্ষেত্রমত, সংশ্লিষ্ট কর্তৃপক্ষের নিকট প্রয়োজনীয় সুপারিশ প্রদান; </a:t>
            </a:r>
          </a:p>
          <a:p>
            <a:r>
              <a:rPr lang="as-IN" sz="2200" dirty="0">
                <a:latin typeface="Nikosh" pitchFamily="2" charset="0"/>
                <a:cs typeface="Nikosh" pitchFamily="2" charset="0"/>
              </a:rPr>
              <a:t>(জ) তথ্য অধিকার বিষয়ে আন্তর্জাতিক দলিল অনুসমর্থন বা উহাতে স্বাক্ষর প্রদানে সরকারকে পরামর্শ প্রদান; </a:t>
            </a:r>
          </a:p>
          <a:p>
            <a:r>
              <a:rPr lang="as-IN" sz="2200" dirty="0">
                <a:latin typeface="Nikosh" pitchFamily="2" charset="0"/>
                <a:cs typeface="Nikosh" pitchFamily="2" charset="0"/>
              </a:rPr>
              <a:t>(ঝ) তথ্য অধিকার সংরক্ষণ ও বাস্তবায়নের বিষয়ে গবেষণা করা এবং শিক্ষা ও পেশাগত প্রতিষ্ঠানকে উক্তরূপ গবেষণা পরিচালনায় সহায়তা প্রদান; </a:t>
            </a:r>
          </a:p>
          <a:p>
            <a:r>
              <a:rPr lang="as-IN" sz="2200" dirty="0">
                <a:latin typeface="Nikosh" pitchFamily="2" charset="0"/>
                <a:cs typeface="Nikosh" pitchFamily="2" charset="0"/>
              </a:rPr>
              <a:t>(ঞ) সমাজের বিভিন্ন শ্রেণীর নাগরিকদের মধ্যে তথ্য অধিকার সংরক্ষণ ও বাস্তবায়নের বিষয়ে প্রচার এবং প্রকাশনা ও অন্যান্য উপায়ে তথ্য অধিকার বিষয়ে সচেতনতা বৃদ্ধিকরণ; </a:t>
            </a:r>
          </a:p>
          <a:p>
            <a:r>
              <a:rPr lang="as-IN" sz="2200" dirty="0">
                <a:latin typeface="Nikosh" pitchFamily="2" charset="0"/>
                <a:cs typeface="Nikosh" pitchFamily="2" charset="0"/>
              </a:rPr>
              <a:t>(ট) তথ্য অধিকার সংরক্ষণ ও বাস্তবায়নের লক্ষ্যে প্রয়োজনীয় আইন ও প্রশাসনিক নির্দেশনা প্রণয়নের ব্যাপারে সরকারকে পরামর্শ ও সহযোগিতা প্রদান; </a:t>
            </a:r>
          </a:p>
          <a:p>
            <a:r>
              <a:rPr lang="as-IN" sz="2200" dirty="0">
                <a:latin typeface="Nikosh" pitchFamily="2" charset="0"/>
                <a:cs typeface="Nikosh" pitchFamily="2" charset="0"/>
              </a:rPr>
              <a:t>(ঠ) তথ্য অধিকার সংরক্ষণ ও বাস্তবায়নের লক্ষ্যে কর্মরত সংগঠন বা প্রতিষ্ঠান এবং নাগরিক সমাজকে প্রয়োজনীয় পরামর্শ ও সহায়তা প্রদান; </a:t>
            </a:r>
          </a:p>
          <a:p>
            <a:r>
              <a:rPr lang="as-IN" sz="2200" dirty="0">
                <a:latin typeface="Nikosh" pitchFamily="2" charset="0"/>
                <a:cs typeface="Nikosh" pitchFamily="2" charset="0"/>
              </a:rPr>
              <a:t>(ড) তথ্য অধিকার বিষয়ে গবেষণা, সেমিনার, সিম্পোজিয়াম বা ওয়ার্কশপের আয়োজন এবং অনুরূপ অন্যবিধ ব্যবস্থার মাধ্যমে গণসচেতনতা বৃদ্ধি করা এবং গবেষণালব্ধ ফলাফল প্রচার; </a:t>
            </a:r>
          </a:p>
          <a:p>
            <a:r>
              <a:rPr lang="as-IN" sz="2200" dirty="0">
                <a:latin typeface="Nikosh" pitchFamily="2" charset="0"/>
                <a:cs typeface="Nikosh" pitchFamily="2" charset="0"/>
              </a:rPr>
              <a:t>(ঢ) তথ্য অধিকার নিশ্চিতকরণের লক্ষ্যে কর্তৃপক্ষকে কারিগরী ও অন্যান্য সহায়তা প্রদান; </a:t>
            </a:r>
          </a:p>
          <a:p>
            <a:r>
              <a:rPr lang="as-IN" sz="2200" dirty="0">
                <a:latin typeface="Nikosh" pitchFamily="2" charset="0"/>
                <a:cs typeface="Nikosh" pitchFamily="2" charset="0"/>
              </a:rPr>
              <a:t>(ণ) তথ্য অধিকার নিশ্চিতকরণের লক্ষ্যে বাংলাদেশের জন্য একটি ওয়েব পোর্টাল স্থাপন; এবং </a:t>
            </a:r>
          </a:p>
          <a:p>
            <a:r>
              <a:rPr lang="as-IN" sz="2200" dirty="0">
                <a:latin typeface="Nikosh" pitchFamily="2" charset="0"/>
                <a:cs typeface="Nikosh" pitchFamily="2" charset="0"/>
              </a:rPr>
              <a:t>(ত) তথ্য অধিকার সংরক্ষণ ও বাস্তবায়নের বিষয়ে অন্য কোন আইনে গৃহীত ব্যবস্থাদি পর্যালোচনা করা৷</a:t>
            </a:r>
            <a:endParaRPr lang="en-US" sz="2200" dirty="0">
              <a:latin typeface="Nikosh" pitchFamily="2" charset="0"/>
              <a:cs typeface="Nikosh" pitchFamily="2" charset="0"/>
            </a:endParaRPr>
          </a:p>
        </p:txBody>
      </p:sp>
      <p:sp>
        <p:nvSpPr>
          <p:cNvPr id="6" name="TextBox 5"/>
          <p:cNvSpPr txBox="1"/>
          <p:nvPr/>
        </p:nvSpPr>
        <p:spPr>
          <a:xfrm>
            <a:off x="4302493" y="240632"/>
            <a:ext cx="2714324" cy="369332"/>
          </a:xfrm>
          <a:prstGeom prst="rect">
            <a:avLst/>
          </a:prstGeom>
          <a:noFill/>
        </p:spPr>
        <p:txBody>
          <a:bodyPr wrap="square" rtlCol="0">
            <a:spAutoFit/>
          </a:bodyPr>
          <a:lstStyle/>
          <a:p>
            <a:r>
              <a:rPr lang="en-US" dirty="0">
                <a:solidFill>
                  <a:srgbClr val="FF0000"/>
                </a:solidFill>
              </a:rPr>
              <a:t>ধারা-১৩</a:t>
            </a:r>
          </a:p>
        </p:txBody>
      </p:sp>
    </p:spTree>
    <p:extLst>
      <p:ext uri="{BB962C8B-B14F-4D97-AF65-F5344CB8AC3E}">
        <p14:creationId xmlns:p14="http://schemas.microsoft.com/office/powerpoint/2010/main" val="250060939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843CEF-A44D-B73D-7859-65893D63A391}"/>
              </a:ext>
            </a:extLst>
          </p:cNvPr>
          <p:cNvSpPr>
            <a:spLocks noGrp="1"/>
          </p:cNvSpPr>
          <p:nvPr>
            <p:ph type="title"/>
          </p:nvPr>
        </p:nvSpPr>
        <p:spPr/>
        <p:txBody>
          <a:bodyPr/>
          <a:lstStyle/>
          <a:p>
            <a:r>
              <a:rPr lang="en-US" b="1" dirty="0">
                <a:solidFill>
                  <a:srgbClr val="FF0000"/>
                </a:solidFill>
                <a:latin typeface="Nikosh" pitchFamily="2" charset="0"/>
                <a:cs typeface="Nikosh" pitchFamily="2" charset="0"/>
              </a:rPr>
              <a:t>ধারা-১</a:t>
            </a:r>
            <a:r>
              <a:rPr lang="bn-IN" b="1" dirty="0">
                <a:solidFill>
                  <a:srgbClr val="FF0000"/>
                </a:solidFill>
                <a:latin typeface="Nikosh" pitchFamily="2" charset="0"/>
                <a:cs typeface="Nikosh" pitchFamily="2" charset="0"/>
              </a:rPr>
              <a:t>৪</a:t>
            </a:r>
            <a:r>
              <a:rPr lang="en-US" b="1" dirty="0">
                <a:solidFill>
                  <a:srgbClr val="FF0000"/>
                </a:solidFill>
              </a:rPr>
              <a:t>:</a:t>
            </a:r>
            <a:r>
              <a:rPr lang="bn-IN" b="1" dirty="0">
                <a:solidFill>
                  <a:srgbClr val="FF0000"/>
                </a:solidFill>
              </a:rPr>
              <a:t> </a:t>
            </a:r>
            <a:r>
              <a:rPr lang="bn-IN" b="1" dirty="0">
                <a:solidFill>
                  <a:srgbClr val="FF0000"/>
                </a:solidFill>
                <a:latin typeface="Nikosh" panose="02000000000000000000" pitchFamily="2" charset="0"/>
                <a:cs typeface="Nikosh" panose="02000000000000000000" pitchFamily="2" charset="0"/>
              </a:rPr>
              <a:t>বাছাই কমিটি</a:t>
            </a:r>
            <a:endParaRPr lang="x-none" dirty="0"/>
          </a:p>
        </p:txBody>
      </p:sp>
      <p:sp>
        <p:nvSpPr>
          <p:cNvPr id="3" name="Content Placeholder 2">
            <a:extLst>
              <a:ext uri="{FF2B5EF4-FFF2-40B4-BE49-F238E27FC236}">
                <a16:creationId xmlns:a16="http://schemas.microsoft.com/office/drawing/2014/main" xmlns="" id="{B6D6AC99-BD32-1191-CDAB-C6A96CB5BE96}"/>
              </a:ext>
            </a:extLst>
          </p:cNvPr>
          <p:cNvSpPr>
            <a:spLocks noGrp="1"/>
          </p:cNvSpPr>
          <p:nvPr>
            <p:ph idx="1"/>
          </p:nvPr>
        </p:nvSpPr>
        <p:spPr>
          <a:xfrm>
            <a:off x="838200" y="1388303"/>
            <a:ext cx="10515600" cy="4351338"/>
          </a:xfrm>
        </p:spPr>
        <p:txBody>
          <a:bodyPr>
            <a:noAutofit/>
          </a:bodyPr>
          <a:lstStyle/>
          <a:p>
            <a:pPr marL="0" indent="0" algn="just">
              <a:buNone/>
            </a:pPr>
            <a:r>
              <a:rPr lang="as-IN" b="0" i="0" dirty="0">
                <a:solidFill>
                  <a:srgbClr val="000000"/>
                </a:solidFill>
                <a:effectLst/>
                <a:latin typeface="Nikosh" panose="02000000000000000000" pitchFamily="2" charset="0"/>
                <a:cs typeface="Nikosh" panose="02000000000000000000" pitchFamily="2" charset="0"/>
              </a:rPr>
              <a:t> (১) প্রধান তথ্য কমিশনার ও তথ্য কমিশনার নিয়োগের জন্য সুপারিশ প্রদানের উদ্দেশ্যে নিম্নবর্ণিত ৫ (পাঁচ) জন সদস্য সমন্বয়ে একটি বাছাই কমিটি গঠিত হইবে, যথাঃ -</a:t>
            </a:r>
          </a:p>
          <a:p>
            <a:pPr marL="0" indent="0" algn="just">
              <a:buNone/>
            </a:pPr>
            <a:r>
              <a:rPr lang="bn-IN" dirty="0">
                <a:solidFill>
                  <a:srgbClr val="000000"/>
                </a:solidFill>
                <a:latin typeface="Nikosh" panose="02000000000000000000" pitchFamily="2" charset="0"/>
                <a:cs typeface="Nikosh" panose="02000000000000000000" pitchFamily="2" charset="0"/>
              </a:rPr>
              <a:t> </a:t>
            </a:r>
            <a:r>
              <a:rPr lang="as-IN" b="0" i="0" dirty="0">
                <a:solidFill>
                  <a:srgbClr val="000000"/>
                </a:solidFill>
                <a:effectLst/>
                <a:latin typeface="Nikosh" panose="02000000000000000000" pitchFamily="2" charset="0"/>
                <a:cs typeface="Nikosh" panose="02000000000000000000" pitchFamily="2" charset="0"/>
              </a:rPr>
              <a:t>(ক) প্রধান বিচারপতি কর্তৃক মনোনীত আপীল বিভাগের একজন বিচারপতি, যিনি উহার সভাপতিও হইবেন; </a:t>
            </a:r>
          </a:p>
          <a:p>
            <a:pPr marL="0" indent="0" algn="just">
              <a:buNone/>
            </a:pPr>
            <a:r>
              <a:rPr lang="as-IN" b="0" i="0" dirty="0">
                <a:solidFill>
                  <a:srgbClr val="000000"/>
                </a:solidFill>
                <a:effectLst/>
                <a:latin typeface="Nikosh" panose="02000000000000000000" pitchFamily="2" charset="0"/>
                <a:cs typeface="Nikosh" panose="02000000000000000000" pitchFamily="2" charset="0"/>
              </a:rPr>
              <a:t> (খ) মন্ত্রিপরিষদ সচিব, গণপ্রজাতন্ত্রী বাংলাদেশ সরকার; </a:t>
            </a:r>
          </a:p>
          <a:p>
            <a:pPr marL="0" indent="0" algn="just">
              <a:buNone/>
            </a:pPr>
            <a:r>
              <a:rPr lang="as-IN" b="0" i="0" dirty="0">
                <a:solidFill>
                  <a:srgbClr val="000000"/>
                </a:solidFill>
                <a:effectLst/>
                <a:latin typeface="Nikosh" panose="02000000000000000000" pitchFamily="2" charset="0"/>
                <a:cs typeface="Nikosh" panose="02000000000000000000" pitchFamily="2" charset="0"/>
              </a:rPr>
              <a:t> (গ) সংসদ কার্যকর থাকাকালীন অবস্থায় স্পিকার কর্তৃ</a:t>
            </a:r>
            <a:endParaRPr lang="bn-IN" b="0" i="0" dirty="0">
              <a:solidFill>
                <a:srgbClr val="000000"/>
              </a:solidFill>
              <a:effectLst/>
              <a:latin typeface="Nikosh" panose="02000000000000000000" pitchFamily="2" charset="0"/>
              <a:cs typeface="Nikosh" panose="02000000000000000000" pitchFamily="2" charset="0"/>
            </a:endParaRPr>
          </a:p>
          <a:p>
            <a:pPr marL="0" indent="0" algn="just">
              <a:buNone/>
            </a:pPr>
            <a:r>
              <a:rPr lang="as-IN" b="0" i="0" dirty="0">
                <a:solidFill>
                  <a:srgbClr val="000000"/>
                </a:solidFill>
                <a:effectLst/>
                <a:latin typeface="Nikosh" panose="02000000000000000000" pitchFamily="2" charset="0"/>
                <a:cs typeface="Nikosh" panose="02000000000000000000" pitchFamily="2" charset="0"/>
              </a:rPr>
              <a:t>ক মনোনীত সরকারি দলের একজন এবং বিরোধী দলের একজন সংসদ সদস্য; </a:t>
            </a:r>
          </a:p>
          <a:p>
            <a:pPr marL="0" indent="0" algn="just">
              <a:buNone/>
            </a:pPr>
            <a:r>
              <a:rPr lang="as-IN" b="0" i="0" dirty="0">
                <a:solidFill>
                  <a:srgbClr val="000000"/>
                </a:solidFill>
                <a:effectLst/>
                <a:latin typeface="Nikosh" panose="02000000000000000000" pitchFamily="2" charset="0"/>
                <a:cs typeface="Nikosh" panose="02000000000000000000" pitchFamily="2" charset="0"/>
              </a:rPr>
              <a:t> (ঘ) সম্পাদকের যোগ্যতাসম্পন্ন সংবাদিকতা পেশায় নিয়োজিত এমন অথবা গণমাধ্যমের সহিত সম্পর্কিত সমাজের বিশিষ্ট নাগরিকগণের মধ্য হইতে সরকার কর্তৃক মনোনীত একজন প্রতিনিধি৷</a:t>
            </a:r>
          </a:p>
          <a:p>
            <a:pPr marL="0" indent="0">
              <a:buNone/>
            </a:pPr>
            <a:endParaRPr lang="x-none" dirty="0">
              <a:latin typeface="Nikosh" panose="02000000000000000000" pitchFamily="2" charset="0"/>
              <a:cs typeface="Nikosh" panose="02000000000000000000" pitchFamily="2" charset="0"/>
            </a:endParaRPr>
          </a:p>
        </p:txBody>
      </p:sp>
    </p:spTree>
    <p:extLst>
      <p:ext uri="{BB962C8B-B14F-4D97-AF65-F5344CB8AC3E}">
        <p14:creationId xmlns:p14="http://schemas.microsoft.com/office/powerpoint/2010/main" val="118141761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F49F10-681D-B3EB-C85A-68236F93C976}"/>
              </a:ext>
            </a:extLst>
          </p:cNvPr>
          <p:cNvSpPr>
            <a:spLocks noGrp="1"/>
          </p:cNvSpPr>
          <p:nvPr>
            <p:ph type="title"/>
          </p:nvPr>
        </p:nvSpPr>
        <p:spPr/>
        <p:txBody>
          <a:bodyPr>
            <a:normAutofit/>
          </a:bodyPr>
          <a:lstStyle/>
          <a:p>
            <a:pPr algn="ctr"/>
            <a:r>
              <a:rPr lang="en-US" sz="2000" b="1" dirty="0">
                <a:solidFill>
                  <a:srgbClr val="FF0000"/>
                </a:solidFill>
                <a:latin typeface="Nikosh" pitchFamily="2" charset="0"/>
                <a:cs typeface="Nikosh" pitchFamily="2" charset="0"/>
              </a:rPr>
              <a:t>ধারা-১</a:t>
            </a:r>
            <a:r>
              <a:rPr lang="bn-IN" sz="2000" b="1" dirty="0">
                <a:solidFill>
                  <a:srgbClr val="FF0000"/>
                </a:solidFill>
                <a:latin typeface="Nikosh" pitchFamily="2" charset="0"/>
                <a:cs typeface="Nikosh" pitchFamily="2" charset="0"/>
              </a:rPr>
              <a:t>৪</a:t>
            </a:r>
            <a:endParaRPr lang="x-none" sz="2000" dirty="0"/>
          </a:p>
        </p:txBody>
      </p:sp>
      <p:sp>
        <p:nvSpPr>
          <p:cNvPr id="3" name="Content Placeholder 2">
            <a:extLst>
              <a:ext uri="{FF2B5EF4-FFF2-40B4-BE49-F238E27FC236}">
                <a16:creationId xmlns:a16="http://schemas.microsoft.com/office/drawing/2014/main" xmlns="" id="{9D0FD587-819C-F17D-BD6F-3EDB120EBD8C}"/>
              </a:ext>
            </a:extLst>
          </p:cNvPr>
          <p:cNvSpPr>
            <a:spLocks noGrp="1"/>
          </p:cNvSpPr>
          <p:nvPr>
            <p:ph idx="1"/>
          </p:nvPr>
        </p:nvSpPr>
        <p:spPr/>
        <p:txBody>
          <a:bodyPr>
            <a:noAutofit/>
          </a:bodyPr>
          <a:lstStyle/>
          <a:p>
            <a:pPr marL="0" indent="0" algn="just">
              <a:buNone/>
            </a:pPr>
            <a:r>
              <a:rPr lang="bn-IN" sz="2400" b="0" i="0" dirty="0">
                <a:solidFill>
                  <a:srgbClr val="000000"/>
                </a:solidFill>
                <a:effectLst/>
                <a:latin typeface="Nikosh" panose="02000000000000000000" pitchFamily="2" charset="0"/>
                <a:cs typeface="Nikosh" panose="02000000000000000000" pitchFamily="2" charset="0"/>
              </a:rPr>
              <a:t> </a:t>
            </a:r>
            <a:r>
              <a:rPr lang="as-IN" sz="2400" b="0" i="0" dirty="0">
                <a:solidFill>
                  <a:srgbClr val="000000"/>
                </a:solidFill>
                <a:effectLst/>
                <a:latin typeface="Nikosh" panose="02000000000000000000" pitchFamily="2" charset="0"/>
                <a:cs typeface="Nikosh" panose="02000000000000000000" pitchFamily="2" charset="0"/>
              </a:rPr>
              <a:t>(২) তথ্য মন্ত্রণালয় উপ-ধারা (১) এর অধীন বাছাই কমিটি গঠনে এবং উক্ত বাছাই কমিটির কার্য-সম্পাদনে প্রয়োজনীয় সাচিবিক সহায়তা প্রদান করিবে৷</a:t>
            </a:r>
          </a:p>
          <a:p>
            <a:pPr marL="0" indent="0" algn="just">
              <a:buNone/>
            </a:pPr>
            <a:r>
              <a:rPr lang="as-IN" sz="2400" b="0" i="0" dirty="0">
                <a:solidFill>
                  <a:srgbClr val="000000"/>
                </a:solidFill>
                <a:effectLst/>
                <a:latin typeface="Nikosh" panose="02000000000000000000" pitchFamily="2" charset="0"/>
                <a:cs typeface="Nikosh" panose="02000000000000000000" pitchFamily="2" charset="0"/>
              </a:rPr>
              <a:t> (৩) অন্যূন ৩ (তিন) জন সদস্যের উপস্থিতিতে বাছাই কমিটির কোরাম গঠিত হইবে৷ </a:t>
            </a:r>
          </a:p>
          <a:p>
            <a:pPr marL="0" indent="0" algn="just">
              <a:buNone/>
            </a:pPr>
            <a:r>
              <a:rPr lang="bn-IN" sz="2400" b="0" i="0" dirty="0">
                <a:solidFill>
                  <a:srgbClr val="000000"/>
                </a:solidFill>
                <a:effectLst/>
                <a:latin typeface="Nikosh" panose="02000000000000000000" pitchFamily="2" charset="0"/>
                <a:cs typeface="Nikosh" panose="02000000000000000000" pitchFamily="2" charset="0"/>
              </a:rPr>
              <a:t> </a:t>
            </a:r>
            <a:r>
              <a:rPr lang="as-IN" sz="2400" b="0" i="0" dirty="0">
                <a:solidFill>
                  <a:srgbClr val="000000"/>
                </a:solidFill>
                <a:effectLst/>
                <a:latin typeface="Nikosh" panose="02000000000000000000" pitchFamily="2" charset="0"/>
                <a:cs typeface="Nikosh" panose="02000000000000000000" pitchFamily="2" charset="0"/>
              </a:rPr>
              <a:t>(৪) বাছাই কমিটি, প্রধান তথ্য কমিশনার ও তথ্য কমিশনার নিয়োগের নিমিত্ত রাষ্ট্রপতির নিকট, সভায় উপস্থিত সদস্যগণের সংখ্যাগরিষ্ঠ সিদ্ধান্তের ভিত্তিতে, প্রতিটি শূন্য পদের বিপরীতে ২ (দুই) জন ব্যক্তির নাম সুপারিশ করিবে৷</a:t>
            </a:r>
          </a:p>
          <a:p>
            <a:pPr marL="0" indent="0" algn="just">
              <a:buNone/>
            </a:pPr>
            <a:r>
              <a:rPr lang="as-IN" sz="2400" b="0" i="0" dirty="0">
                <a:solidFill>
                  <a:srgbClr val="000000"/>
                </a:solidFill>
                <a:effectLst/>
                <a:latin typeface="Nikosh" panose="02000000000000000000" pitchFamily="2" charset="0"/>
                <a:cs typeface="Nikosh" panose="02000000000000000000" pitchFamily="2" charset="0"/>
              </a:rPr>
              <a:t>(৫) বাছাই কমিটিতে ভোটের সমতার ক্ষেত্রে সভাপতির দ্বিতীয় বা নির্ণায়ক ভোট প্রদানের অধিকার থাকিবে৷ </a:t>
            </a:r>
          </a:p>
          <a:p>
            <a:pPr marL="0" indent="0" algn="just">
              <a:buNone/>
            </a:pPr>
            <a:r>
              <a:rPr lang="as-IN" sz="2400" b="0" i="0" dirty="0">
                <a:solidFill>
                  <a:srgbClr val="000000"/>
                </a:solidFill>
                <a:effectLst/>
                <a:latin typeface="Nikosh" panose="02000000000000000000" pitchFamily="2" charset="0"/>
                <a:cs typeface="Nikosh" panose="02000000000000000000" pitchFamily="2" charset="0"/>
              </a:rPr>
              <a:t>(৬) বাছাই কমিটি উহার সভার কার্যপদ্ধতি নির্ধারণ করিতে পারিবে৷</a:t>
            </a:r>
            <a:endParaRPr lang="bn-IN" sz="2400" dirty="0">
              <a:solidFill>
                <a:srgbClr val="000000"/>
              </a:solidFill>
              <a:latin typeface="Nikosh" panose="02000000000000000000" pitchFamily="2" charset="0"/>
              <a:cs typeface="Nikosh" panose="02000000000000000000" pitchFamily="2" charset="0"/>
            </a:endParaRPr>
          </a:p>
          <a:p>
            <a:pPr marL="0" indent="0" algn="just">
              <a:buNone/>
            </a:pPr>
            <a:r>
              <a:rPr lang="as-IN" sz="2400" b="0" i="0" dirty="0">
                <a:solidFill>
                  <a:srgbClr val="000000"/>
                </a:solidFill>
                <a:effectLst/>
                <a:latin typeface="Nikosh" panose="02000000000000000000" pitchFamily="2" charset="0"/>
                <a:cs typeface="Nikosh" panose="02000000000000000000" pitchFamily="2" charset="0"/>
              </a:rPr>
              <a:t>(৭) শুধুমাত্র কোন সদস্যপদে শূন্যতা বা বাছাই কমিটি গঠনে ত্রুটি থাকিবার কারণে, উহার কোন কার্য বা কার্যধারা অবৈধ হইবে না বা তৎ‍সম্পর্কে কোন প্রশ্নও উত্থাপন করা যাইবে না৷</a:t>
            </a:r>
          </a:p>
          <a:p>
            <a:endParaRPr lang="x-none" sz="2400" dirty="0">
              <a:latin typeface="Nikosh" panose="02000000000000000000" pitchFamily="2" charset="0"/>
              <a:cs typeface="Nikosh" panose="02000000000000000000" pitchFamily="2" charset="0"/>
            </a:endParaRPr>
          </a:p>
        </p:txBody>
      </p:sp>
    </p:spTree>
    <p:extLst>
      <p:ext uri="{BB962C8B-B14F-4D97-AF65-F5344CB8AC3E}">
        <p14:creationId xmlns:p14="http://schemas.microsoft.com/office/powerpoint/2010/main" val="303609403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7263" y="600076"/>
            <a:ext cx="10277475" cy="3012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1150" y="3449369"/>
            <a:ext cx="8990090" cy="2888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747782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s-IN" sz="2200" b="1" i="0" cap="all" dirty="0">
                <a:solidFill>
                  <a:srgbClr val="000000"/>
                </a:solidFill>
                <a:effectLst/>
                <a:latin typeface="Nikosh" panose="02000000000000000000" pitchFamily="2" charset="0"/>
                <a:cs typeface="Nikosh" panose="02000000000000000000" pitchFamily="2" charset="0"/>
              </a:rPr>
              <a:t>সপ্তম অধ্যায়</a:t>
            </a:r>
            <a:br>
              <a:rPr lang="as-IN" sz="2200" b="1" i="0" cap="all" dirty="0">
                <a:solidFill>
                  <a:srgbClr val="000000"/>
                </a:solidFill>
                <a:effectLst/>
                <a:latin typeface="Nikosh" panose="02000000000000000000" pitchFamily="2" charset="0"/>
                <a:cs typeface="Nikosh" panose="02000000000000000000" pitchFamily="2" charset="0"/>
              </a:rPr>
            </a:br>
            <a:r>
              <a:rPr lang="as-IN" sz="2200" b="1" i="0" dirty="0">
                <a:solidFill>
                  <a:srgbClr val="000000"/>
                </a:solidFill>
                <a:effectLst/>
                <a:latin typeface="Nikosh" panose="02000000000000000000" pitchFamily="2" charset="0"/>
                <a:cs typeface="Nikosh" panose="02000000000000000000" pitchFamily="2" charset="0"/>
              </a:rPr>
              <a:t>আপীল, অভিযোগ, ইত্যাদি</a:t>
            </a:r>
            <a:r>
              <a:rPr lang="as-IN" b="1" i="0" dirty="0">
                <a:solidFill>
                  <a:srgbClr val="000000"/>
                </a:solidFill>
                <a:effectLst/>
                <a:latin typeface="arial" panose="020B0604020202020204" pitchFamily="34" charset="0"/>
              </a:rPr>
              <a:t/>
            </a:r>
            <a:br>
              <a:rPr lang="as-IN" b="1" i="0" dirty="0">
                <a:solidFill>
                  <a:srgbClr val="000000"/>
                </a:solidFill>
                <a:effectLst/>
                <a:latin typeface="arial" panose="020B0604020202020204" pitchFamily="34" charset="0"/>
              </a:rPr>
            </a:br>
            <a:r>
              <a:rPr lang="en-US" dirty="0">
                <a:solidFill>
                  <a:srgbClr val="FF0000"/>
                </a:solidFill>
                <a:latin typeface="Nikosh" panose="02000000000000000000" pitchFamily="2" charset="0"/>
                <a:cs typeface="Nikosh" panose="02000000000000000000" pitchFamily="2" charset="0"/>
              </a:rPr>
              <a:t>আপীল: ধারা(২৪) এবং </a:t>
            </a:r>
            <a:r>
              <a:rPr lang="en-US" sz="2000" dirty="0">
                <a:solidFill>
                  <a:srgbClr val="FF0000"/>
                </a:solidFill>
                <a:latin typeface="Nikosh" panose="02000000000000000000" pitchFamily="2" charset="0"/>
                <a:cs typeface="Nikosh" pitchFamily="2" charset="0"/>
              </a:rPr>
              <a:t>বিধি (৬)</a:t>
            </a:r>
          </a:p>
        </p:txBody>
      </p:sp>
      <p:sp>
        <p:nvSpPr>
          <p:cNvPr id="3" name="Content Placeholder 2">
            <a:extLst>
              <a:ext uri="{FF2B5EF4-FFF2-40B4-BE49-F238E27FC236}">
                <a16:creationId xmlns:a16="http://schemas.microsoft.com/office/drawing/2014/main" xmlns="" id="{63347AC7-4233-941C-24C9-0079F1D8D4CB}"/>
              </a:ext>
            </a:extLst>
          </p:cNvPr>
          <p:cNvSpPr>
            <a:spLocks noGrp="1"/>
          </p:cNvSpPr>
          <p:nvPr>
            <p:ph idx="1"/>
          </p:nvPr>
        </p:nvSpPr>
        <p:spPr>
          <a:xfrm>
            <a:off x="838200" y="1690688"/>
            <a:ext cx="10515600" cy="4351338"/>
          </a:xfrm>
        </p:spPr>
        <p:txBody>
          <a:bodyPr>
            <a:normAutofit fontScale="85000" lnSpcReduction="20000"/>
          </a:bodyPr>
          <a:lstStyle/>
          <a:p>
            <a:pPr marL="0" indent="0" algn="just">
              <a:buNone/>
            </a:pPr>
            <a:r>
              <a:rPr lang="as-IN" b="0" i="0" dirty="0">
                <a:solidFill>
                  <a:srgbClr val="000000"/>
                </a:solidFill>
                <a:effectLst/>
                <a:latin typeface="Nikosh" panose="02000000000000000000" pitchFamily="2" charset="0"/>
                <a:cs typeface="Nikosh" panose="02000000000000000000" pitchFamily="2" charset="0"/>
              </a:rPr>
              <a:t>২৪৷ (১) কোন ব্যক্তি ধারা ৯ এর উপ-ধারা (১), (২) বা (৪) এ নির্ধারিত সময়সীমার মধ্যে তথ্য লাভে ব্যর্থ হইলে কিংবা দায়িত্বপ্রাপ্ত কর্মকর্তার কোন সিদ্ধান্তে সংক্ষুদ্ধ হইলে উক্ত সময়সীমা অতিক্রান্ত হইবার, বা ক্ষেত্রমত, সিদ্ধান্ত লাভ করিবার পরবর্তী ৩০ (ত্রিশ) দিনের মধ্যে আপীল কর্তৃপক্ষের নিকট আপীল করিতে পারিবেন৷</a:t>
            </a:r>
          </a:p>
          <a:p>
            <a:pPr marL="0" indent="0" algn="just">
              <a:buNone/>
            </a:pPr>
            <a:r>
              <a:rPr lang="bn-IN" b="0" i="0" dirty="0">
                <a:solidFill>
                  <a:srgbClr val="000000"/>
                </a:solidFill>
                <a:effectLst/>
                <a:latin typeface="Nikosh" panose="02000000000000000000" pitchFamily="2" charset="0"/>
                <a:cs typeface="Nikosh" panose="02000000000000000000" pitchFamily="2" charset="0"/>
              </a:rPr>
              <a:t>   </a:t>
            </a:r>
            <a:r>
              <a:rPr lang="as-IN" b="0" i="0" dirty="0">
                <a:solidFill>
                  <a:srgbClr val="000000"/>
                </a:solidFill>
                <a:effectLst/>
                <a:latin typeface="Nikosh" panose="02000000000000000000" pitchFamily="2" charset="0"/>
                <a:cs typeface="Nikosh" panose="02000000000000000000" pitchFamily="2" charset="0"/>
              </a:rPr>
              <a:t> (২) আপীল কর্তৃপক্ষ যদি এই মর্মে সস্তুষ্ট হন যে, আপীলকারী যুক্তিসংগত কারণে উপ-ধারা (১) এ নির্দিষ্ট সময়সীমার মধ্যে আপীল দায়ের করিতে পারেন নাই, তাহা হইলে তিনি উক্ত সময়সীমা অতিবাহিত হওয়ার পরও আপীল আবেদন গ্রহণ করিতে পারিবেন৷</a:t>
            </a:r>
          </a:p>
          <a:p>
            <a:pPr marL="0" indent="0" algn="just">
              <a:buNone/>
            </a:pPr>
            <a:r>
              <a:rPr lang="as-IN" b="0" i="0" dirty="0">
                <a:solidFill>
                  <a:srgbClr val="000000"/>
                </a:solidFill>
                <a:effectLst/>
                <a:latin typeface="Nikosh" panose="02000000000000000000" pitchFamily="2" charset="0"/>
                <a:cs typeface="Nikosh" panose="02000000000000000000" pitchFamily="2" charset="0"/>
              </a:rPr>
              <a:t> </a:t>
            </a:r>
            <a:r>
              <a:rPr lang="bn-IN" b="0" i="0" dirty="0">
                <a:solidFill>
                  <a:srgbClr val="000000"/>
                </a:solidFill>
                <a:effectLst/>
                <a:latin typeface="Nikosh" panose="02000000000000000000" pitchFamily="2" charset="0"/>
                <a:cs typeface="Nikosh" panose="02000000000000000000" pitchFamily="2" charset="0"/>
              </a:rPr>
              <a:t>  </a:t>
            </a:r>
            <a:r>
              <a:rPr lang="as-IN" b="0" i="0" dirty="0">
                <a:solidFill>
                  <a:srgbClr val="000000"/>
                </a:solidFill>
                <a:effectLst/>
                <a:latin typeface="Nikosh" panose="02000000000000000000" pitchFamily="2" charset="0"/>
                <a:cs typeface="Nikosh" panose="02000000000000000000" pitchFamily="2" charset="0"/>
              </a:rPr>
              <a:t> (৩) আপীল কর্তৃপক্ষ উপ-ধারা (১) বা (২) এর অধীন আপীল আবেদন প্রাপ্তির পরবর্তী ১৫ (পনের) দিনের মধ্যে-</a:t>
            </a:r>
            <a:endParaRPr lang="bn-IN" b="0" i="0" dirty="0">
              <a:solidFill>
                <a:srgbClr val="000000"/>
              </a:solidFill>
              <a:effectLst/>
              <a:latin typeface="Nikosh" panose="02000000000000000000" pitchFamily="2" charset="0"/>
              <a:cs typeface="Nikosh" panose="02000000000000000000" pitchFamily="2" charset="0"/>
            </a:endParaRPr>
          </a:p>
          <a:p>
            <a:pPr marL="0" indent="0" algn="just">
              <a:buNone/>
            </a:pPr>
            <a:r>
              <a:rPr lang="as-IN" b="0" i="0" dirty="0">
                <a:solidFill>
                  <a:srgbClr val="000000"/>
                </a:solidFill>
                <a:effectLst/>
                <a:latin typeface="Nikosh" panose="02000000000000000000" pitchFamily="2" charset="0"/>
                <a:cs typeface="Nikosh" panose="02000000000000000000" pitchFamily="2" charset="0"/>
              </a:rPr>
              <a:t> (ক) আপীল আবেদনকারীকে অনুরোধকৃত তথ্য সরবরাহের জন্য সংশ্লিষ্ট দায়িত্বপ্রাপ্ত কর্মকর্তাকে নির্দেশ প্রদান করিবেন; অথবা  </a:t>
            </a:r>
          </a:p>
          <a:p>
            <a:pPr marL="0" indent="0" algn="just">
              <a:buNone/>
            </a:pPr>
            <a:r>
              <a:rPr lang="bn-IN" b="0" i="0" dirty="0">
                <a:solidFill>
                  <a:srgbClr val="000000"/>
                </a:solidFill>
                <a:effectLst/>
                <a:latin typeface="Nikosh" panose="02000000000000000000" pitchFamily="2" charset="0"/>
                <a:cs typeface="Nikosh" panose="02000000000000000000" pitchFamily="2" charset="0"/>
              </a:rPr>
              <a:t> </a:t>
            </a:r>
            <a:r>
              <a:rPr lang="as-IN" b="0" i="0" dirty="0">
                <a:solidFill>
                  <a:srgbClr val="000000"/>
                </a:solidFill>
                <a:effectLst/>
                <a:latin typeface="Nikosh" panose="02000000000000000000" pitchFamily="2" charset="0"/>
                <a:cs typeface="Nikosh" panose="02000000000000000000" pitchFamily="2" charset="0"/>
              </a:rPr>
              <a:t>(খ) তদ্‌বিবেচনায় গ্রহণযোগ্য না হইলে আপীল আবেদনটি খারিজ করিয়া দিবেন৷ </a:t>
            </a:r>
          </a:p>
          <a:p>
            <a:pPr marL="0" indent="0" algn="just">
              <a:buNone/>
            </a:pPr>
            <a:r>
              <a:rPr lang="bn-IN" b="0" i="0" dirty="0">
                <a:solidFill>
                  <a:srgbClr val="000000"/>
                </a:solidFill>
                <a:effectLst/>
                <a:latin typeface="Nikosh" panose="02000000000000000000" pitchFamily="2" charset="0"/>
                <a:cs typeface="Nikosh" panose="02000000000000000000" pitchFamily="2" charset="0"/>
              </a:rPr>
              <a:t>    </a:t>
            </a:r>
            <a:r>
              <a:rPr lang="as-IN" b="0" i="0" dirty="0">
                <a:solidFill>
                  <a:srgbClr val="000000"/>
                </a:solidFill>
                <a:effectLst/>
                <a:latin typeface="Nikosh" panose="02000000000000000000" pitchFamily="2" charset="0"/>
                <a:cs typeface="Nikosh" panose="02000000000000000000" pitchFamily="2" charset="0"/>
              </a:rPr>
              <a:t>(৪) উপ-ধারা (৩) এর অধীন তথ্য প্রদানের জন্য নির্দেশিত হইলে, দায়িত্বপ্রাপ্ত কর্মকর্তা উক্তরূপ নির্দেশ প্রাপ্তির তারিখ হইতে ধারা ৯ এর, ক্ষেত্রমত, উপ-ধারা (১), (২) বা (৪) এ নির্ধারিত সময়সীমার মধ্যে আপীল আবেদনকারীকে অনুরোধকৃত তথ্য সরবরাহ করিবেন৷</a:t>
            </a:r>
          </a:p>
          <a:p>
            <a:endParaRPr lang="x-none" dirty="0"/>
          </a:p>
        </p:txBody>
      </p:sp>
    </p:spTree>
    <p:extLst>
      <p:ext uri="{BB962C8B-B14F-4D97-AF65-F5344CB8AC3E}">
        <p14:creationId xmlns:p14="http://schemas.microsoft.com/office/powerpoint/2010/main" val="24095001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342AF5-29AB-43B8-A1C7-7D589A2FD76A}"/>
              </a:ext>
            </a:extLst>
          </p:cNvPr>
          <p:cNvSpPr>
            <a:spLocks noGrp="1"/>
          </p:cNvSpPr>
          <p:nvPr>
            <p:ph type="title"/>
          </p:nvPr>
        </p:nvSpPr>
        <p:spPr>
          <a:xfrm>
            <a:off x="401782" y="365126"/>
            <a:ext cx="11374582" cy="1449820"/>
          </a:xfrm>
        </p:spPr>
        <p:txBody>
          <a:bodyPr>
            <a:normAutofit/>
          </a:bodyPr>
          <a:lstStyle/>
          <a:p>
            <a:pPr algn="ctr"/>
            <a:r>
              <a:rPr lang="en-US" sz="4400" dirty="0" err="1">
                <a:ln w="0"/>
                <a:solidFill>
                  <a:srgbClr val="C00000"/>
                </a:solidFill>
                <a:effectLst>
                  <a:outerShdw blurRad="38100" dist="19050" dir="2700000" algn="tl" rotWithShape="0">
                    <a:schemeClr val="dk1">
                      <a:alpha val="40000"/>
                    </a:schemeClr>
                  </a:outerShdw>
                </a:effectLst>
                <a:latin typeface="Nikosh" pitchFamily="2" charset="0"/>
                <a:cs typeface="Nikosh" pitchFamily="2" charset="0"/>
              </a:rPr>
              <a:t>তথ্য</a:t>
            </a:r>
            <a:r>
              <a:rPr lang="en-US" sz="4400" dirty="0">
                <a:ln w="0"/>
                <a:solidFill>
                  <a:srgbClr val="C00000"/>
                </a:solidFill>
                <a:effectLst>
                  <a:outerShdw blurRad="38100" dist="19050" dir="2700000" algn="tl" rotWithShape="0">
                    <a:schemeClr val="dk1">
                      <a:alpha val="40000"/>
                    </a:schemeClr>
                  </a:outerShdw>
                </a:effectLst>
                <a:latin typeface="Nikosh" pitchFamily="2" charset="0"/>
                <a:cs typeface="Nikosh" pitchFamily="2" charset="0"/>
              </a:rPr>
              <a:t> </a:t>
            </a:r>
            <a:r>
              <a:rPr lang="en-US" sz="4400" dirty="0" err="1">
                <a:ln w="0"/>
                <a:solidFill>
                  <a:srgbClr val="C00000"/>
                </a:solidFill>
                <a:effectLst>
                  <a:outerShdw blurRad="38100" dist="19050" dir="2700000" algn="tl" rotWithShape="0">
                    <a:schemeClr val="dk1">
                      <a:alpha val="40000"/>
                    </a:schemeClr>
                  </a:outerShdw>
                </a:effectLst>
                <a:latin typeface="Nikosh" pitchFamily="2" charset="0"/>
                <a:cs typeface="Nikosh" pitchFamily="2" charset="0"/>
              </a:rPr>
              <a:t>অধিকারের</a:t>
            </a:r>
            <a:r>
              <a:rPr lang="en-US" sz="4400" dirty="0">
                <a:ln w="0"/>
                <a:solidFill>
                  <a:srgbClr val="C00000"/>
                </a:solidFill>
                <a:effectLst>
                  <a:outerShdw blurRad="38100" dist="19050" dir="2700000" algn="tl" rotWithShape="0">
                    <a:schemeClr val="dk1">
                      <a:alpha val="40000"/>
                    </a:schemeClr>
                  </a:outerShdw>
                </a:effectLst>
                <a:latin typeface="Nikosh" pitchFamily="2" charset="0"/>
                <a:cs typeface="Nikosh" pitchFamily="2" charset="0"/>
              </a:rPr>
              <a:t> </a:t>
            </a:r>
            <a:r>
              <a:rPr lang="en-US" sz="4400" dirty="0" err="1">
                <a:ln w="0"/>
                <a:solidFill>
                  <a:srgbClr val="C00000"/>
                </a:solidFill>
                <a:effectLst>
                  <a:outerShdw blurRad="38100" dist="19050" dir="2700000" algn="tl" rotWithShape="0">
                    <a:schemeClr val="dk1">
                      <a:alpha val="40000"/>
                    </a:schemeClr>
                  </a:outerShdw>
                </a:effectLst>
                <a:latin typeface="Nikosh" pitchFamily="2" charset="0"/>
                <a:cs typeface="Nikosh" pitchFamily="2" charset="0"/>
              </a:rPr>
              <a:t>আইন</a:t>
            </a:r>
            <a:r>
              <a:rPr lang="bn-IN" sz="4400" dirty="0">
                <a:ln w="0"/>
                <a:solidFill>
                  <a:srgbClr val="C00000"/>
                </a:solidFill>
                <a:effectLst>
                  <a:outerShdw blurRad="38100" dist="19050" dir="2700000" algn="tl" rotWithShape="0">
                    <a:schemeClr val="dk1">
                      <a:alpha val="40000"/>
                    </a:schemeClr>
                  </a:outerShdw>
                </a:effectLst>
                <a:latin typeface="Nikosh" pitchFamily="2" charset="0"/>
                <a:cs typeface="Nikosh" pitchFamily="2" charset="0"/>
              </a:rPr>
              <a:t/>
            </a:r>
            <a:br>
              <a:rPr lang="bn-IN" sz="4400" dirty="0">
                <a:ln w="0"/>
                <a:solidFill>
                  <a:srgbClr val="C00000"/>
                </a:solidFill>
                <a:effectLst>
                  <a:outerShdw blurRad="38100" dist="19050" dir="2700000" algn="tl" rotWithShape="0">
                    <a:schemeClr val="dk1">
                      <a:alpha val="40000"/>
                    </a:schemeClr>
                  </a:outerShdw>
                </a:effectLst>
                <a:latin typeface="Nikosh" pitchFamily="2" charset="0"/>
                <a:cs typeface="Nikosh" pitchFamily="2" charset="0"/>
              </a:rPr>
            </a:br>
            <a:r>
              <a:rPr lang="en-US" sz="4400" dirty="0">
                <a:ln w="0"/>
                <a:solidFill>
                  <a:srgbClr val="C00000"/>
                </a:solidFill>
                <a:effectLst>
                  <a:outerShdw blurRad="38100" dist="19050" dir="2700000" algn="tl" rotWithShape="0">
                    <a:schemeClr val="dk1">
                      <a:alpha val="40000"/>
                    </a:schemeClr>
                  </a:outerShdw>
                </a:effectLst>
                <a:latin typeface="Nikosh" pitchFamily="2" charset="0"/>
                <a:cs typeface="Nikosh" pitchFamily="2" charset="0"/>
              </a:rPr>
              <a:t> </a:t>
            </a:r>
            <a:r>
              <a:rPr lang="en-US" sz="4400" dirty="0" err="1">
                <a:ln w="0"/>
                <a:solidFill>
                  <a:srgbClr val="C00000"/>
                </a:solidFill>
                <a:effectLst>
                  <a:outerShdw blurRad="38100" dist="19050" dir="2700000" algn="tl" rotWithShape="0">
                    <a:schemeClr val="dk1">
                      <a:alpha val="40000"/>
                    </a:schemeClr>
                  </a:outerShdw>
                </a:effectLst>
                <a:latin typeface="Nikosh" pitchFamily="2" charset="0"/>
                <a:cs typeface="Nikosh" pitchFamily="2" charset="0"/>
              </a:rPr>
              <a:t>আন্তর্জাতিক</a:t>
            </a:r>
            <a:r>
              <a:rPr lang="en-US" sz="4400" dirty="0">
                <a:ln w="0"/>
                <a:solidFill>
                  <a:srgbClr val="C00000"/>
                </a:solidFill>
                <a:effectLst>
                  <a:outerShdw blurRad="38100" dist="19050" dir="2700000" algn="tl" rotWithShape="0">
                    <a:schemeClr val="dk1">
                      <a:alpha val="40000"/>
                    </a:schemeClr>
                  </a:outerShdw>
                </a:effectLst>
                <a:latin typeface="Nikosh" pitchFamily="2" charset="0"/>
                <a:cs typeface="Nikosh" pitchFamily="2" charset="0"/>
              </a:rPr>
              <a:t> </a:t>
            </a:r>
            <a:r>
              <a:rPr lang="bn-IN" sz="4400" dirty="0">
                <a:ln w="0"/>
                <a:solidFill>
                  <a:srgbClr val="C00000"/>
                </a:solidFill>
                <a:effectLst>
                  <a:outerShdw blurRad="38100" dist="19050" dir="2700000" algn="tl" rotWithShape="0">
                    <a:schemeClr val="dk1">
                      <a:alpha val="40000"/>
                    </a:schemeClr>
                  </a:outerShdw>
                </a:effectLst>
                <a:latin typeface="Nikosh" pitchFamily="2" charset="0"/>
                <a:cs typeface="Nikosh" pitchFamily="2" charset="0"/>
              </a:rPr>
              <a:t>যে সকল চুক্তি বাস্তবায়নে ভূমিকা রাখবে</a:t>
            </a:r>
            <a:endParaRPr lang="en-US" dirty="0">
              <a:ln w="0"/>
              <a:solidFill>
                <a:srgbClr val="C00000"/>
              </a:solidFill>
              <a:effectLst>
                <a:outerShdw blurRad="38100" dist="19050" dir="2700000" algn="tl" rotWithShape="0">
                  <a:schemeClr val="dk1">
                    <a:alpha val="40000"/>
                  </a:schemeClr>
                </a:outerShdw>
              </a:effectLst>
            </a:endParaRPr>
          </a:p>
        </p:txBody>
      </p:sp>
      <p:sp>
        <p:nvSpPr>
          <p:cNvPr id="3" name="Content Placeholder 2">
            <a:extLst>
              <a:ext uri="{FF2B5EF4-FFF2-40B4-BE49-F238E27FC236}">
                <a16:creationId xmlns:a16="http://schemas.microsoft.com/office/drawing/2014/main" xmlns="" id="{7E1D7479-0CE2-4C4A-B3FB-72BE4D76D12A}"/>
              </a:ext>
            </a:extLst>
          </p:cNvPr>
          <p:cNvSpPr>
            <a:spLocks noGrp="1"/>
          </p:cNvSpPr>
          <p:nvPr>
            <p:ph idx="1"/>
          </p:nvPr>
        </p:nvSpPr>
        <p:spPr>
          <a:xfrm>
            <a:off x="537509" y="2382982"/>
            <a:ext cx="9570939" cy="3793980"/>
          </a:xfrm>
        </p:spPr>
        <p:txBody>
          <a:bodyPr>
            <a:noAutofit/>
          </a:bodyPr>
          <a:lstStyle/>
          <a:p>
            <a:pPr marL="566738" indent="-566738" algn="just">
              <a:buFont typeface="Wingdings" panose="05000000000000000000" pitchFamily="2" charset="2"/>
              <a:buChar char="q"/>
            </a:pPr>
            <a:r>
              <a:rPr lang="as-IN" sz="2400" b="1" i="0" dirty="0">
                <a:ln w="0"/>
                <a:solidFill>
                  <a:srgbClr val="00B050"/>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মানবাধিকারের সর্বজনীন ঘোষণাপত্রে</a:t>
            </a:r>
            <a:r>
              <a:rPr lang="bn-IN" sz="2400" b="1" i="0" dirty="0">
                <a:ln w="0"/>
                <a:solidFill>
                  <a:schemeClr val="accent4">
                    <a:lumMod val="60000"/>
                    <a:lumOff val="40000"/>
                  </a:schemeClr>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as-IN" sz="2400" i="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তথ্যপ্রাপ্তির অধিকার সংরক্ষিত, যাকে একটি </a:t>
            </a:r>
            <a:r>
              <a:rPr lang="as-IN" sz="2400" i="0" dirty="0">
                <a:ln w="0"/>
                <a:solidFill>
                  <a:srgbClr val="FF0000"/>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আইনগত অধিকার</a:t>
            </a:r>
            <a:r>
              <a:rPr lang="as-IN" sz="2400" i="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হিসেবে উল্লেখ করা হয়েছে। </a:t>
            </a:r>
            <a:r>
              <a:rPr lang="en-US" sz="2400" i="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endParaRPr lang="en-US" sz="24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endParaRPr>
          </a:p>
          <a:p>
            <a:pPr marL="0" indent="0" algn="ctr">
              <a:buNone/>
            </a:pPr>
            <a:r>
              <a:rPr lang="en-US" sz="2400" i="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20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Universal Declaration of Human Rights (UDHR), 1948 </a:t>
            </a:r>
          </a:p>
          <a:p>
            <a:pPr marL="0" indent="0" algn="just">
              <a:buNone/>
            </a:pPr>
            <a:r>
              <a:rPr lang="en-US" sz="20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(All human beings are born free and equal in dignity and rights</a:t>
            </a:r>
            <a:r>
              <a:rPr lang="en-US" sz="24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endParaRPr lang="bn-IN" sz="24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endParaRPr>
          </a:p>
          <a:p>
            <a:pPr marL="566738" indent="-566738" algn="just">
              <a:buFont typeface="Wingdings" panose="05000000000000000000" pitchFamily="2" charset="2"/>
              <a:buChar char="q"/>
            </a:pPr>
            <a:r>
              <a:rPr lang="as-IN" sz="2400" b="1" i="0" dirty="0">
                <a:ln w="0"/>
                <a:solidFill>
                  <a:srgbClr val="00B050"/>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জাতিসংঘের সাধারণ পরিষদে ‘‘তথ্যের স্বাধীনতা </a:t>
            </a:r>
            <a:r>
              <a:rPr lang="as-IN" sz="2400" b="1" i="0" dirty="0">
                <a:ln w="0"/>
                <a:solidFill>
                  <a:srgbClr val="FF0000"/>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একটি মৌলিক মানবাধিকার </a:t>
            </a:r>
            <a:r>
              <a:rPr lang="as-IN" sz="2400" b="1" i="0" dirty="0">
                <a:ln w="0"/>
                <a:solidFill>
                  <a:srgbClr val="00B050"/>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এবং যেসব অধিকারের প্রতি জাতিসংঘ প্রতিশ্রু্তিবদ্ধ তার সবগুলো যাচাইয়ের একটি পরশপাথর’’</a:t>
            </a:r>
            <a:r>
              <a:rPr lang="as-IN" sz="2400" i="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মর্মে উল্লেখ করে প্রস্তাব গ্রহণ করা হয়। </a:t>
            </a:r>
            <a:r>
              <a:rPr lang="as-IN" sz="24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তথ্য অধিকার আন্তর্জাতিকভাবে স্বীকৃত মানবাধিকার।</a:t>
            </a:r>
            <a:r>
              <a:rPr lang="as-IN" sz="2400" dirty="0">
                <a:ln w="0"/>
                <a:solidFill>
                  <a:srgbClr val="00B050"/>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endParaRPr lang="bn-IN" sz="2400" i="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endParaRPr>
          </a:p>
          <a:p>
            <a:pPr marL="566738" indent="-566738" algn="just">
              <a:buFont typeface="Wingdings" panose="05000000000000000000" pitchFamily="2" charset="2"/>
              <a:buChar char="q"/>
            </a:pPr>
            <a:r>
              <a:rPr lang="en-US" sz="20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International Covenant on Civil and Political Rights (ICCPR), 1966</a:t>
            </a:r>
            <a:r>
              <a:rPr lang="en-US" sz="2400" i="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as-IN" sz="2400" i="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এর অনুচ্ছেদ </a:t>
            </a:r>
            <a:r>
              <a:rPr lang="as-IN" sz="2400" b="1" i="0" dirty="0">
                <a:ln w="0"/>
                <a:solidFill>
                  <a:srgbClr val="00B050"/>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১৯(২) অনুযায়ী তথ্য পাওয়ার অধিকারকে </a:t>
            </a:r>
            <a:r>
              <a:rPr lang="as-IN" sz="2400" b="1" i="0" dirty="0">
                <a:ln w="0"/>
                <a:solidFill>
                  <a:srgbClr val="C00000"/>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মানবাধিকার </a:t>
            </a:r>
            <a:r>
              <a:rPr lang="as-IN" sz="2400" i="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হিসেবে স্বীকৃতি দেয়া হয়েছে</a:t>
            </a:r>
            <a:r>
              <a:rPr lang="bn-IN" sz="24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a:t>
            </a:r>
            <a:endParaRPr lang="as-IN" sz="2400" i="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endParaRPr>
          </a:p>
          <a:p>
            <a:pPr marL="457200" lvl="1" indent="0" algn="just">
              <a:buNone/>
            </a:pPr>
            <a:endParaRPr lang="bn-IN"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endParaRPr>
          </a:p>
          <a:p>
            <a:pPr marL="566738" indent="-566738" algn="just">
              <a:buFont typeface="Wingdings" panose="05000000000000000000" pitchFamily="2" charset="2"/>
              <a:buChar char="q"/>
            </a:pPr>
            <a:endParaRPr lang="en-US" sz="24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endParaRPr>
          </a:p>
        </p:txBody>
      </p:sp>
    </p:spTree>
    <p:extLst>
      <p:ext uri="{BB962C8B-B14F-4D97-AF65-F5344CB8AC3E}">
        <p14:creationId xmlns:p14="http://schemas.microsoft.com/office/powerpoint/2010/main" val="40677421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2971427678"/>
              </p:ext>
            </p:extLst>
          </p:nvPr>
        </p:nvGraphicFramePr>
        <p:xfrm>
          <a:off x="2084039" y="1670824"/>
          <a:ext cx="8940800" cy="6804212"/>
        </p:xfrm>
        <a:graphic>
          <a:graphicData uri="http://schemas.openxmlformats.org/presentationml/2006/ole">
            <mc:AlternateContent xmlns:mc="http://schemas.openxmlformats.org/markup-compatibility/2006">
              <mc:Choice xmlns:v="urn:schemas-microsoft-com:vml" Requires="v">
                <p:oleObj spid="_x0000_s2077" name="Acrobat Document" r:id="rId4" imgW="3886044" imgH="5029200" progId="AcroExch.Document.11">
                  <p:embed/>
                </p:oleObj>
              </mc:Choice>
              <mc:Fallback>
                <p:oleObj name="Acrobat Document" r:id="rId4" imgW="3886044" imgH="5029200" progId="AcroExch.Document.11">
                  <p:embed/>
                  <p:pic>
                    <p:nvPicPr>
                      <p:cNvPr id="0" name=""/>
                      <p:cNvPicPr/>
                      <p:nvPr/>
                    </p:nvPicPr>
                    <p:blipFill>
                      <a:blip r:embed="rId5"/>
                      <a:stretch>
                        <a:fillRect/>
                      </a:stretch>
                    </p:blipFill>
                    <p:spPr>
                      <a:xfrm>
                        <a:off x="2084039" y="1670824"/>
                        <a:ext cx="8940800" cy="6804212"/>
                      </a:xfrm>
                      <a:prstGeom prst="rect">
                        <a:avLst/>
                      </a:prstGeom>
                    </p:spPr>
                  </p:pic>
                </p:oleObj>
              </mc:Fallback>
            </mc:AlternateContent>
          </a:graphicData>
        </a:graphic>
      </p:graphicFrame>
    </p:spTree>
    <p:extLst>
      <p:ext uri="{BB962C8B-B14F-4D97-AF65-F5344CB8AC3E}">
        <p14:creationId xmlns:p14="http://schemas.microsoft.com/office/powerpoint/2010/main" val="145044159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n-IN" b="1" dirty="0">
                <a:solidFill>
                  <a:srgbClr val="FF0000"/>
                </a:solidFill>
                <a:latin typeface="NikoshBAN" panose="02000000000000000000" pitchFamily="2" charset="0"/>
                <a:cs typeface="NikoshBAN" panose="02000000000000000000" pitchFamily="2" charset="0"/>
              </a:rPr>
              <a:t>ধারা-</a:t>
            </a:r>
            <a:r>
              <a:rPr lang="en-US" b="1" dirty="0">
                <a:solidFill>
                  <a:srgbClr val="FF0000"/>
                </a:solidFill>
                <a:latin typeface="NikoshBAN" panose="02000000000000000000" pitchFamily="2" charset="0"/>
                <a:cs typeface="NikoshBAN" panose="02000000000000000000" pitchFamily="2" charset="0"/>
              </a:rPr>
              <a:t>২৫: </a:t>
            </a:r>
            <a:r>
              <a:rPr lang="en-US" b="1" dirty="0" err="1">
                <a:solidFill>
                  <a:srgbClr val="FF0000"/>
                </a:solidFill>
                <a:latin typeface="NikoshBAN" panose="02000000000000000000" pitchFamily="2" charset="0"/>
                <a:cs typeface="NikoshBAN" panose="02000000000000000000" pitchFamily="2" charset="0"/>
              </a:rPr>
              <a:t>অভিযোগ</a:t>
            </a:r>
            <a:r>
              <a:rPr lang="en-US" b="1" dirty="0">
                <a:solidFill>
                  <a:srgbClr val="FF0000"/>
                </a:solidFill>
                <a:latin typeface="NikoshBAN" panose="02000000000000000000" pitchFamily="2" charset="0"/>
                <a:cs typeface="NikoshBAN" panose="02000000000000000000" pitchFamily="2" charset="0"/>
              </a:rPr>
              <a:t> </a:t>
            </a:r>
            <a:r>
              <a:rPr lang="en-US" b="1" dirty="0" err="1">
                <a:solidFill>
                  <a:srgbClr val="FF0000"/>
                </a:solidFill>
                <a:latin typeface="NikoshBAN" panose="02000000000000000000" pitchFamily="2" charset="0"/>
                <a:cs typeface="NikoshBAN" panose="02000000000000000000" pitchFamily="2" charset="0"/>
              </a:rPr>
              <a:t>দায়ের</a:t>
            </a:r>
            <a:r>
              <a:rPr lang="en-US" b="1" dirty="0">
                <a:solidFill>
                  <a:srgbClr val="FF0000"/>
                </a:solidFill>
                <a:latin typeface="NikoshBAN" panose="02000000000000000000" pitchFamily="2" charset="0"/>
                <a:cs typeface="NikoshBAN" panose="02000000000000000000" pitchFamily="2" charset="0"/>
              </a:rPr>
              <a:t>, </a:t>
            </a:r>
            <a:r>
              <a:rPr lang="en-US" b="1" dirty="0" err="1">
                <a:solidFill>
                  <a:srgbClr val="FF0000"/>
                </a:solidFill>
                <a:latin typeface="NikoshBAN" panose="02000000000000000000" pitchFamily="2" charset="0"/>
                <a:cs typeface="NikoshBAN" panose="02000000000000000000" pitchFamily="2" charset="0"/>
              </a:rPr>
              <a:t>নিষ্পত্তি</a:t>
            </a:r>
            <a:r>
              <a:rPr lang="en-US" b="1" dirty="0">
                <a:solidFill>
                  <a:srgbClr val="FF0000"/>
                </a:solidFill>
                <a:latin typeface="NikoshBAN" panose="02000000000000000000" pitchFamily="2" charset="0"/>
                <a:cs typeface="NikoshBAN" panose="02000000000000000000" pitchFamily="2" charset="0"/>
              </a:rPr>
              <a:t>, </a:t>
            </a:r>
            <a:r>
              <a:rPr lang="en-US" b="1" dirty="0" err="1">
                <a:solidFill>
                  <a:srgbClr val="FF0000"/>
                </a:solidFill>
                <a:latin typeface="NikoshBAN" panose="02000000000000000000" pitchFamily="2" charset="0"/>
                <a:cs typeface="NikoshBAN" panose="02000000000000000000" pitchFamily="2" charset="0"/>
              </a:rPr>
              <a:t>ইত্যাদি</a:t>
            </a:r>
            <a:endParaRPr lang="en-US" dirty="0"/>
          </a:p>
        </p:txBody>
      </p:sp>
      <p:sp>
        <p:nvSpPr>
          <p:cNvPr id="3" name="Content Placeholder 2"/>
          <p:cNvSpPr>
            <a:spLocks noGrp="1"/>
          </p:cNvSpPr>
          <p:nvPr>
            <p:ph idx="1"/>
          </p:nvPr>
        </p:nvSpPr>
        <p:spPr/>
        <p:txBody>
          <a:bodyPr>
            <a:normAutofit fontScale="25000" lnSpcReduction="20000"/>
          </a:bodyPr>
          <a:lstStyle/>
          <a:p>
            <a:pPr marL="0" indent="0" algn="just">
              <a:buNone/>
            </a:pPr>
            <a:r>
              <a:rPr lang="bn-IN" b="0" i="0" dirty="0">
                <a:solidFill>
                  <a:srgbClr val="000000"/>
                </a:solidFill>
                <a:effectLst/>
                <a:latin typeface="arial" panose="020B0604020202020204" pitchFamily="34" charset="0"/>
              </a:rPr>
              <a:t> </a:t>
            </a:r>
            <a:r>
              <a:rPr lang="as-IN" sz="9600" b="0" i="0" dirty="0">
                <a:solidFill>
                  <a:srgbClr val="000000"/>
                </a:solidFill>
                <a:effectLst/>
                <a:latin typeface="Nikosh" panose="02000000000000000000" pitchFamily="2" charset="0"/>
                <a:cs typeface="Nikosh" panose="02000000000000000000" pitchFamily="2" charset="0"/>
              </a:rPr>
              <a:t>২৫৷ (১) কোন ব্যক্তি নিম্নলিখিত কারণে তথ্য কমিশনে অভিযোগ দায়ের করিতে পারিবে, যথাঃ-</a:t>
            </a:r>
          </a:p>
          <a:p>
            <a:pPr marL="0" indent="0" algn="just">
              <a:buNone/>
            </a:pPr>
            <a:r>
              <a:rPr lang="as-IN" sz="9600" b="0" i="0" dirty="0">
                <a:solidFill>
                  <a:srgbClr val="000000"/>
                </a:solidFill>
                <a:effectLst/>
                <a:latin typeface="Nikosh" panose="02000000000000000000" pitchFamily="2" charset="0"/>
                <a:cs typeface="Nikosh" panose="02000000000000000000" pitchFamily="2" charset="0"/>
              </a:rPr>
              <a:t> </a:t>
            </a:r>
          </a:p>
          <a:p>
            <a:pPr marL="0" indent="0" algn="just">
              <a:buNone/>
            </a:pPr>
            <a:r>
              <a:rPr lang="bn-IN" sz="9600" b="0" i="0" dirty="0">
                <a:solidFill>
                  <a:srgbClr val="000000"/>
                </a:solidFill>
                <a:effectLst/>
                <a:latin typeface="Nikosh" panose="02000000000000000000" pitchFamily="2" charset="0"/>
                <a:cs typeface="Nikosh" panose="02000000000000000000" pitchFamily="2" charset="0"/>
              </a:rPr>
              <a:t>   </a:t>
            </a:r>
            <a:r>
              <a:rPr lang="as-IN" sz="9600" b="0" i="0" dirty="0">
                <a:solidFill>
                  <a:srgbClr val="000000"/>
                </a:solidFill>
                <a:effectLst/>
                <a:latin typeface="Nikosh" panose="02000000000000000000" pitchFamily="2" charset="0"/>
                <a:cs typeface="Nikosh" panose="02000000000000000000" pitchFamily="2" charset="0"/>
              </a:rPr>
              <a:t>(ক) ধারা ১৩ এর উপ-ধারা (১) এ উল্লিখিত কারণে তথ্য প্রাপ্ত না হইলে; </a:t>
            </a:r>
          </a:p>
          <a:p>
            <a:pPr marL="0" indent="0" algn="just">
              <a:buNone/>
            </a:pPr>
            <a:r>
              <a:rPr lang="as-IN" sz="9600" b="0" i="0" dirty="0">
                <a:solidFill>
                  <a:srgbClr val="000000"/>
                </a:solidFill>
                <a:effectLst/>
                <a:latin typeface="Nikosh" panose="02000000000000000000" pitchFamily="2" charset="0"/>
                <a:cs typeface="Nikosh" panose="02000000000000000000" pitchFamily="2" charset="0"/>
              </a:rPr>
              <a:t> </a:t>
            </a:r>
            <a:r>
              <a:rPr lang="bn-IN" sz="9600" b="0" i="0" dirty="0">
                <a:solidFill>
                  <a:srgbClr val="000000"/>
                </a:solidFill>
                <a:effectLst/>
                <a:latin typeface="Nikosh" panose="02000000000000000000" pitchFamily="2" charset="0"/>
                <a:cs typeface="Nikosh" panose="02000000000000000000" pitchFamily="2" charset="0"/>
              </a:rPr>
              <a:t>   </a:t>
            </a:r>
            <a:r>
              <a:rPr lang="as-IN" sz="9600" b="0" i="0" dirty="0">
                <a:solidFill>
                  <a:srgbClr val="000000"/>
                </a:solidFill>
                <a:effectLst/>
                <a:latin typeface="Nikosh" panose="02000000000000000000" pitchFamily="2" charset="0"/>
                <a:cs typeface="Nikosh" panose="02000000000000000000" pitchFamily="2" charset="0"/>
              </a:rPr>
              <a:t>(খ) ধারা ২৪ এর এর অধীন প্রদত্ত আপীলের সিদ্ধান্তে সংক্ষুব্ধ হইলে; </a:t>
            </a:r>
          </a:p>
          <a:p>
            <a:pPr marL="0" indent="0" algn="just">
              <a:buNone/>
            </a:pPr>
            <a:r>
              <a:rPr lang="as-IN" sz="9600" b="0" i="0" dirty="0">
                <a:solidFill>
                  <a:srgbClr val="000000"/>
                </a:solidFill>
                <a:effectLst/>
                <a:latin typeface="Nikosh" panose="02000000000000000000" pitchFamily="2" charset="0"/>
                <a:cs typeface="Nikosh" panose="02000000000000000000" pitchFamily="2" charset="0"/>
              </a:rPr>
              <a:t> </a:t>
            </a:r>
            <a:r>
              <a:rPr lang="bn-IN" sz="9600" b="0" i="0" dirty="0">
                <a:solidFill>
                  <a:srgbClr val="000000"/>
                </a:solidFill>
                <a:effectLst/>
                <a:latin typeface="Nikosh" panose="02000000000000000000" pitchFamily="2" charset="0"/>
                <a:cs typeface="Nikosh" panose="02000000000000000000" pitchFamily="2" charset="0"/>
              </a:rPr>
              <a:t>   </a:t>
            </a:r>
            <a:r>
              <a:rPr lang="as-IN" sz="9600" b="0" i="0" dirty="0">
                <a:solidFill>
                  <a:srgbClr val="000000"/>
                </a:solidFill>
                <a:effectLst/>
                <a:latin typeface="Nikosh" panose="02000000000000000000" pitchFamily="2" charset="0"/>
                <a:cs typeface="Nikosh" panose="02000000000000000000" pitchFamily="2" charset="0"/>
              </a:rPr>
              <a:t>(গ) ধারা ২৪ এ উল্লিখিত সময়সীমার মধ্যে তথ্য প্রাপ্তি বা, ক্ষেত্রমত, তথ্য প্রদান সংক্রান্ত সিদ্ধান্ত প্রাপ্ত না হইলে৷</a:t>
            </a:r>
          </a:p>
          <a:p>
            <a:pPr marL="0" indent="0" algn="just">
              <a:buNone/>
            </a:pPr>
            <a:endParaRPr lang="as-IN" sz="9600" b="0" i="0" dirty="0">
              <a:solidFill>
                <a:srgbClr val="000000"/>
              </a:solidFill>
              <a:effectLst/>
              <a:latin typeface="Nikosh" panose="02000000000000000000" pitchFamily="2" charset="0"/>
              <a:cs typeface="Nikosh" panose="02000000000000000000" pitchFamily="2" charset="0"/>
            </a:endParaRPr>
          </a:p>
          <a:p>
            <a:pPr marL="0" indent="0" algn="just">
              <a:buNone/>
            </a:pPr>
            <a:r>
              <a:rPr lang="as-IN" sz="9600" b="0" i="0" dirty="0">
                <a:solidFill>
                  <a:srgbClr val="000000"/>
                </a:solidFill>
                <a:effectLst/>
                <a:latin typeface="Nikosh" panose="02000000000000000000" pitchFamily="2" charset="0"/>
                <a:cs typeface="Nikosh" panose="02000000000000000000" pitchFamily="2" charset="0"/>
              </a:rPr>
              <a:t>(২) উপ-ধারা (১) এর দফা (ক) তে উল্লিখিত বিষয়ে যে কোন সময় এবং দফা (খ) ও (গ) তে উল্লিখিত বিষয়ে উক্তরূপ সিদ্ধান্ত প্রদানের তারিখ বা, ক্ষেত্রমত, সময়সীমা অতিক্রান্ত হইবার তারিখ হইতে পরবর্তী ৩০ (ত্রিশ) দিনের মধ্যে তথ্য কমিশনে অভিযোগ দায়ের করিতে পারিবেন৷</a:t>
            </a:r>
          </a:p>
          <a:p>
            <a:pPr marL="0" indent="0" algn="just">
              <a:buNone/>
            </a:pPr>
            <a:r>
              <a:rPr lang="as-IN" sz="9600" b="0" i="0" dirty="0">
                <a:solidFill>
                  <a:srgbClr val="000000"/>
                </a:solidFill>
                <a:effectLst/>
                <a:latin typeface="Nikosh" panose="02000000000000000000" pitchFamily="2" charset="0"/>
                <a:cs typeface="Nikosh" panose="02000000000000000000" pitchFamily="2" charset="0"/>
              </a:rPr>
              <a:t>  </a:t>
            </a:r>
          </a:p>
          <a:p>
            <a:pPr marL="0" indent="0" algn="just">
              <a:buNone/>
            </a:pPr>
            <a:r>
              <a:rPr lang="as-IN" sz="9600" b="0" i="0" dirty="0">
                <a:solidFill>
                  <a:srgbClr val="000000"/>
                </a:solidFill>
                <a:effectLst/>
                <a:latin typeface="Nikosh" panose="02000000000000000000" pitchFamily="2" charset="0"/>
                <a:cs typeface="Nikosh" panose="02000000000000000000" pitchFamily="2" charset="0"/>
              </a:rPr>
              <a:t>(৩) তথ্য কমিশন যদি এই মর্মে সন্তুষ্ট হন যে, অভিযোগকারী যুক্তিসংগত কারণে উপ-ধারা (২) এ নির্দিষ্ট সময়সীমার মধ্যে অভিযোগ দায়ের করিতে পারেন নাই, তাহা হইলে তথ্য কমিশন উক্ত সময়সীমা অতিবাহিত হওয়ার পরও অভিযোগ গ্রহণ করিতে পারিবেন৷</a:t>
            </a:r>
          </a:p>
          <a:p>
            <a:pPr marL="0" indent="0">
              <a:buNone/>
            </a:pPr>
            <a:endParaRPr lang="en-US" dirty="0"/>
          </a:p>
        </p:txBody>
      </p:sp>
    </p:spTree>
    <p:extLst>
      <p:ext uri="{BB962C8B-B14F-4D97-AF65-F5344CB8AC3E}">
        <p14:creationId xmlns:p14="http://schemas.microsoft.com/office/powerpoint/2010/main" val="229290833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BF54E9-6549-E7CF-BF96-0187A96FEB94}"/>
              </a:ext>
            </a:extLst>
          </p:cNvPr>
          <p:cNvSpPr>
            <a:spLocks noGrp="1"/>
          </p:cNvSpPr>
          <p:nvPr>
            <p:ph type="title"/>
          </p:nvPr>
        </p:nvSpPr>
        <p:spPr/>
        <p:txBody>
          <a:bodyPr>
            <a:normAutofit/>
          </a:bodyPr>
          <a:lstStyle/>
          <a:p>
            <a:pPr algn="ctr"/>
            <a:r>
              <a:rPr lang="bn-IN" sz="2000" b="1" dirty="0">
                <a:solidFill>
                  <a:srgbClr val="FF0000"/>
                </a:solidFill>
                <a:latin typeface="Nikosh" panose="02000000000000000000" pitchFamily="2" charset="0"/>
                <a:cs typeface="Nikosh" panose="02000000000000000000" pitchFamily="2" charset="0"/>
              </a:rPr>
              <a:t>ধারা-</a:t>
            </a:r>
            <a:r>
              <a:rPr lang="en-US" sz="2000" b="1" dirty="0">
                <a:solidFill>
                  <a:srgbClr val="FF0000"/>
                </a:solidFill>
                <a:latin typeface="Nikosh" panose="02000000000000000000" pitchFamily="2" charset="0"/>
                <a:cs typeface="Nikosh" panose="02000000000000000000" pitchFamily="2" charset="0"/>
              </a:rPr>
              <a:t>২৫</a:t>
            </a:r>
            <a:endParaRPr lang="x-none" sz="2000" dirty="0">
              <a:latin typeface="Nikosh" panose="02000000000000000000" pitchFamily="2" charset="0"/>
              <a:cs typeface="Nikosh" panose="02000000000000000000" pitchFamily="2" charset="0"/>
            </a:endParaRPr>
          </a:p>
        </p:txBody>
      </p:sp>
      <p:sp>
        <p:nvSpPr>
          <p:cNvPr id="3" name="Content Placeholder 2">
            <a:extLst>
              <a:ext uri="{FF2B5EF4-FFF2-40B4-BE49-F238E27FC236}">
                <a16:creationId xmlns:a16="http://schemas.microsoft.com/office/drawing/2014/main" xmlns="" id="{1B6CD0D9-B3E5-B6A0-8F71-74CB03B985AE}"/>
              </a:ext>
            </a:extLst>
          </p:cNvPr>
          <p:cNvSpPr>
            <a:spLocks noGrp="1"/>
          </p:cNvSpPr>
          <p:nvPr>
            <p:ph idx="1"/>
          </p:nvPr>
        </p:nvSpPr>
        <p:spPr/>
        <p:txBody>
          <a:bodyPr>
            <a:normAutofit fontScale="77500" lnSpcReduction="20000"/>
          </a:bodyPr>
          <a:lstStyle/>
          <a:p>
            <a:pPr marL="0" indent="0" algn="just">
              <a:buNone/>
            </a:pPr>
            <a:r>
              <a:rPr lang="as-IN" sz="2900" b="0" i="0" dirty="0">
                <a:solidFill>
                  <a:srgbClr val="000000"/>
                </a:solidFill>
                <a:effectLst/>
                <a:latin typeface="Nikosh" panose="02000000000000000000" pitchFamily="2" charset="0"/>
                <a:cs typeface="Nikosh" panose="02000000000000000000" pitchFamily="2" charset="0"/>
              </a:rPr>
              <a:t>(৪) কোন অভিযোগের ভিত্তিতে কিংবা অন্য কোনভাবে তথ্য কমিশন যদি এই মর্মে সন্তুষ্ট হয় যে, কোন কর্তৃপক্ষ বা, ক্ষেত্রমত, কোন দায়িত্বপ্রাপ্ত কর্মকর্তা এই আইনের বিধানাবলী অনুসরণে করণীয় কোন কার্য করিতে ব্যর্থ হইয়াছেন বা করণীয় নয় এমন কার্য করিয়াছেন তাহা হইলে তথ্য কমিশন এই ধারার অধীন উক্ত কর্তৃপক্ষ বা, ক্ষেত্রমত, দায়িত্বপ্রাপ্ত কর্মকর্তার বিরুদ্ধে কার্যক্রম গ্রহণ করিতে পারিবে৷</a:t>
            </a:r>
          </a:p>
          <a:p>
            <a:pPr marL="0" indent="0" algn="just">
              <a:buNone/>
            </a:pPr>
            <a:r>
              <a:rPr lang="as-IN" sz="2900" b="0" i="0" dirty="0">
                <a:solidFill>
                  <a:srgbClr val="000000"/>
                </a:solidFill>
                <a:effectLst/>
                <a:latin typeface="Nikosh" panose="02000000000000000000" pitchFamily="2" charset="0"/>
                <a:cs typeface="Nikosh" panose="02000000000000000000" pitchFamily="2" charset="0"/>
              </a:rPr>
              <a:t> </a:t>
            </a:r>
          </a:p>
          <a:p>
            <a:pPr marL="0" indent="0" algn="just">
              <a:buNone/>
            </a:pPr>
            <a:r>
              <a:rPr lang="as-IN" sz="2900" b="0" i="0" dirty="0">
                <a:solidFill>
                  <a:srgbClr val="000000"/>
                </a:solidFill>
                <a:effectLst/>
                <a:latin typeface="Nikosh" panose="02000000000000000000" pitchFamily="2" charset="0"/>
                <a:cs typeface="Nikosh" panose="02000000000000000000" pitchFamily="2" charset="0"/>
              </a:rPr>
              <a:t>(৫) উপ-ধারা (১) এর অধীন অভিযোগ প্রাপ্তির পর কিংবা উপ-ধারা (৪) এর অধীন কোন কার্যক্রম গ্রহণের প্রয়োজন হইলে প্রধান তথ্য কমিশনার উক্ত অভিযোগটি স্বয়ং অনুসন্ধান করিবেন অথবা অনুসন্ধানের জন্য অন্য কোন তথ্য কমিশনারকে দায়িত্ব প্রদান করিবেন৷</a:t>
            </a:r>
          </a:p>
          <a:p>
            <a:pPr marL="0" indent="0" algn="just">
              <a:buNone/>
            </a:pPr>
            <a:r>
              <a:rPr lang="as-IN" sz="2900" b="0" i="0" dirty="0">
                <a:solidFill>
                  <a:srgbClr val="000000"/>
                </a:solidFill>
                <a:effectLst/>
                <a:latin typeface="Nikosh" panose="02000000000000000000" pitchFamily="2" charset="0"/>
                <a:cs typeface="Nikosh" panose="02000000000000000000" pitchFamily="2" charset="0"/>
              </a:rPr>
              <a:t> </a:t>
            </a:r>
          </a:p>
          <a:p>
            <a:pPr marL="0" indent="0" algn="just">
              <a:buNone/>
            </a:pPr>
            <a:r>
              <a:rPr lang="as-IN" sz="2900" b="0" i="0" dirty="0">
                <a:solidFill>
                  <a:srgbClr val="000000"/>
                </a:solidFill>
                <a:effectLst/>
                <a:latin typeface="Nikosh" panose="02000000000000000000" pitchFamily="2" charset="0"/>
                <a:cs typeface="Nikosh" panose="02000000000000000000" pitchFamily="2" charset="0"/>
              </a:rPr>
              <a:t>(৬) উপ-ধারা (৫) এ উল্লিখিত দায়িত্ব গ্রহণ বা প্রাপ্তির ৩০ (ত্রিশ) দিনের মধ্যে সংশ্লিষ্ট অভিযোগের অনুসন্ধান সম্পন্ন করিয়া প্রধান তথ্য কমিশনার বা, ক্ষেত্রমত, তথ্য কমিশনার তথ্য কমিশনের জন্য একটি সিদ্ধান্ত কার্যপত্র প্রস্তুত করিবেন৷</a:t>
            </a:r>
          </a:p>
          <a:p>
            <a:pPr marL="0" indent="0" algn="just">
              <a:buNone/>
            </a:pPr>
            <a:r>
              <a:rPr lang="as-IN" sz="2900" b="0" i="0" dirty="0">
                <a:solidFill>
                  <a:srgbClr val="000000"/>
                </a:solidFill>
                <a:effectLst/>
                <a:latin typeface="Nikosh" panose="02000000000000000000" pitchFamily="2" charset="0"/>
                <a:cs typeface="Nikosh" panose="02000000000000000000" pitchFamily="2" charset="0"/>
              </a:rPr>
              <a:t> </a:t>
            </a:r>
          </a:p>
          <a:p>
            <a:pPr marL="0" indent="0" algn="just">
              <a:buNone/>
            </a:pPr>
            <a:r>
              <a:rPr lang="as-IN" sz="2900" b="0" i="0" dirty="0">
                <a:solidFill>
                  <a:srgbClr val="000000"/>
                </a:solidFill>
                <a:effectLst/>
                <a:latin typeface="Nikosh" panose="02000000000000000000" pitchFamily="2" charset="0"/>
                <a:cs typeface="Nikosh" panose="02000000000000000000" pitchFamily="2" charset="0"/>
              </a:rPr>
              <a:t>(৭) উপ-ধারা (৬) এ উল্লিখিত সিদ্ধান্ত কার্যপত্র তথ্য কমিশনের পরবর্তী সভায় উপস্থাপন করিতে হইবে এবং তথ্য কমিশন উহার সভায় আলোচনাক্রমে এই বিষয়ে সিদ্ধান্ত গ্রহণ করিবে৷</a:t>
            </a:r>
          </a:p>
          <a:p>
            <a:endParaRPr lang="x-none" dirty="0"/>
          </a:p>
        </p:txBody>
      </p:sp>
    </p:spTree>
    <p:extLst>
      <p:ext uri="{BB962C8B-B14F-4D97-AF65-F5344CB8AC3E}">
        <p14:creationId xmlns:p14="http://schemas.microsoft.com/office/powerpoint/2010/main" val="425979563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1F5035-32E3-2B5C-ACF9-409032ED3DC2}"/>
              </a:ext>
            </a:extLst>
          </p:cNvPr>
          <p:cNvSpPr>
            <a:spLocks noGrp="1"/>
          </p:cNvSpPr>
          <p:nvPr>
            <p:ph type="title"/>
          </p:nvPr>
        </p:nvSpPr>
        <p:spPr/>
        <p:txBody>
          <a:bodyPr/>
          <a:lstStyle/>
          <a:p>
            <a:pPr algn="ctr"/>
            <a:r>
              <a:rPr lang="bn-IN" sz="4400" b="1" dirty="0">
                <a:solidFill>
                  <a:srgbClr val="FF0000"/>
                </a:solidFill>
                <a:latin typeface="Nikosh" panose="02000000000000000000" pitchFamily="2" charset="0"/>
                <a:cs typeface="Nikosh" panose="02000000000000000000" pitchFamily="2" charset="0"/>
              </a:rPr>
              <a:t>ধারা-</a:t>
            </a:r>
            <a:r>
              <a:rPr lang="en-US" sz="4400" b="1" dirty="0">
                <a:solidFill>
                  <a:srgbClr val="FF0000"/>
                </a:solidFill>
                <a:latin typeface="Nikosh" panose="02000000000000000000" pitchFamily="2" charset="0"/>
                <a:cs typeface="Nikosh" panose="02000000000000000000" pitchFamily="2" charset="0"/>
              </a:rPr>
              <a:t>২৫</a:t>
            </a:r>
            <a:endParaRPr lang="x-none" dirty="0"/>
          </a:p>
        </p:txBody>
      </p:sp>
      <p:sp>
        <p:nvSpPr>
          <p:cNvPr id="3" name="Content Placeholder 2">
            <a:extLst>
              <a:ext uri="{FF2B5EF4-FFF2-40B4-BE49-F238E27FC236}">
                <a16:creationId xmlns:a16="http://schemas.microsoft.com/office/drawing/2014/main" xmlns="" id="{F9664C8A-DF08-22FF-6D56-919ED1E6776C}"/>
              </a:ext>
            </a:extLst>
          </p:cNvPr>
          <p:cNvSpPr>
            <a:spLocks noGrp="1"/>
          </p:cNvSpPr>
          <p:nvPr>
            <p:ph idx="1"/>
          </p:nvPr>
        </p:nvSpPr>
        <p:spPr/>
        <p:txBody>
          <a:bodyPr>
            <a:normAutofit fontScale="70000" lnSpcReduction="20000"/>
          </a:bodyPr>
          <a:lstStyle/>
          <a:p>
            <a:pPr marL="0" indent="0" algn="just">
              <a:buNone/>
            </a:pPr>
            <a:r>
              <a:rPr lang="as-IN" sz="3100" b="0" i="0" dirty="0">
                <a:solidFill>
                  <a:srgbClr val="000000"/>
                </a:solidFill>
                <a:effectLst/>
                <a:latin typeface="Nikosh" panose="02000000000000000000" pitchFamily="2" charset="0"/>
                <a:cs typeface="Nikosh" panose="02000000000000000000" pitchFamily="2" charset="0"/>
              </a:rPr>
              <a:t>(খ) এই আইনে বর্ণিত কোন জরিমানা আরোপ করা; </a:t>
            </a:r>
          </a:p>
          <a:p>
            <a:pPr marL="0" indent="0" algn="just">
              <a:buNone/>
            </a:pPr>
            <a:r>
              <a:rPr lang="as-IN" sz="3100" b="0" i="0" dirty="0">
                <a:solidFill>
                  <a:srgbClr val="000000"/>
                </a:solidFill>
                <a:effectLst/>
                <a:latin typeface="Nikosh" panose="02000000000000000000" pitchFamily="2" charset="0"/>
                <a:cs typeface="Nikosh" panose="02000000000000000000" pitchFamily="2" charset="0"/>
              </a:rPr>
              <a:t>(গ) কর্তৃপক্ষের সিদ্ধান্ত বহাল রাখা; </a:t>
            </a:r>
          </a:p>
          <a:p>
            <a:pPr marL="0" indent="0" algn="just">
              <a:buNone/>
            </a:pPr>
            <a:r>
              <a:rPr lang="as-IN" sz="3100" b="0" i="0" dirty="0">
                <a:solidFill>
                  <a:srgbClr val="000000"/>
                </a:solidFill>
                <a:effectLst/>
                <a:latin typeface="Nikosh" panose="02000000000000000000" pitchFamily="2" charset="0"/>
                <a:cs typeface="Nikosh" panose="02000000000000000000" pitchFamily="2" charset="0"/>
              </a:rPr>
              <a:t>(ঘ) অভিযোগ খারিজ করা; </a:t>
            </a:r>
          </a:p>
          <a:p>
            <a:pPr marL="0" indent="0" algn="just">
              <a:buNone/>
            </a:pPr>
            <a:r>
              <a:rPr lang="as-IN" sz="3100" b="0" i="0" dirty="0">
                <a:solidFill>
                  <a:srgbClr val="000000"/>
                </a:solidFill>
                <a:effectLst/>
                <a:latin typeface="Nikosh" panose="02000000000000000000" pitchFamily="2" charset="0"/>
                <a:cs typeface="Nikosh" panose="02000000000000000000" pitchFamily="2" charset="0"/>
              </a:rPr>
              <a:t>(ঙ) কর্তৃপক্ষ কর্তৃক নূতনভাবে তথ্যের শ্রেণীবদ্ধকরণ; </a:t>
            </a:r>
          </a:p>
          <a:p>
            <a:pPr marL="0" indent="0" algn="just">
              <a:buNone/>
            </a:pPr>
            <a:r>
              <a:rPr lang="as-IN" sz="3100" b="0" i="0" dirty="0">
                <a:solidFill>
                  <a:srgbClr val="000000"/>
                </a:solidFill>
                <a:effectLst/>
                <a:latin typeface="Nikosh" panose="02000000000000000000" pitchFamily="2" charset="0"/>
                <a:cs typeface="Nikosh" panose="02000000000000000000" pitchFamily="2" charset="0"/>
              </a:rPr>
              <a:t>(চ) তথ্যের প্রকৃতি, শ্রেণীবিন্যাসকরণ, সংরক্ষণ, প্রকাশ ও সরবরাহ সংক্রান্ত ইত্যাদি বিষয়ে এই আইনের আলোকে ব্যাখ্যা প্রদান। </a:t>
            </a:r>
          </a:p>
          <a:p>
            <a:pPr marL="0" indent="0" algn="just">
              <a:buNone/>
            </a:pPr>
            <a:endParaRPr lang="as-IN" sz="3100" b="0" i="0" dirty="0">
              <a:solidFill>
                <a:srgbClr val="000000"/>
              </a:solidFill>
              <a:effectLst/>
              <a:latin typeface="Nikosh" panose="02000000000000000000" pitchFamily="2" charset="0"/>
              <a:cs typeface="Nikosh" panose="02000000000000000000" pitchFamily="2" charset="0"/>
            </a:endParaRPr>
          </a:p>
          <a:p>
            <a:pPr marL="0" indent="0" algn="just">
              <a:buNone/>
            </a:pPr>
            <a:r>
              <a:rPr lang="as-IN" sz="3100" b="0" i="0" dirty="0">
                <a:solidFill>
                  <a:srgbClr val="000000"/>
                </a:solidFill>
                <a:effectLst/>
                <a:latin typeface="Nikosh" panose="02000000000000000000" pitchFamily="2" charset="0"/>
                <a:cs typeface="Nikosh" panose="02000000000000000000" pitchFamily="2" charset="0"/>
              </a:rPr>
              <a:t>(১২) এই ধারার অধীন প্রদত্ত তথ্য কমিশনের সিদ্ধান্ত সংশ্লিষ্ট সকল পক্ষের জন্য বাধ্যতামূলক হইবে৷</a:t>
            </a:r>
          </a:p>
          <a:p>
            <a:pPr marL="0" indent="0" algn="just">
              <a:buNone/>
            </a:pPr>
            <a:r>
              <a:rPr lang="as-IN" sz="3100" b="0" i="0" dirty="0">
                <a:solidFill>
                  <a:srgbClr val="000000"/>
                </a:solidFill>
                <a:effectLst/>
                <a:latin typeface="Nikosh" panose="02000000000000000000" pitchFamily="2" charset="0"/>
                <a:cs typeface="Nikosh" panose="02000000000000000000" pitchFamily="2" charset="0"/>
              </a:rPr>
              <a:t> </a:t>
            </a:r>
          </a:p>
          <a:p>
            <a:pPr marL="0" indent="0" algn="just">
              <a:buNone/>
            </a:pPr>
            <a:r>
              <a:rPr lang="as-IN" sz="3100" b="0" i="0" dirty="0">
                <a:solidFill>
                  <a:srgbClr val="000000"/>
                </a:solidFill>
                <a:effectLst/>
                <a:latin typeface="Nikosh" panose="02000000000000000000" pitchFamily="2" charset="0"/>
                <a:cs typeface="Nikosh" panose="02000000000000000000" pitchFamily="2" charset="0"/>
              </a:rPr>
              <a:t>(১৩) তথ্য কমিশন ইহার সিদ্ধান্ত সংশ্লিষ্ট সকল পক্ষকে লিখিতভাবে অবহিত করিবে৷</a:t>
            </a:r>
          </a:p>
          <a:p>
            <a:pPr marL="0" indent="0" algn="just">
              <a:buNone/>
            </a:pPr>
            <a:r>
              <a:rPr lang="as-IN" sz="3100" b="0" i="0" dirty="0">
                <a:solidFill>
                  <a:srgbClr val="000000"/>
                </a:solidFill>
                <a:effectLst/>
                <a:latin typeface="Nikosh" panose="02000000000000000000" pitchFamily="2" charset="0"/>
                <a:cs typeface="Nikosh" panose="02000000000000000000" pitchFamily="2" charset="0"/>
              </a:rPr>
              <a:t> </a:t>
            </a:r>
          </a:p>
          <a:p>
            <a:pPr marL="0" indent="0" algn="just">
              <a:buNone/>
            </a:pPr>
            <a:r>
              <a:rPr lang="as-IN" sz="3100" b="0" i="0" dirty="0">
                <a:solidFill>
                  <a:srgbClr val="000000"/>
                </a:solidFill>
                <a:effectLst/>
                <a:latin typeface="Nikosh" panose="02000000000000000000" pitchFamily="2" charset="0"/>
                <a:cs typeface="Nikosh" panose="02000000000000000000" pitchFamily="2" charset="0"/>
              </a:rPr>
              <a:t>(১৪) তথ্য কমিশন প্রবিধান দ্বারা নির্ধারিত পদ্ধতিতে অভিযোগ নিষ্পত্তির অন্যান্য ব্যবস্থা গ্রহণ করিবে৷</a:t>
            </a:r>
          </a:p>
          <a:p>
            <a:endParaRPr lang="x-none" dirty="0"/>
          </a:p>
        </p:txBody>
      </p:sp>
    </p:spTree>
    <p:extLst>
      <p:ext uri="{BB962C8B-B14F-4D97-AF65-F5344CB8AC3E}">
        <p14:creationId xmlns:p14="http://schemas.microsoft.com/office/powerpoint/2010/main" val="2438629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n-IN" b="1" dirty="0">
                <a:solidFill>
                  <a:srgbClr val="FF0000"/>
                </a:solidFill>
                <a:latin typeface="NikoshBAN" panose="02000000000000000000" pitchFamily="2" charset="0"/>
                <a:cs typeface="NikoshBAN" panose="02000000000000000000" pitchFamily="2" charset="0"/>
              </a:rPr>
              <a:t>ধারা-</a:t>
            </a:r>
            <a:r>
              <a:rPr lang="en-US" b="1" dirty="0">
                <a:solidFill>
                  <a:srgbClr val="FF0000"/>
                </a:solidFill>
                <a:latin typeface="NikoshBAN" panose="02000000000000000000" pitchFamily="2" charset="0"/>
                <a:cs typeface="NikoshBAN" panose="02000000000000000000" pitchFamily="2" charset="0"/>
              </a:rPr>
              <a:t>২৬: </a:t>
            </a:r>
            <a:r>
              <a:rPr lang="en-US" sz="3600" dirty="0" err="1">
                <a:solidFill>
                  <a:srgbClr val="FF0000"/>
                </a:solidFill>
                <a:latin typeface="Nikosh" pitchFamily="2" charset="0"/>
                <a:cs typeface="Nikosh" pitchFamily="2" charset="0"/>
              </a:rPr>
              <a:t>প্রতিনিধিত্ব</a:t>
            </a:r>
            <a:endParaRPr lang="en-US" sz="3600" dirty="0">
              <a:solidFill>
                <a:srgbClr val="FF0000"/>
              </a:solidFill>
              <a:latin typeface="Nikosh" pitchFamily="2" charset="0"/>
              <a:cs typeface="Nikosh" pitchFamily="2" charset="0"/>
            </a:endParaRPr>
          </a:p>
        </p:txBody>
      </p:sp>
      <p:sp>
        <p:nvSpPr>
          <p:cNvPr id="3" name="Content Placeholder 2"/>
          <p:cNvSpPr>
            <a:spLocks noGrp="1"/>
          </p:cNvSpPr>
          <p:nvPr>
            <p:ph idx="1"/>
          </p:nvPr>
        </p:nvSpPr>
        <p:spPr/>
        <p:txBody>
          <a:bodyPr>
            <a:normAutofit/>
          </a:bodyPr>
          <a:lstStyle/>
          <a:p>
            <a:pPr marL="0" indent="0" algn="just">
              <a:buNone/>
            </a:pPr>
            <a:r>
              <a:rPr lang="as-IN" sz="3200" b="0" i="0" dirty="0">
                <a:solidFill>
                  <a:srgbClr val="000000"/>
                </a:solidFill>
                <a:effectLst/>
                <a:latin typeface="Nikosh" panose="02000000000000000000" pitchFamily="2" charset="0"/>
                <a:cs typeface="Nikosh" panose="02000000000000000000" pitchFamily="2" charset="0"/>
              </a:rPr>
              <a:t> কোন অভিযোগের পক্ষসমূহ তথ্য কমিশনের সামনে ব্যক্তিগতভাবে বা আইনজীবীর মাধ্যমে তাহাদের বক্তব্য উপস্থাপন করিতে পারিবেন ৷</a:t>
            </a:r>
            <a:endParaRPr lang="en-US" sz="4400" dirty="0">
              <a:latin typeface="Nikosh" panose="02000000000000000000" pitchFamily="2" charset="0"/>
              <a:cs typeface="Nikosh" pitchFamily="2" charset="0"/>
            </a:endParaRPr>
          </a:p>
        </p:txBody>
      </p:sp>
    </p:spTree>
    <p:extLst>
      <p:ext uri="{BB962C8B-B14F-4D97-AF65-F5344CB8AC3E}">
        <p14:creationId xmlns:p14="http://schemas.microsoft.com/office/powerpoint/2010/main" val="387631522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985"/>
            <a:ext cx="10515600" cy="904668"/>
          </a:xfrm>
        </p:spPr>
        <p:txBody>
          <a:bodyPr/>
          <a:lstStyle/>
          <a:p>
            <a:r>
              <a:rPr lang="bn-IN" b="1" dirty="0">
                <a:solidFill>
                  <a:srgbClr val="FF0000"/>
                </a:solidFill>
                <a:latin typeface="NikoshBAN" panose="02000000000000000000" pitchFamily="2" charset="0"/>
                <a:cs typeface="NikoshBAN" panose="02000000000000000000" pitchFamily="2" charset="0"/>
              </a:rPr>
              <a:t>ধারা-</a:t>
            </a:r>
            <a:r>
              <a:rPr lang="en-US" b="1" dirty="0">
                <a:solidFill>
                  <a:srgbClr val="FF0000"/>
                </a:solidFill>
                <a:latin typeface="NikoshBAN" panose="02000000000000000000" pitchFamily="2" charset="0"/>
                <a:cs typeface="NikoshBAN" panose="02000000000000000000" pitchFamily="2" charset="0"/>
              </a:rPr>
              <a:t>২৭: </a:t>
            </a:r>
            <a:r>
              <a:rPr lang="en-US" b="1" dirty="0" err="1">
                <a:solidFill>
                  <a:srgbClr val="FF0000"/>
                </a:solidFill>
                <a:latin typeface="NikoshBAN" panose="02000000000000000000" pitchFamily="2" charset="0"/>
                <a:cs typeface="NikoshBAN" panose="02000000000000000000" pitchFamily="2" charset="0"/>
              </a:rPr>
              <a:t>জরিমানা</a:t>
            </a:r>
            <a:r>
              <a:rPr lang="en-US" b="1" dirty="0">
                <a:solidFill>
                  <a:srgbClr val="FF0000"/>
                </a:solidFill>
                <a:latin typeface="NikoshBAN" panose="02000000000000000000" pitchFamily="2" charset="0"/>
                <a:cs typeface="NikoshBAN" panose="02000000000000000000" pitchFamily="2" charset="0"/>
              </a:rPr>
              <a:t> </a:t>
            </a:r>
            <a:r>
              <a:rPr lang="en-US" b="1" dirty="0" err="1">
                <a:solidFill>
                  <a:srgbClr val="FF0000"/>
                </a:solidFill>
                <a:latin typeface="NikoshBAN" panose="02000000000000000000" pitchFamily="2" charset="0"/>
                <a:cs typeface="NikoshBAN" panose="02000000000000000000" pitchFamily="2" charset="0"/>
              </a:rPr>
              <a:t>ইত্যাদি</a:t>
            </a:r>
            <a:endParaRPr lang="en-US" dirty="0"/>
          </a:p>
        </p:txBody>
      </p:sp>
      <p:sp>
        <p:nvSpPr>
          <p:cNvPr id="3" name="Content Placeholder 2"/>
          <p:cNvSpPr>
            <a:spLocks noGrp="1"/>
          </p:cNvSpPr>
          <p:nvPr>
            <p:ph idx="1"/>
          </p:nvPr>
        </p:nvSpPr>
        <p:spPr>
          <a:xfrm>
            <a:off x="838200" y="927653"/>
            <a:ext cx="10515600" cy="5724938"/>
          </a:xfrm>
        </p:spPr>
        <p:txBody>
          <a:bodyPr>
            <a:normAutofit fontScale="40000" lnSpcReduction="20000"/>
          </a:bodyPr>
          <a:lstStyle/>
          <a:p>
            <a:pPr marL="0" indent="0" algn="just">
              <a:buNone/>
            </a:pPr>
            <a:r>
              <a:rPr lang="as-IN" sz="5100" b="0" i="0" dirty="0">
                <a:solidFill>
                  <a:srgbClr val="000000"/>
                </a:solidFill>
                <a:effectLst/>
                <a:latin typeface="Nikosh" panose="02000000000000000000" pitchFamily="2" charset="0"/>
                <a:cs typeface="Nikosh" panose="02000000000000000000" pitchFamily="2" charset="0"/>
              </a:rPr>
              <a:t>২৭৷ (১) কোন অভিযোগ নিষ্পত্তির সূত্রে কিংবা অন্য কোনভাবে তথ্য কমিশনের যদি এই মর্মে বিশ্বাস করিবার কারণ থাকে যে, কোন দায়িত্বপ্রাপ্ত কর্মকর্তা - </a:t>
            </a:r>
          </a:p>
          <a:p>
            <a:pPr marL="0" indent="0" algn="just">
              <a:buNone/>
            </a:pPr>
            <a:r>
              <a:rPr lang="as-IN" sz="5100" b="0" i="0" dirty="0">
                <a:solidFill>
                  <a:srgbClr val="000000"/>
                </a:solidFill>
                <a:effectLst/>
                <a:latin typeface="Nikosh" panose="02000000000000000000" pitchFamily="2" charset="0"/>
                <a:cs typeface="Nikosh" panose="02000000000000000000" pitchFamily="2" charset="0"/>
              </a:rPr>
              <a:t>(ক) কোন যুক্তিগ্রাহ্য কারণ ছাড়াই তথ্য প্রাপ্তির কোন অনুরোধ বা আপীল গ্রহণ করিতে অস্বীকার করিয়াছেন; </a:t>
            </a:r>
          </a:p>
          <a:p>
            <a:pPr marL="0" indent="0" algn="just">
              <a:buNone/>
            </a:pPr>
            <a:r>
              <a:rPr lang="as-IN" sz="5100" b="0" i="0" dirty="0">
                <a:solidFill>
                  <a:srgbClr val="000000"/>
                </a:solidFill>
                <a:effectLst/>
                <a:latin typeface="Nikosh" panose="02000000000000000000" pitchFamily="2" charset="0"/>
                <a:cs typeface="Nikosh" panose="02000000000000000000" pitchFamily="2" charset="0"/>
              </a:rPr>
              <a:t>(খ) এই আইন দ্বারা নির্ধারিত সময়সীমার মধ্যে অনুরোধকারীকে তথ্য প্রদান করিতে কিংবা এই বিষয়ে সিদ্ধান্ত প্রদান করিতে ব্যর্থ হইয়াছেন;</a:t>
            </a:r>
          </a:p>
          <a:p>
            <a:pPr marL="0" indent="0" algn="just">
              <a:buNone/>
            </a:pPr>
            <a:r>
              <a:rPr lang="as-IN" sz="5100" b="0" i="0" dirty="0">
                <a:solidFill>
                  <a:srgbClr val="000000"/>
                </a:solidFill>
                <a:effectLst/>
                <a:latin typeface="Nikosh" panose="02000000000000000000" pitchFamily="2" charset="0"/>
                <a:cs typeface="Nikosh" panose="02000000000000000000" pitchFamily="2" charset="0"/>
              </a:rPr>
              <a:t>(গ) অসদুদ্দেশ্যে তথ্য প্রাপ্তির কোন অনুরোধ বা আপীল প্রত্যাখ্যান করিয়াছেন;</a:t>
            </a:r>
          </a:p>
          <a:p>
            <a:pPr marL="0" indent="0" algn="just">
              <a:buNone/>
            </a:pPr>
            <a:r>
              <a:rPr lang="as-IN" sz="5100" b="0" i="0" dirty="0">
                <a:solidFill>
                  <a:srgbClr val="000000"/>
                </a:solidFill>
                <a:effectLst/>
                <a:latin typeface="Nikosh" panose="02000000000000000000" pitchFamily="2" charset="0"/>
                <a:cs typeface="Nikosh" panose="02000000000000000000" pitchFamily="2" charset="0"/>
              </a:rPr>
              <a:t>(ঘ) যে তথ্য প্রাপ্তির অনুরোধ করা হইয়াছিল তাহা প্রদান না করিয়া ভুল, অসম্পূর্ণ, বিভ্রান্তিকর বা বিকৃত তথ্য প্রদান করিয়াছেন; </a:t>
            </a:r>
          </a:p>
          <a:p>
            <a:pPr marL="0" indent="0" algn="just">
              <a:buNone/>
            </a:pPr>
            <a:r>
              <a:rPr lang="as-IN" sz="5100" b="0" i="0" dirty="0">
                <a:solidFill>
                  <a:srgbClr val="000000"/>
                </a:solidFill>
                <a:effectLst/>
                <a:latin typeface="Nikosh" panose="02000000000000000000" pitchFamily="2" charset="0"/>
                <a:cs typeface="Nikosh" panose="02000000000000000000" pitchFamily="2" charset="0"/>
              </a:rPr>
              <a:t> (ঙ) কোন তথ্য প্রাপ্তির পথে প্রতিবন্ধকতা সৃষ্টি করিয়াছেন-</a:t>
            </a:r>
          </a:p>
          <a:p>
            <a:pPr marL="0" indent="0" algn="just">
              <a:buNone/>
            </a:pPr>
            <a:r>
              <a:rPr lang="as-IN" sz="5100" b="0" i="0" dirty="0">
                <a:solidFill>
                  <a:srgbClr val="000000"/>
                </a:solidFill>
                <a:effectLst/>
                <a:latin typeface="Nikosh" panose="02000000000000000000" pitchFamily="2" charset="0"/>
                <a:cs typeface="Nikosh" panose="02000000000000000000" pitchFamily="2" charset="0"/>
              </a:rPr>
              <a:t>তাহা হইলে তথ্য কমিশন, দায়িত্বপ্রাপ্ত কর্মকর্তার উক্তরূপ কার্যের তারিখ হইতে তথ্য সরবরাহের তারিখ পর্যন্ত প্রতি দিনের জন্য ৫০ (পঞ্চাশ) টাকা হারে জরিমানা আরোপ করিতে পারিবে, এবং এইরূপ জরিমানা কোনক্রমেই ৫০০০ (পাঁচ হাজার) টাকার অধিক হইবে না৷</a:t>
            </a:r>
          </a:p>
          <a:p>
            <a:pPr marL="0" indent="0" algn="just">
              <a:buNone/>
            </a:pPr>
            <a:r>
              <a:rPr lang="bn-IN" sz="5100" b="0" i="0" dirty="0">
                <a:solidFill>
                  <a:srgbClr val="000000"/>
                </a:solidFill>
                <a:effectLst/>
                <a:latin typeface="Nikosh" panose="02000000000000000000" pitchFamily="2" charset="0"/>
                <a:cs typeface="Nikosh" panose="02000000000000000000" pitchFamily="2" charset="0"/>
              </a:rPr>
              <a:t>  </a:t>
            </a:r>
            <a:r>
              <a:rPr lang="as-IN" sz="5100" b="0" i="0" dirty="0">
                <a:solidFill>
                  <a:srgbClr val="000000"/>
                </a:solidFill>
                <a:effectLst/>
                <a:latin typeface="Nikosh" panose="02000000000000000000" pitchFamily="2" charset="0"/>
                <a:cs typeface="Nikosh" panose="02000000000000000000" pitchFamily="2" charset="0"/>
              </a:rPr>
              <a:t>(২) উপ-ধারা (১) এর অধীন জরিমানা আরোপের পূর্বে তথ্য কমিশন, সংশ্লিষ্ট দায়িত্বপ্রাপ্ত কর্মকর্তাকে তাহার বক্তব্য পেশ করিবার সুযোগ প্রদান করিবে৷</a:t>
            </a:r>
          </a:p>
          <a:p>
            <a:pPr marL="0" indent="0" algn="just">
              <a:buNone/>
            </a:pPr>
            <a:r>
              <a:rPr lang="bn-IN" sz="5100" b="0" i="0" dirty="0">
                <a:solidFill>
                  <a:srgbClr val="000000"/>
                </a:solidFill>
                <a:effectLst/>
                <a:latin typeface="Nikosh" panose="02000000000000000000" pitchFamily="2" charset="0"/>
                <a:cs typeface="Nikosh" panose="02000000000000000000" pitchFamily="2" charset="0"/>
              </a:rPr>
              <a:t> </a:t>
            </a:r>
            <a:r>
              <a:rPr lang="as-IN" sz="5100" b="0" i="0" dirty="0">
                <a:solidFill>
                  <a:srgbClr val="000000"/>
                </a:solidFill>
                <a:effectLst/>
                <a:latin typeface="Nikosh" panose="02000000000000000000" pitchFamily="2" charset="0"/>
                <a:cs typeface="Nikosh" panose="02000000000000000000" pitchFamily="2" charset="0"/>
              </a:rPr>
              <a:t> (৩) তথ্য কমিশন যদি এই মর্মে সন্তুষ্ট হয় যে, নাগরিকের তথ্য প্রাপ্তিতে উপ-ধারা (১) এ বর্ণিত কার্য করিয়া কোন কর্মকর্তা বিঘ্ন সৃষ্টি করিয়াছেন, তাহা হইলে তথ্য কমিশন, প্রযোজ্য ক্ষেত্রে, উপ-ধারা (২) এ উল্লিখিত জরিমানা ছাড়াও সংশ্লিষ্ট কর্মকর্তার এহেন কার্যকে অসদাচরণ গণ্য করিয়া তাহার বিরুদ্ধে বিভাগীয় শাস্তিমূলক কার্যক্রম গ্রহণ করিবার জন্য সংশ্লিষ্ট কর্তৃপক্ষ বরাবরে সুপারিশ করিতে পারিবে এবং এই বিষয়ে গৃহীত সর্বশেষ ব্যবস্থা তথ্য কমিশনকে অবহিত করিবার জন্য উক্ত কর্তৃপক্ষকে অনুরোধ করিতে পারিবে৷ </a:t>
            </a:r>
          </a:p>
          <a:p>
            <a:pPr marL="0" indent="0" algn="just">
              <a:buNone/>
            </a:pPr>
            <a:r>
              <a:rPr lang="bn-IN" sz="5100" b="0" i="0" dirty="0">
                <a:solidFill>
                  <a:srgbClr val="000000"/>
                </a:solidFill>
                <a:effectLst/>
                <a:latin typeface="Nikosh" panose="02000000000000000000" pitchFamily="2" charset="0"/>
                <a:cs typeface="Nikosh" panose="02000000000000000000" pitchFamily="2" charset="0"/>
              </a:rPr>
              <a:t> </a:t>
            </a:r>
            <a:r>
              <a:rPr lang="as-IN" sz="5100" b="0" i="0" dirty="0">
                <a:solidFill>
                  <a:srgbClr val="000000"/>
                </a:solidFill>
                <a:effectLst/>
                <a:latin typeface="Nikosh" panose="02000000000000000000" pitchFamily="2" charset="0"/>
                <a:cs typeface="Nikosh" panose="02000000000000000000" pitchFamily="2" charset="0"/>
              </a:rPr>
              <a:t>(৪) এই ধারার অধীন পরিশোধযোগ্য কোন জরিমানা বা ক্ষতিপূরণ পরিশোধ না হইলে তাহা সংশ্লিষ্ট কর্মকর্তার নিকট হইতে </a:t>
            </a:r>
            <a:r>
              <a:rPr lang="en-US" sz="5100" b="0" i="0" u="none" strike="noStrike" dirty="0">
                <a:solidFill>
                  <a:srgbClr val="337AB7"/>
                </a:solidFill>
                <a:effectLst/>
                <a:latin typeface="Nikosh" panose="02000000000000000000" pitchFamily="2" charset="0"/>
                <a:cs typeface="Nikosh" panose="02000000000000000000" pitchFamily="2" charset="0"/>
                <a:hlinkClick r:id="rId3" tooltip="Public Demands Recovery Act, 1913 "/>
              </a:rPr>
              <a:t>Public Demands Recovery Act, 1913 </a:t>
            </a:r>
            <a:r>
              <a:rPr lang="en-US" sz="5100" b="0" i="0" dirty="0">
                <a:solidFill>
                  <a:srgbClr val="000000"/>
                </a:solidFill>
                <a:effectLst/>
                <a:latin typeface="Nikosh" panose="02000000000000000000" pitchFamily="2" charset="0"/>
                <a:cs typeface="Nikosh" panose="02000000000000000000" pitchFamily="2" charset="0"/>
              </a:rPr>
              <a:t>(Act IX of 1913) </a:t>
            </a:r>
            <a:r>
              <a:rPr lang="as-IN" sz="5100" b="0" i="0" dirty="0">
                <a:solidFill>
                  <a:srgbClr val="000000"/>
                </a:solidFill>
                <a:effectLst/>
                <a:latin typeface="Nikosh" panose="02000000000000000000" pitchFamily="2" charset="0"/>
                <a:cs typeface="Nikosh" panose="02000000000000000000" pitchFamily="2" charset="0"/>
              </a:rPr>
              <a:t>এর বিধান অনুযায়ী বকেয়া ভূমি রাজস্ব যে পদ্ধতিতে আদায় করা হয় সেই পদ্ধতিতে আদায়যোগ্য হইবে৷</a:t>
            </a:r>
          </a:p>
          <a:p>
            <a:pPr marL="0" indent="0">
              <a:buNone/>
            </a:pPr>
            <a:endParaRPr lang="en-US" dirty="0">
              <a:latin typeface="Nikosh" panose="02000000000000000000" pitchFamily="2" charset="0"/>
              <a:cs typeface="Nikosh" panose="02000000000000000000" pitchFamily="2" charset="0"/>
            </a:endParaRPr>
          </a:p>
        </p:txBody>
      </p:sp>
    </p:spTree>
    <p:extLst>
      <p:ext uri="{BB962C8B-B14F-4D97-AF65-F5344CB8AC3E}">
        <p14:creationId xmlns:p14="http://schemas.microsoft.com/office/powerpoint/2010/main" val="24671008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8B5D3E-9B03-C842-1B51-62B40AC14ED8}"/>
              </a:ext>
            </a:extLst>
          </p:cNvPr>
          <p:cNvSpPr>
            <a:spLocks noGrp="1"/>
          </p:cNvSpPr>
          <p:nvPr>
            <p:ph type="title"/>
          </p:nvPr>
        </p:nvSpPr>
        <p:spPr/>
        <p:txBody>
          <a:bodyPr/>
          <a:lstStyle/>
          <a:p>
            <a:r>
              <a:rPr lang="bn-IN" b="1" dirty="0">
                <a:solidFill>
                  <a:srgbClr val="FF0000"/>
                </a:solidFill>
                <a:latin typeface="NikoshBAN" panose="02000000000000000000" pitchFamily="2" charset="0"/>
                <a:cs typeface="NikoshBAN" panose="02000000000000000000" pitchFamily="2" charset="0"/>
              </a:rPr>
              <a:t>ধারা-</a:t>
            </a:r>
            <a:r>
              <a:rPr lang="en-US" b="1" dirty="0">
                <a:solidFill>
                  <a:srgbClr val="FF0000"/>
                </a:solidFill>
                <a:latin typeface="NikoshBAN" panose="02000000000000000000" pitchFamily="2" charset="0"/>
                <a:cs typeface="NikoshBAN" panose="02000000000000000000" pitchFamily="2" charset="0"/>
              </a:rPr>
              <a:t>২</a:t>
            </a:r>
            <a:r>
              <a:rPr lang="bn-IN" b="1" dirty="0">
                <a:solidFill>
                  <a:srgbClr val="FF0000"/>
                </a:solidFill>
                <a:latin typeface="NikoshBAN" panose="02000000000000000000" pitchFamily="2" charset="0"/>
                <a:cs typeface="NikoshBAN" panose="02000000000000000000" pitchFamily="2" charset="0"/>
              </a:rPr>
              <a:t>৮</a:t>
            </a:r>
            <a:r>
              <a:rPr lang="en-US" b="1" dirty="0">
                <a:solidFill>
                  <a:srgbClr val="FF0000"/>
                </a:solidFill>
                <a:latin typeface="NikoshBAN" panose="02000000000000000000" pitchFamily="2" charset="0"/>
                <a:cs typeface="NikoshBAN" panose="02000000000000000000" pitchFamily="2" charset="0"/>
              </a:rPr>
              <a:t>:</a:t>
            </a:r>
            <a:r>
              <a:rPr lang="bn-IN" b="1" dirty="0">
                <a:solidFill>
                  <a:srgbClr val="FF0000"/>
                </a:solidFill>
                <a:latin typeface="NikoshBAN" panose="02000000000000000000" pitchFamily="2" charset="0"/>
                <a:cs typeface="NikoshBAN" panose="02000000000000000000" pitchFamily="2" charset="0"/>
              </a:rPr>
              <a:t> </a:t>
            </a:r>
            <a:r>
              <a:rPr lang="en-US" sz="3600" b="1" i="0" dirty="0">
                <a:solidFill>
                  <a:srgbClr val="FF0000"/>
                </a:solidFill>
                <a:effectLst/>
                <a:latin typeface="Nikosh" panose="02000000000000000000" pitchFamily="2" charset="0"/>
                <a:cs typeface="Nikosh" panose="02000000000000000000" pitchFamily="2" charset="0"/>
              </a:rPr>
              <a:t>Limitation Act, 1908</a:t>
            </a:r>
            <a:r>
              <a:rPr lang="bn-IN" sz="3600" b="1" i="0" dirty="0">
                <a:solidFill>
                  <a:srgbClr val="FF0000"/>
                </a:solidFill>
                <a:effectLst/>
                <a:latin typeface="Nikosh" panose="02000000000000000000" pitchFamily="2" charset="0"/>
                <a:cs typeface="Nikosh" panose="02000000000000000000" pitchFamily="2" charset="0"/>
              </a:rPr>
              <a:t> </a:t>
            </a:r>
            <a:r>
              <a:rPr lang="as-IN" sz="3600" b="1" i="0" dirty="0">
                <a:solidFill>
                  <a:srgbClr val="FF0000"/>
                </a:solidFill>
                <a:effectLst/>
                <a:latin typeface="Nikosh" panose="02000000000000000000" pitchFamily="2" charset="0"/>
                <a:cs typeface="Nikosh" panose="02000000000000000000" pitchFamily="2" charset="0"/>
              </a:rPr>
              <a:t>এর প্রয়োগ</a:t>
            </a:r>
            <a:endParaRPr lang="x-none" sz="3600" dirty="0">
              <a:solidFill>
                <a:srgbClr val="FF0000"/>
              </a:solidFill>
              <a:latin typeface="Nikosh" panose="02000000000000000000" pitchFamily="2" charset="0"/>
              <a:cs typeface="Nikosh" panose="02000000000000000000" pitchFamily="2" charset="0"/>
            </a:endParaRPr>
          </a:p>
        </p:txBody>
      </p:sp>
      <p:sp>
        <p:nvSpPr>
          <p:cNvPr id="3" name="Content Placeholder 2">
            <a:extLst>
              <a:ext uri="{FF2B5EF4-FFF2-40B4-BE49-F238E27FC236}">
                <a16:creationId xmlns:a16="http://schemas.microsoft.com/office/drawing/2014/main" xmlns="" id="{56A82D9C-C8CC-5440-B42C-4B43B6E8F511}"/>
              </a:ext>
            </a:extLst>
          </p:cNvPr>
          <p:cNvSpPr>
            <a:spLocks noGrp="1"/>
          </p:cNvSpPr>
          <p:nvPr>
            <p:ph idx="1"/>
          </p:nvPr>
        </p:nvSpPr>
        <p:spPr/>
        <p:txBody>
          <a:bodyPr>
            <a:normAutofit/>
          </a:bodyPr>
          <a:lstStyle/>
          <a:p>
            <a:pPr algn="just"/>
            <a:r>
              <a:rPr lang="as-IN" sz="3600" dirty="0">
                <a:latin typeface="Nikosh" panose="02000000000000000000" pitchFamily="2" charset="0"/>
                <a:cs typeface="Nikosh" panose="02000000000000000000" pitchFamily="2" charset="0"/>
              </a:rPr>
              <a:t>২৮৷ এই আইনের অধীন আপীল বা অভিযোগ দায়েরের ক্ষেত্রে </a:t>
            </a:r>
            <a:r>
              <a:rPr lang="en-US" sz="3600" dirty="0">
                <a:latin typeface="Nikosh" panose="02000000000000000000" pitchFamily="2" charset="0"/>
                <a:cs typeface="Nikosh" panose="02000000000000000000" pitchFamily="2" charset="0"/>
              </a:rPr>
              <a:t>Limitation Act, 1908 (Act IX of 1908) </a:t>
            </a:r>
            <a:r>
              <a:rPr lang="as-IN" sz="3600" dirty="0">
                <a:latin typeface="Nikosh" panose="02000000000000000000" pitchFamily="2" charset="0"/>
                <a:cs typeface="Nikosh" panose="02000000000000000000" pitchFamily="2" charset="0"/>
              </a:rPr>
              <a:t>এর বিধানাবলী, এই আইনের বিধানাবলী সাপেক্ষে, যতদূর সম্ভব, প্রযোজ্য হইবে৷</a:t>
            </a:r>
            <a:endParaRPr lang="x-none" sz="3600" dirty="0">
              <a:latin typeface="Nikosh" panose="02000000000000000000" pitchFamily="2" charset="0"/>
              <a:cs typeface="Nikosh" panose="02000000000000000000" pitchFamily="2" charset="0"/>
            </a:endParaRPr>
          </a:p>
        </p:txBody>
      </p:sp>
    </p:spTree>
    <p:extLst>
      <p:ext uri="{BB962C8B-B14F-4D97-AF65-F5344CB8AC3E}">
        <p14:creationId xmlns:p14="http://schemas.microsoft.com/office/powerpoint/2010/main" val="389500245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3B750E-3291-F93A-D727-4170A67B51DA}"/>
              </a:ext>
            </a:extLst>
          </p:cNvPr>
          <p:cNvSpPr>
            <a:spLocks noGrp="1"/>
          </p:cNvSpPr>
          <p:nvPr>
            <p:ph type="title"/>
          </p:nvPr>
        </p:nvSpPr>
        <p:spPr/>
        <p:txBody>
          <a:bodyPr/>
          <a:lstStyle/>
          <a:p>
            <a:r>
              <a:rPr lang="bn-IN" b="1" dirty="0">
                <a:solidFill>
                  <a:srgbClr val="FF0000"/>
                </a:solidFill>
                <a:latin typeface="NikoshBAN" panose="02000000000000000000" pitchFamily="2" charset="0"/>
                <a:cs typeface="NikoshBAN" panose="02000000000000000000" pitchFamily="2" charset="0"/>
              </a:rPr>
              <a:t>ধারা-</a:t>
            </a:r>
            <a:r>
              <a:rPr lang="en-US" b="1" dirty="0">
                <a:solidFill>
                  <a:srgbClr val="FF0000"/>
                </a:solidFill>
                <a:latin typeface="NikoshBAN" panose="02000000000000000000" pitchFamily="2" charset="0"/>
                <a:cs typeface="NikoshBAN" panose="02000000000000000000" pitchFamily="2" charset="0"/>
              </a:rPr>
              <a:t>২</a:t>
            </a:r>
            <a:r>
              <a:rPr lang="bn-IN" b="1" dirty="0">
                <a:solidFill>
                  <a:srgbClr val="FF0000"/>
                </a:solidFill>
                <a:latin typeface="NikoshBAN" panose="02000000000000000000" pitchFamily="2" charset="0"/>
                <a:cs typeface="NikoshBAN" panose="02000000000000000000" pitchFamily="2" charset="0"/>
              </a:rPr>
              <a:t>৯: </a:t>
            </a:r>
            <a:r>
              <a:rPr lang="as-IN" dirty="0">
                <a:solidFill>
                  <a:srgbClr val="FF0000"/>
                </a:solidFill>
                <a:latin typeface="Nikosh" panose="02000000000000000000" pitchFamily="2" charset="0"/>
                <a:cs typeface="Nikosh" panose="02000000000000000000" pitchFamily="2" charset="0"/>
              </a:rPr>
              <a:t>মামলা দায়েরের ক্ষেত্রে প্রতিবন্ধকতা</a:t>
            </a:r>
            <a:endParaRPr lang="x-none" dirty="0">
              <a:solidFill>
                <a:srgbClr val="FF0000"/>
              </a:solidFill>
              <a:latin typeface="Nikosh" panose="02000000000000000000" pitchFamily="2" charset="0"/>
              <a:cs typeface="Nikosh" panose="02000000000000000000" pitchFamily="2" charset="0"/>
            </a:endParaRPr>
          </a:p>
        </p:txBody>
      </p:sp>
      <p:sp>
        <p:nvSpPr>
          <p:cNvPr id="3" name="Content Placeholder 2">
            <a:extLst>
              <a:ext uri="{FF2B5EF4-FFF2-40B4-BE49-F238E27FC236}">
                <a16:creationId xmlns:a16="http://schemas.microsoft.com/office/drawing/2014/main" xmlns="" id="{8076A407-AA65-4352-CFED-8E399035E57E}"/>
              </a:ext>
            </a:extLst>
          </p:cNvPr>
          <p:cNvSpPr>
            <a:spLocks noGrp="1"/>
          </p:cNvSpPr>
          <p:nvPr>
            <p:ph idx="1"/>
          </p:nvPr>
        </p:nvSpPr>
        <p:spPr/>
        <p:txBody>
          <a:bodyPr/>
          <a:lstStyle/>
          <a:p>
            <a:pPr marL="0" indent="0" algn="just">
              <a:buNone/>
            </a:pPr>
            <a:r>
              <a:rPr lang="bn-IN" b="0" i="0" dirty="0">
                <a:solidFill>
                  <a:srgbClr val="000000"/>
                </a:solidFill>
                <a:effectLst/>
                <a:latin typeface="arial" panose="020B0604020202020204" pitchFamily="34" charset="0"/>
              </a:rPr>
              <a:t> </a:t>
            </a:r>
            <a:r>
              <a:rPr lang="as-IN" b="0" i="0" dirty="0">
                <a:solidFill>
                  <a:srgbClr val="000000"/>
                </a:solidFill>
                <a:effectLst/>
                <a:latin typeface="Nikosh" panose="02000000000000000000" pitchFamily="2" charset="0"/>
                <a:cs typeface="Nikosh" panose="02000000000000000000" pitchFamily="2" charset="0"/>
              </a:rPr>
              <a:t>২৯৷ এই আইনের অধীন কৃত বা কৃত বলিয়া গণ্য কোন কার্য, গৃহীত কোন ব্যবস্থা, প্রদত্ত কোন আদেশ বা নির্দেশের বৈধতা সম্পর্কে, এই আইনে উল্লিখিত আপীল কর্তৃপক্ষের নিকট আপীল বা, ক্ষেত্রমত, তথ্য কমিশনের নিকট অভিযোগ দায়ের ব্যতীত, কোন আদালতে কোন প্রশ্ন উত্থাপন করা যাইবে না৷</a:t>
            </a:r>
            <a:endParaRPr lang="x-none" dirty="0">
              <a:latin typeface="Nikosh" panose="02000000000000000000" pitchFamily="2" charset="0"/>
              <a:cs typeface="Nikosh" panose="02000000000000000000" pitchFamily="2" charset="0"/>
            </a:endParaRPr>
          </a:p>
        </p:txBody>
      </p:sp>
    </p:spTree>
    <p:extLst>
      <p:ext uri="{BB962C8B-B14F-4D97-AF65-F5344CB8AC3E}">
        <p14:creationId xmlns:p14="http://schemas.microsoft.com/office/powerpoint/2010/main" val="268268141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C5481C-EA21-60E8-61A6-C4F12D61C1A8}"/>
              </a:ext>
            </a:extLst>
          </p:cNvPr>
          <p:cNvSpPr>
            <a:spLocks noGrp="1"/>
          </p:cNvSpPr>
          <p:nvPr>
            <p:ph type="title"/>
          </p:nvPr>
        </p:nvSpPr>
        <p:spPr/>
        <p:txBody>
          <a:bodyPr/>
          <a:lstStyle/>
          <a:p>
            <a:pPr algn="ctr"/>
            <a:r>
              <a:rPr lang="bn-IN" sz="2800" b="1" dirty="0">
                <a:latin typeface="Nikosh" panose="02000000000000000000" pitchFamily="2" charset="0"/>
                <a:cs typeface="Nikosh" panose="02000000000000000000" pitchFamily="2" charset="0"/>
              </a:rPr>
              <a:t>অষ্টম অধ্যায়</a:t>
            </a:r>
            <a:r>
              <a:rPr lang="bn-IN" b="1" dirty="0">
                <a:solidFill>
                  <a:srgbClr val="FF0000"/>
                </a:solidFill>
                <a:latin typeface="Nikosh" panose="02000000000000000000" pitchFamily="2" charset="0"/>
                <a:cs typeface="Nikosh" panose="02000000000000000000" pitchFamily="2" charset="0"/>
              </a:rPr>
              <a:t/>
            </a:r>
            <a:br>
              <a:rPr lang="bn-IN" b="1" dirty="0">
                <a:solidFill>
                  <a:srgbClr val="FF0000"/>
                </a:solidFill>
                <a:latin typeface="Nikosh" panose="02000000000000000000" pitchFamily="2" charset="0"/>
                <a:cs typeface="Nikosh" panose="02000000000000000000" pitchFamily="2" charset="0"/>
              </a:rPr>
            </a:br>
            <a:r>
              <a:rPr lang="bn-IN" b="1" dirty="0">
                <a:solidFill>
                  <a:srgbClr val="FF0000"/>
                </a:solidFill>
                <a:latin typeface="Nikosh" panose="02000000000000000000" pitchFamily="2" charset="0"/>
                <a:cs typeface="Nikosh" panose="02000000000000000000" pitchFamily="2" charset="0"/>
              </a:rPr>
              <a:t>ধারা-৩০: </a:t>
            </a:r>
            <a:r>
              <a:rPr lang="as-IN" b="1" i="0" dirty="0">
                <a:solidFill>
                  <a:srgbClr val="FF0000"/>
                </a:solidFill>
                <a:effectLst/>
                <a:latin typeface="Nikosh" panose="02000000000000000000" pitchFamily="2" charset="0"/>
                <a:cs typeface="Nikosh" panose="02000000000000000000" pitchFamily="2" charset="0"/>
              </a:rPr>
              <a:t>তথ্য কমিশনের বার্ষিক প্রতিবেদন</a:t>
            </a:r>
            <a:endParaRPr lang="x-none" dirty="0">
              <a:solidFill>
                <a:srgbClr val="FF0000"/>
              </a:solidFill>
              <a:latin typeface="Nikosh" panose="02000000000000000000" pitchFamily="2" charset="0"/>
              <a:cs typeface="Nikosh" panose="02000000000000000000" pitchFamily="2" charset="0"/>
            </a:endParaRPr>
          </a:p>
        </p:txBody>
      </p:sp>
      <p:sp>
        <p:nvSpPr>
          <p:cNvPr id="3" name="Content Placeholder 2">
            <a:extLst>
              <a:ext uri="{FF2B5EF4-FFF2-40B4-BE49-F238E27FC236}">
                <a16:creationId xmlns:a16="http://schemas.microsoft.com/office/drawing/2014/main" xmlns="" id="{B8A15A81-7568-AD38-2623-6CD323451F2A}"/>
              </a:ext>
            </a:extLst>
          </p:cNvPr>
          <p:cNvSpPr>
            <a:spLocks noGrp="1"/>
          </p:cNvSpPr>
          <p:nvPr>
            <p:ph idx="1"/>
          </p:nvPr>
        </p:nvSpPr>
        <p:spPr/>
        <p:txBody>
          <a:bodyPr>
            <a:normAutofit fontScale="55000" lnSpcReduction="20000"/>
          </a:bodyPr>
          <a:lstStyle/>
          <a:p>
            <a:pPr marL="0" indent="0" algn="just">
              <a:buNone/>
            </a:pPr>
            <a:r>
              <a:rPr lang="as-IN" sz="3200" b="0" i="0" dirty="0">
                <a:solidFill>
                  <a:srgbClr val="000000"/>
                </a:solidFill>
                <a:effectLst/>
                <a:latin typeface="Nikosh" panose="02000000000000000000" pitchFamily="2" charset="0"/>
                <a:cs typeface="Nikosh" panose="02000000000000000000" pitchFamily="2" charset="0"/>
              </a:rPr>
              <a:t>৩০৷(১) প্রতি বৎসরের ৩১ মার্চ এর মধ্যে তথ্য কমিশন উহার পূর্ববর্তী বৎ‍সরের কার্যাবলী সম্পর্কে একটি প্রতিবেদন রাষ্ট্রপতির নিকট পেশ করিবে৷ </a:t>
            </a:r>
          </a:p>
          <a:p>
            <a:pPr algn="just"/>
            <a:r>
              <a:rPr lang="as-IN" sz="3200" b="0" i="0" dirty="0">
                <a:solidFill>
                  <a:srgbClr val="000000"/>
                </a:solidFill>
                <a:effectLst/>
                <a:latin typeface="Nikosh" panose="02000000000000000000" pitchFamily="2" charset="0"/>
                <a:cs typeface="Nikosh" panose="02000000000000000000" pitchFamily="2" charset="0"/>
              </a:rPr>
              <a:t>(২) উপ-ধারা (১) এ উল্লিখিত প্রতিবেদনে সংশ্লিষ্ট বৎ‍সরের নিম্নলিখিত তথ্য সন্নিবেশিত থাকিবে, যথাঃ- </a:t>
            </a:r>
          </a:p>
          <a:p>
            <a:pPr algn="just"/>
            <a:r>
              <a:rPr lang="as-IN" sz="3200" b="0" i="0" dirty="0">
                <a:solidFill>
                  <a:srgbClr val="000000"/>
                </a:solidFill>
                <a:effectLst/>
                <a:latin typeface="Nikosh" panose="02000000000000000000" pitchFamily="2" charset="0"/>
                <a:cs typeface="Nikosh" panose="02000000000000000000" pitchFamily="2" charset="0"/>
              </a:rPr>
              <a:t>(ক) কর্তৃপক্ষওয়ারী তথ্য সরবরাহের জন্য প্রাপ্ত অনুরোধের সংখ্যা; </a:t>
            </a:r>
          </a:p>
          <a:p>
            <a:pPr algn="just"/>
            <a:r>
              <a:rPr lang="as-IN" sz="3200" b="0" i="0" dirty="0">
                <a:solidFill>
                  <a:srgbClr val="000000"/>
                </a:solidFill>
                <a:effectLst/>
                <a:latin typeface="Nikosh" panose="02000000000000000000" pitchFamily="2" charset="0"/>
                <a:cs typeface="Nikosh" panose="02000000000000000000" pitchFamily="2" charset="0"/>
              </a:rPr>
              <a:t>(খ) অনুরোধকারীকে অনুরোধকৃত তথ্য না দেওয়ার সিদ্ধান্তের সংখ্যা এবং এই আইনের যে সকল বিধানের আওতায় উক্ত সিদ্ধান্তগুলি গৃহীত হইয়াছে উহার বিবরণ; </a:t>
            </a:r>
          </a:p>
          <a:p>
            <a:pPr algn="just"/>
            <a:r>
              <a:rPr lang="as-IN" sz="3200" b="0" i="0" dirty="0">
                <a:solidFill>
                  <a:srgbClr val="000000"/>
                </a:solidFill>
                <a:effectLst/>
                <a:latin typeface="Nikosh" panose="02000000000000000000" pitchFamily="2" charset="0"/>
                <a:cs typeface="Nikosh" panose="02000000000000000000" pitchFamily="2" charset="0"/>
              </a:rPr>
              <a:t>(গ) দায়িত্বপ্রাপ্ত কর্মকর্তার সিদ্ধান্তের বিরুদ্ধে দায়েরকৃত আপীলের সংখ্যা এবং উক্ত আপীলের ফলাফল;  </a:t>
            </a:r>
          </a:p>
          <a:p>
            <a:pPr algn="just"/>
            <a:r>
              <a:rPr lang="as-IN" sz="3200" b="0" i="0" dirty="0">
                <a:solidFill>
                  <a:srgbClr val="000000"/>
                </a:solidFill>
                <a:effectLst/>
                <a:latin typeface="Nikosh" panose="02000000000000000000" pitchFamily="2" charset="0"/>
                <a:cs typeface="Nikosh" panose="02000000000000000000" pitchFamily="2" charset="0"/>
              </a:rPr>
              <a:t>(ঘ) কর্তৃপক্ষ কর্তৃক উহার কর্মকর্তার বিরুদ্ধে গৃহীত শাস্তিমূলক ব্যবস্থার বিবরণ; </a:t>
            </a:r>
          </a:p>
          <a:p>
            <a:pPr algn="just"/>
            <a:r>
              <a:rPr lang="as-IN" sz="3200" b="0" i="0" dirty="0">
                <a:solidFill>
                  <a:srgbClr val="000000"/>
                </a:solidFill>
                <a:effectLst/>
                <a:latin typeface="Nikosh" panose="02000000000000000000" pitchFamily="2" charset="0"/>
                <a:cs typeface="Nikosh" panose="02000000000000000000" pitchFamily="2" charset="0"/>
              </a:rPr>
              <a:t>(ঙ) কর্তৃপক্ষ কর্তৃক এই আইনের অধীন সংগৃহীত উপযুক্ত মূল্যের পরিমাণ; </a:t>
            </a:r>
          </a:p>
          <a:p>
            <a:pPr algn="just"/>
            <a:r>
              <a:rPr lang="as-IN" sz="3200" b="0" i="0" dirty="0">
                <a:solidFill>
                  <a:srgbClr val="000000"/>
                </a:solidFill>
                <a:effectLst/>
                <a:latin typeface="Nikosh" panose="02000000000000000000" pitchFamily="2" charset="0"/>
                <a:cs typeface="Nikosh" panose="02000000000000000000" pitchFamily="2" charset="0"/>
              </a:rPr>
              <a:t>(চ) এই আইনের বিধানাবলী বাস্তবায়নের জন্য কর্তৃপক্ষ কর্তৃক গৃহীত বিভিন্ন কার্যক্রমের বিবরণ;  </a:t>
            </a:r>
          </a:p>
          <a:p>
            <a:pPr algn="just"/>
            <a:r>
              <a:rPr lang="as-IN" sz="3200" b="0" i="0" dirty="0">
                <a:solidFill>
                  <a:srgbClr val="000000"/>
                </a:solidFill>
                <a:effectLst/>
                <a:latin typeface="Nikosh" panose="02000000000000000000" pitchFamily="2" charset="0"/>
                <a:cs typeface="Nikosh" panose="02000000000000000000" pitchFamily="2" charset="0"/>
              </a:rPr>
              <a:t>(ছ) নাগরিকের তথ্য অধিকার প্রতিষ্ঠার সহিত সম্পৃক্ত বিভিন্ন কর্তৃপক্ষের নিকট হইতে প্রাপ্ত সংস্কার প্রস্তাব; </a:t>
            </a:r>
          </a:p>
          <a:p>
            <a:pPr algn="just"/>
            <a:r>
              <a:rPr lang="as-IN" sz="3200" b="0" i="0" dirty="0">
                <a:solidFill>
                  <a:srgbClr val="000000"/>
                </a:solidFill>
                <a:effectLst/>
                <a:latin typeface="Nikosh" panose="02000000000000000000" pitchFamily="2" charset="0"/>
                <a:cs typeface="Nikosh" panose="02000000000000000000" pitchFamily="2" charset="0"/>
              </a:rPr>
              <a:t>(জ) তথ্য কমিশন কর্তৃক প্রাপ্ত অভিযোগের সংখ্যা; </a:t>
            </a:r>
          </a:p>
          <a:p>
            <a:pPr algn="just"/>
            <a:r>
              <a:rPr lang="as-IN" sz="3200" b="0" i="0" dirty="0">
                <a:solidFill>
                  <a:srgbClr val="000000"/>
                </a:solidFill>
                <a:effectLst/>
                <a:latin typeface="Nikosh" panose="02000000000000000000" pitchFamily="2" charset="0"/>
                <a:cs typeface="Nikosh" panose="02000000000000000000" pitchFamily="2" charset="0"/>
              </a:rPr>
              <a:t>(ঝ) তথ্য কমিশন কর্তৃক প্রাপ্ত অভিযোগের বিষয়ে গৃহীত ব্যবস্থার বিবরণ; </a:t>
            </a:r>
          </a:p>
          <a:p>
            <a:pPr algn="just"/>
            <a:r>
              <a:rPr lang="as-IN" sz="3200" b="0" i="0" dirty="0">
                <a:solidFill>
                  <a:srgbClr val="000000"/>
                </a:solidFill>
                <a:effectLst/>
                <a:latin typeface="Nikosh" panose="02000000000000000000" pitchFamily="2" charset="0"/>
                <a:cs typeface="Nikosh" panose="02000000000000000000" pitchFamily="2" charset="0"/>
              </a:rPr>
              <a:t>(ঞ) তথ্য কমিশন কর্তৃক আরোপিত দণ্ডপ্রাপ্ত কর্মকর্তার সংখ্যা ও উহার বিবরণ;</a:t>
            </a:r>
          </a:p>
          <a:p>
            <a:endParaRPr lang="x-none" dirty="0"/>
          </a:p>
        </p:txBody>
      </p:sp>
    </p:spTree>
    <p:extLst>
      <p:ext uri="{BB962C8B-B14F-4D97-AF65-F5344CB8AC3E}">
        <p14:creationId xmlns:p14="http://schemas.microsoft.com/office/powerpoint/2010/main" val="112075939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C023C6-1A0F-84BF-C6FA-3FF3BE795E5F}"/>
              </a:ext>
            </a:extLst>
          </p:cNvPr>
          <p:cNvSpPr>
            <a:spLocks noGrp="1"/>
          </p:cNvSpPr>
          <p:nvPr>
            <p:ph type="title"/>
          </p:nvPr>
        </p:nvSpPr>
        <p:spPr>
          <a:xfrm>
            <a:off x="838200" y="365126"/>
            <a:ext cx="10346635" cy="602284"/>
          </a:xfrm>
        </p:spPr>
        <p:txBody>
          <a:bodyPr>
            <a:normAutofit fontScale="90000"/>
          </a:bodyPr>
          <a:lstStyle/>
          <a:p>
            <a:pPr algn="ctr"/>
            <a:r>
              <a:rPr lang="bn-IN" b="1" dirty="0">
                <a:solidFill>
                  <a:srgbClr val="FF0000"/>
                </a:solidFill>
                <a:latin typeface="Nikosh" panose="02000000000000000000" pitchFamily="2" charset="0"/>
                <a:cs typeface="Nikosh" panose="02000000000000000000" pitchFamily="2" charset="0"/>
              </a:rPr>
              <a:t>ধারা-৩০</a:t>
            </a:r>
            <a:endParaRPr lang="x-none" dirty="0"/>
          </a:p>
        </p:txBody>
      </p:sp>
      <p:sp>
        <p:nvSpPr>
          <p:cNvPr id="3" name="Content Placeholder 2">
            <a:extLst>
              <a:ext uri="{FF2B5EF4-FFF2-40B4-BE49-F238E27FC236}">
                <a16:creationId xmlns:a16="http://schemas.microsoft.com/office/drawing/2014/main" xmlns="" id="{B919B31F-1693-098D-A164-39D216C366F9}"/>
              </a:ext>
            </a:extLst>
          </p:cNvPr>
          <p:cNvSpPr>
            <a:spLocks noGrp="1"/>
          </p:cNvSpPr>
          <p:nvPr>
            <p:ph idx="1"/>
          </p:nvPr>
        </p:nvSpPr>
        <p:spPr>
          <a:xfrm>
            <a:off x="838200" y="967410"/>
            <a:ext cx="10515600" cy="5209553"/>
          </a:xfrm>
        </p:spPr>
        <p:txBody>
          <a:bodyPr>
            <a:normAutofit fontScale="70000" lnSpcReduction="20000"/>
          </a:bodyPr>
          <a:lstStyle/>
          <a:p>
            <a:pPr marL="0" indent="0" algn="just">
              <a:buNone/>
            </a:pPr>
            <a:r>
              <a:rPr lang="bn-IN" sz="3800" b="0" i="0" dirty="0">
                <a:solidFill>
                  <a:srgbClr val="000000"/>
                </a:solidFill>
                <a:effectLst/>
                <a:latin typeface="Nikosh" panose="02000000000000000000" pitchFamily="2" charset="0"/>
                <a:cs typeface="Nikosh" panose="02000000000000000000" pitchFamily="2" charset="0"/>
              </a:rPr>
              <a:t> </a:t>
            </a:r>
            <a:r>
              <a:rPr lang="as-IN" sz="3800" b="0" i="0" dirty="0">
                <a:solidFill>
                  <a:srgbClr val="000000"/>
                </a:solidFill>
                <a:effectLst/>
                <a:latin typeface="Nikosh" panose="02000000000000000000" pitchFamily="2" charset="0"/>
                <a:cs typeface="Nikosh" panose="02000000000000000000" pitchFamily="2" charset="0"/>
              </a:rPr>
              <a:t>(ট) তথ্য কমিশন কর্তৃক আরোপিত ও আদায়কৃত জরিমানার মোট পরিমাণ; </a:t>
            </a:r>
          </a:p>
          <a:p>
            <a:pPr marL="0" indent="0" algn="just">
              <a:buNone/>
            </a:pPr>
            <a:r>
              <a:rPr lang="bn-IN" sz="3800" b="0" i="0" dirty="0">
                <a:solidFill>
                  <a:srgbClr val="000000"/>
                </a:solidFill>
                <a:effectLst/>
                <a:latin typeface="Nikosh" panose="02000000000000000000" pitchFamily="2" charset="0"/>
                <a:cs typeface="Nikosh" panose="02000000000000000000" pitchFamily="2" charset="0"/>
              </a:rPr>
              <a:t> </a:t>
            </a:r>
            <a:r>
              <a:rPr lang="as-IN" sz="3800" b="0" i="0" dirty="0">
                <a:solidFill>
                  <a:srgbClr val="000000"/>
                </a:solidFill>
                <a:effectLst/>
                <a:latin typeface="Nikosh" panose="02000000000000000000" pitchFamily="2" charset="0"/>
                <a:cs typeface="Nikosh" panose="02000000000000000000" pitchFamily="2" charset="0"/>
              </a:rPr>
              <a:t>(ঠ) তথ্য কমিশন কর্তৃক জারীকৃত নির্দেশনা ও প্রবিধানমালা; </a:t>
            </a:r>
            <a:endParaRPr lang="bn-IN" sz="3800" b="0" i="0" dirty="0">
              <a:solidFill>
                <a:srgbClr val="000000"/>
              </a:solidFill>
              <a:effectLst/>
              <a:latin typeface="Nikosh" panose="02000000000000000000" pitchFamily="2" charset="0"/>
              <a:cs typeface="Nikosh" panose="02000000000000000000" pitchFamily="2" charset="0"/>
            </a:endParaRPr>
          </a:p>
          <a:p>
            <a:pPr marL="0" indent="0" algn="just">
              <a:buNone/>
            </a:pPr>
            <a:r>
              <a:rPr lang="bn-IN" sz="3800" b="0" i="0" dirty="0">
                <a:solidFill>
                  <a:srgbClr val="000000"/>
                </a:solidFill>
                <a:effectLst/>
                <a:latin typeface="Nikosh" panose="02000000000000000000" pitchFamily="2" charset="0"/>
                <a:cs typeface="Nikosh" panose="02000000000000000000" pitchFamily="2" charset="0"/>
              </a:rPr>
              <a:t> </a:t>
            </a:r>
            <a:r>
              <a:rPr lang="as-IN" sz="3800" b="0" i="0" dirty="0">
                <a:solidFill>
                  <a:srgbClr val="000000"/>
                </a:solidFill>
                <a:effectLst/>
                <a:latin typeface="Nikosh" panose="02000000000000000000" pitchFamily="2" charset="0"/>
                <a:cs typeface="Nikosh" panose="02000000000000000000" pitchFamily="2" charset="0"/>
              </a:rPr>
              <a:t>(ড) তথ্য কমিশনের আয়-ব্যয়ের হিসাব; </a:t>
            </a:r>
            <a:endParaRPr lang="bn-IN" sz="3800" b="0" i="0" dirty="0">
              <a:solidFill>
                <a:srgbClr val="000000"/>
              </a:solidFill>
              <a:effectLst/>
              <a:latin typeface="Nikosh" panose="02000000000000000000" pitchFamily="2" charset="0"/>
              <a:cs typeface="Nikosh" panose="02000000000000000000" pitchFamily="2" charset="0"/>
            </a:endParaRPr>
          </a:p>
          <a:p>
            <a:pPr marL="0" indent="0" algn="just">
              <a:buNone/>
            </a:pPr>
            <a:r>
              <a:rPr lang="bn-IN" sz="3800" b="0" i="0" dirty="0">
                <a:solidFill>
                  <a:srgbClr val="000000"/>
                </a:solidFill>
                <a:effectLst/>
                <a:latin typeface="Nikosh" panose="02000000000000000000" pitchFamily="2" charset="0"/>
                <a:cs typeface="Nikosh" panose="02000000000000000000" pitchFamily="2" charset="0"/>
              </a:rPr>
              <a:t> </a:t>
            </a:r>
            <a:r>
              <a:rPr lang="as-IN" sz="3800" b="0" i="0" dirty="0">
                <a:solidFill>
                  <a:srgbClr val="000000"/>
                </a:solidFill>
                <a:effectLst/>
                <a:latin typeface="Nikosh" panose="02000000000000000000" pitchFamily="2" charset="0"/>
                <a:cs typeface="Nikosh" panose="02000000000000000000" pitchFamily="2" charset="0"/>
              </a:rPr>
              <a:t>(ঢ) তথ্য কমিশনের বিবেচনায় প্রতিবেদনে অন্তর্ভুক্ত করা প্রয়োজন এইরূপ অন্যান্য আনুষঙ্গিক বিষয়; </a:t>
            </a:r>
          </a:p>
          <a:p>
            <a:pPr marL="0" indent="0" algn="just">
              <a:buNone/>
            </a:pPr>
            <a:r>
              <a:rPr lang="bn-IN" sz="3800" b="0" i="0" dirty="0">
                <a:solidFill>
                  <a:srgbClr val="000000"/>
                </a:solidFill>
                <a:effectLst/>
                <a:latin typeface="Nikosh" panose="02000000000000000000" pitchFamily="2" charset="0"/>
                <a:cs typeface="Nikosh" panose="02000000000000000000" pitchFamily="2" charset="0"/>
              </a:rPr>
              <a:t> </a:t>
            </a:r>
            <a:r>
              <a:rPr lang="as-IN" sz="3800" b="0" i="0" dirty="0">
                <a:solidFill>
                  <a:srgbClr val="000000"/>
                </a:solidFill>
                <a:effectLst/>
                <a:latin typeface="Nikosh" panose="02000000000000000000" pitchFamily="2" charset="0"/>
                <a:cs typeface="Nikosh" panose="02000000000000000000" pitchFamily="2" charset="0"/>
              </a:rPr>
              <a:t>(ণ) এই আইনের বিধানাবলী প্রতিপালনে কোন কর্তৃপক্ষের অনীহা পরিলক্ষিত হইলে উক্ত কর্তৃপক্ষ কর্তৃক প্রয়োজনীয় পদক্ষেপ গ্রহণের জন্য সুনির্দিষ্ট সুপারিশ৷</a:t>
            </a:r>
          </a:p>
          <a:p>
            <a:pPr marL="0" indent="0" algn="just">
              <a:buNone/>
            </a:pPr>
            <a:r>
              <a:rPr lang="as-IN" sz="3800" b="0" i="0" dirty="0">
                <a:solidFill>
                  <a:srgbClr val="000000"/>
                </a:solidFill>
                <a:effectLst/>
                <a:latin typeface="Nikosh" panose="02000000000000000000" pitchFamily="2" charset="0"/>
                <a:cs typeface="Nikosh" panose="02000000000000000000" pitchFamily="2" charset="0"/>
              </a:rPr>
              <a:t> </a:t>
            </a:r>
          </a:p>
          <a:p>
            <a:pPr marL="0" indent="0" algn="just">
              <a:buNone/>
            </a:pPr>
            <a:r>
              <a:rPr lang="as-IN" sz="3800" b="0" i="0" dirty="0">
                <a:solidFill>
                  <a:srgbClr val="000000"/>
                </a:solidFill>
                <a:effectLst/>
                <a:latin typeface="Nikosh" panose="02000000000000000000" pitchFamily="2" charset="0"/>
                <a:cs typeface="Nikosh" panose="02000000000000000000" pitchFamily="2" charset="0"/>
              </a:rPr>
              <a:t>(৩) উপ-ধারা (১) এর অধীন প্রতিবেদন প্রাপ্তির পর রাষ্ট্রপতি উহা জাতীয় সংসদে উপস্থাপনের ব্যবস্থা করিবেন৷</a:t>
            </a:r>
          </a:p>
          <a:p>
            <a:pPr marL="0" indent="0" algn="just">
              <a:buNone/>
            </a:pPr>
            <a:r>
              <a:rPr lang="as-IN" sz="3800" b="0" i="0" dirty="0">
                <a:solidFill>
                  <a:srgbClr val="000000"/>
                </a:solidFill>
                <a:effectLst/>
                <a:latin typeface="Nikosh" panose="02000000000000000000" pitchFamily="2" charset="0"/>
                <a:cs typeface="Nikosh" panose="02000000000000000000" pitchFamily="2" charset="0"/>
              </a:rPr>
              <a:t>(৪) উপ-ধারা (১) এর অধীন রাষ্ট্রপতির নিকট পেশকৃত প্রতিবেদন তথ্য কমিশন বিভিন্ন গণমাধ্যমে ও ওয়েবসাইটে প্রকাশ ও প্রচার করিবে৷</a:t>
            </a:r>
          </a:p>
          <a:p>
            <a:pPr marL="0" indent="0" algn="just">
              <a:buNone/>
            </a:pPr>
            <a:r>
              <a:rPr lang="as-IN" sz="3800" b="0" i="0" dirty="0">
                <a:solidFill>
                  <a:srgbClr val="000000"/>
                </a:solidFill>
                <a:effectLst/>
                <a:latin typeface="Nikosh" panose="02000000000000000000" pitchFamily="2" charset="0"/>
                <a:cs typeface="Nikosh" panose="02000000000000000000" pitchFamily="2" charset="0"/>
              </a:rPr>
              <a:t>(৫) এই ধারার অধীন প্রতিবেদন প্রণয়নের প্রয়োজনে প্রত্যেক কর্তৃপক্ষ তথ্য কমিশনকে প্রয়োজনীয় তথ্যাবলী সরবরাহসহ অন্যান্য আনুষঙ্গিক সহায়তা প্রদান করিবে৷</a:t>
            </a:r>
          </a:p>
          <a:p>
            <a:endParaRPr lang="x-none" dirty="0"/>
          </a:p>
        </p:txBody>
      </p:sp>
    </p:spTree>
    <p:extLst>
      <p:ext uri="{BB962C8B-B14F-4D97-AF65-F5344CB8AC3E}">
        <p14:creationId xmlns:p14="http://schemas.microsoft.com/office/powerpoint/2010/main" val="40361852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83A49B-281D-4DAC-A11D-C3DB19D5167A}"/>
              </a:ext>
            </a:extLst>
          </p:cNvPr>
          <p:cNvSpPr>
            <a:spLocks noGrp="1"/>
          </p:cNvSpPr>
          <p:nvPr>
            <p:ph type="title"/>
          </p:nvPr>
        </p:nvSpPr>
        <p:spPr>
          <a:xfrm>
            <a:off x="762000" y="525004"/>
            <a:ext cx="10571998" cy="1015663"/>
          </a:xfrm>
        </p:spPr>
        <p:style>
          <a:lnRef idx="0">
            <a:scrgbClr r="0" g="0" b="0"/>
          </a:lnRef>
          <a:fillRef idx="0">
            <a:scrgbClr r="0" g="0" b="0"/>
          </a:fillRef>
          <a:effectRef idx="0">
            <a:scrgbClr r="0" g="0" b="0"/>
          </a:effectRef>
          <a:fontRef idx="minor">
            <a:schemeClr val="accent2"/>
          </a:fontRef>
        </p:style>
        <p:txBody>
          <a:bodyPr wrap="square" anchor="ctr">
            <a:spAutoFit/>
          </a:bodyPr>
          <a:lstStyle/>
          <a:p>
            <a:pPr algn="ctr" eaLnBrk="0" fontAlgn="base" hangingPunct="0">
              <a:spcAft>
                <a:spcPct val="0"/>
              </a:spcAft>
            </a:pPr>
            <a:r>
              <a:rPr lang="en-US" sz="6000" dirty="0" err="1">
                <a:solidFill>
                  <a:srgbClr val="C00000"/>
                </a:solidFill>
                <a:effectLst>
                  <a:outerShdw blurRad="38100" dist="38100" dir="2700000" algn="tl">
                    <a:srgbClr val="000000">
                      <a:alpha val="43137"/>
                    </a:srgbClr>
                  </a:outerShdw>
                </a:effectLst>
                <a:latin typeface="Nikosh" pitchFamily="2" charset="0"/>
                <a:cs typeface="Nikosh" pitchFamily="2" charset="0"/>
              </a:rPr>
              <a:t>টেকসই</a:t>
            </a:r>
            <a:r>
              <a:rPr lang="en-US" sz="6000" dirty="0">
                <a:solidFill>
                  <a:srgbClr val="C00000"/>
                </a:solidFill>
                <a:effectLst>
                  <a:outerShdw blurRad="38100" dist="38100" dir="2700000" algn="tl">
                    <a:srgbClr val="000000">
                      <a:alpha val="43137"/>
                    </a:srgbClr>
                  </a:outerShdw>
                </a:effectLst>
                <a:latin typeface="Nikosh" pitchFamily="2" charset="0"/>
                <a:cs typeface="Nikosh" pitchFamily="2" charset="0"/>
              </a:rPr>
              <a:t> </a:t>
            </a:r>
            <a:r>
              <a:rPr lang="en-US" sz="6000" dirty="0" err="1">
                <a:solidFill>
                  <a:srgbClr val="C00000"/>
                </a:solidFill>
                <a:effectLst>
                  <a:outerShdw blurRad="38100" dist="38100" dir="2700000" algn="tl">
                    <a:srgbClr val="000000">
                      <a:alpha val="43137"/>
                    </a:srgbClr>
                  </a:outerShdw>
                </a:effectLst>
                <a:latin typeface="Nikosh" pitchFamily="2" charset="0"/>
                <a:cs typeface="Nikosh" pitchFamily="2" charset="0"/>
              </a:rPr>
              <a:t>উন্নয়ন</a:t>
            </a:r>
            <a:r>
              <a:rPr lang="en-US" sz="6000" dirty="0">
                <a:solidFill>
                  <a:srgbClr val="C00000"/>
                </a:solidFill>
                <a:effectLst>
                  <a:outerShdw blurRad="38100" dist="38100" dir="2700000" algn="tl">
                    <a:srgbClr val="000000">
                      <a:alpha val="43137"/>
                    </a:srgbClr>
                  </a:outerShdw>
                </a:effectLst>
                <a:latin typeface="Nikosh" pitchFamily="2" charset="0"/>
                <a:cs typeface="Nikosh" pitchFamily="2" charset="0"/>
              </a:rPr>
              <a:t> </a:t>
            </a:r>
            <a:r>
              <a:rPr lang="en-US" sz="6000" dirty="0" err="1">
                <a:solidFill>
                  <a:srgbClr val="C00000"/>
                </a:solidFill>
                <a:effectLst>
                  <a:outerShdw blurRad="38100" dist="38100" dir="2700000" algn="tl">
                    <a:srgbClr val="000000">
                      <a:alpha val="43137"/>
                    </a:srgbClr>
                  </a:outerShdw>
                </a:effectLst>
                <a:latin typeface="Nikosh" pitchFamily="2" charset="0"/>
                <a:cs typeface="Nikosh" pitchFamily="2" charset="0"/>
              </a:rPr>
              <a:t>অভীষ্ট</a:t>
            </a:r>
            <a:r>
              <a:rPr lang="en-US" sz="6000" dirty="0">
                <a:solidFill>
                  <a:srgbClr val="C00000"/>
                </a:solidFill>
                <a:effectLst>
                  <a:outerShdw blurRad="38100" dist="38100" dir="2700000" algn="tl">
                    <a:srgbClr val="000000">
                      <a:alpha val="43137"/>
                    </a:srgbClr>
                  </a:outerShdw>
                </a:effectLst>
                <a:latin typeface="Nikosh" pitchFamily="2" charset="0"/>
                <a:cs typeface="Nikosh" pitchFamily="2" charset="0"/>
              </a:rPr>
              <a:t>-এ </a:t>
            </a:r>
            <a:r>
              <a:rPr lang="as-IN" sz="6000" dirty="0">
                <a:solidFill>
                  <a:srgbClr val="C00000"/>
                </a:solidFill>
                <a:effectLst>
                  <a:outerShdw blurRad="38100" dist="38100" dir="2700000" algn="tl">
                    <a:srgbClr val="000000">
                      <a:alpha val="43137"/>
                    </a:srgbClr>
                  </a:outerShdw>
                </a:effectLst>
                <a:latin typeface="Nikosh" pitchFamily="2" charset="0"/>
                <a:cs typeface="Nikosh" pitchFamily="2" charset="0"/>
              </a:rPr>
              <a:t>তথ্য</a:t>
            </a:r>
            <a:r>
              <a:rPr lang="en-US" sz="6000" dirty="0">
                <a:solidFill>
                  <a:srgbClr val="C00000"/>
                </a:solidFill>
                <a:effectLst>
                  <a:outerShdw blurRad="38100" dist="38100" dir="2700000" algn="tl">
                    <a:srgbClr val="000000">
                      <a:alpha val="43137"/>
                    </a:srgbClr>
                  </a:outerShdw>
                </a:effectLst>
                <a:latin typeface="Nikosh" pitchFamily="2" charset="0"/>
                <a:cs typeface="Nikosh" pitchFamily="2" charset="0"/>
              </a:rPr>
              <a:t> </a:t>
            </a:r>
            <a:r>
              <a:rPr lang="as-IN" sz="6000" dirty="0">
                <a:solidFill>
                  <a:srgbClr val="C00000"/>
                </a:solidFill>
                <a:effectLst>
                  <a:outerShdw blurRad="38100" dist="38100" dir="2700000" algn="tl">
                    <a:srgbClr val="000000">
                      <a:alpha val="43137"/>
                    </a:srgbClr>
                  </a:outerShdw>
                </a:effectLst>
                <a:latin typeface="Nikosh" pitchFamily="2" charset="0"/>
                <a:cs typeface="Nikosh" pitchFamily="2" charset="0"/>
              </a:rPr>
              <a:t>অধিকার</a:t>
            </a:r>
            <a:endParaRPr lang="en-US" sz="6000" dirty="0">
              <a:solidFill>
                <a:srgbClr val="C00000"/>
              </a:solidFill>
              <a:effectLst>
                <a:outerShdw blurRad="38100" dist="38100" dir="2700000" algn="tl">
                  <a:srgbClr val="000000">
                    <a:alpha val="43137"/>
                  </a:srgbClr>
                </a:outerShdw>
              </a:effectLst>
              <a:latin typeface="Nikosh" pitchFamily="2" charset="0"/>
              <a:cs typeface="Nikosh" pitchFamily="2" charset="0"/>
            </a:endParaRPr>
          </a:p>
        </p:txBody>
      </p:sp>
      <p:graphicFrame>
        <p:nvGraphicFramePr>
          <p:cNvPr id="8" name="Content Placeholder 7">
            <a:extLst>
              <a:ext uri="{FF2B5EF4-FFF2-40B4-BE49-F238E27FC236}">
                <a16:creationId xmlns:a16="http://schemas.microsoft.com/office/drawing/2014/main" xmlns="" id="{0C40DF84-1951-4DD0-83B2-7A2343073FC8}"/>
              </a:ext>
            </a:extLst>
          </p:cNvPr>
          <p:cNvGraphicFramePr>
            <a:graphicFrameLocks noGrp="1"/>
          </p:cNvGraphicFramePr>
          <p:nvPr>
            <p:ph idx="1"/>
            <p:extLst>
              <p:ext uri="{D42A27DB-BD31-4B8C-83A1-F6EECF244321}">
                <p14:modId xmlns:p14="http://schemas.microsoft.com/office/powerpoint/2010/main" val="84163193"/>
              </p:ext>
            </p:extLst>
          </p:nvPr>
        </p:nvGraphicFramePr>
        <p:xfrm>
          <a:off x="304800" y="2235199"/>
          <a:ext cx="11544300" cy="42363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8" name="Picture 4" descr="Image result for sdg logo | Sustainable development goals, Sustainable  development, Un sustainable development goals">
            <a:extLst>
              <a:ext uri="{FF2B5EF4-FFF2-40B4-BE49-F238E27FC236}">
                <a16:creationId xmlns:a16="http://schemas.microsoft.com/office/drawing/2014/main" xmlns="" id="{BA81F99E-C70C-47B9-84D1-87B3C4C75B76}"/>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2000" y="3624262"/>
            <a:ext cx="2286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014391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7CC1C6-14BD-665C-B234-5D0F92B387B6}"/>
              </a:ext>
            </a:extLst>
          </p:cNvPr>
          <p:cNvSpPr>
            <a:spLocks noGrp="1"/>
          </p:cNvSpPr>
          <p:nvPr>
            <p:ph type="title"/>
          </p:nvPr>
        </p:nvSpPr>
        <p:spPr/>
        <p:txBody>
          <a:bodyPr/>
          <a:lstStyle/>
          <a:p>
            <a:r>
              <a:rPr lang="bn-IN" b="1" dirty="0">
                <a:solidFill>
                  <a:srgbClr val="FF0000"/>
                </a:solidFill>
                <a:latin typeface="Nikosh" panose="02000000000000000000" pitchFamily="2" charset="0"/>
                <a:cs typeface="Nikosh" panose="02000000000000000000" pitchFamily="2" charset="0"/>
              </a:rPr>
              <a:t>ধারা-৩১: সরল বিশ্বাসে কৃত কাজকর্ম রক্ষণ</a:t>
            </a:r>
            <a:endParaRPr lang="x-none" dirty="0"/>
          </a:p>
        </p:txBody>
      </p:sp>
      <p:sp>
        <p:nvSpPr>
          <p:cNvPr id="3" name="Content Placeholder 2">
            <a:extLst>
              <a:ext uri="{FF2B5EF4-FFF2-40B4-BE49-F238E27FC236}">
                <a16:creationId xmlns:a16="http://schemas.microsoft.com/office/drawing/2014/main" xmlns="" id="{BD60B1B1-7E51-FC72-CAD7-8E2B94DFB0CC}"/>
              </a:ext>
            </a:extLst>
          </p:cNvPr>
          <p:cNvSpPr>
            <a:spLocks noGrp="1"/>
          </p:cNvSpPr>
          <p:nvPr>
            <p:ph idx="1"/>
          </p:nvPr>
        </p:nvSpPr>
        <p:spPr/>
        <p:txBody>
          <a:bodyPr/>
          <a:lstStyle/>
          <a:p>
            <a:pPr marL="0" indent="0" algn="just">
              <a:buNone/>
            </a:pPr>
            <a:r>
              <a:rPr lang="bn-IN" b="0" i="0" dirty="0">
                <a:solidFill>
                  <a:srgbClr val="000000"/>
                </a:solidFill>
                <a:effectLst/>
                <a:latin typeface="Nikosh" panose="02000000000000000000" pitchFamily="2" charset="0"/>
                <a:cs typeface="Nikosh" panose="02000000000000000000" pitchFamily="2" charset="0"/>
              </a:rPr>
              <a:t>৩১৷ এই আইন বা তদধীন প্রণীত বিধি বা প্রবিধানের অধীন সরল বিশ্বাসে তথ্য প্রকাশ করা হইয়াছে বা করিবার উদ্দেশ্য ছিল বলিয়া বিবেচিত, কোন কার্যের জন্য কোন ব্যক্তি ক্ষতিগ্রস্ত হইলে তিনি তথ্য কমিশন, প্রধান তথ্য কমিশনার, তথ্য কমিশনারগণ বা তথ্য কমিশনের কোন কর্মকর্তা বা কর্মচারী, বা কর্তৃপক্ষের দায়িত্বপ্রাপ্ত কর্মকর্তা বা অন্য কোন কর্মকর্তা বা কর্মচারীর বিরুদ্ধে কোন দেওয়ানী বা ফৌজদারী মামলা বা অন্য কোন আইনগত কার্যধারা রুজু করা যাইবে না।</a:t>
            </a:r>
            <a:endParaRPr lang="x-none" dirty="0">
              <a:latin typeface="Nikosh" panose="02000000000000000000" pitchFamily="2" charset="0"/>
              <a:cs typeface="Nikosh" panose="02000000000000000000" pitchFamily="2" charset="0"/>
            </a:endParaRPr>
          </a:p>
        </p:txBody>
      </p:sp>
    </p:spTree>
    <p:extLst>
      <p:ext uri="{BB962C8B-B14F-4D97-AF65-F5344CB8AC3E}">
        <p14:creationId xmlns:p14="http://schemas.microsoft.com/office/powerpoint/2010/main" val="242219180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883D89-F5B4-8AA3-F1FC-02AC75ACE74C}"/>
              </a:ext>
            </a:extLst>
          </p:cNvPr>
          <p:cNvSpPr>
            <a:spLocks noGrp="1"/>
          </p:cNvSpPr>
          <p:nvPr>
            <p:ph type="title"/>
          </p:nvPr>
        </p:nvSpPr>
        <p:spPr/>
        <p:txBody>
          <a:bodyPr>
            <a:normAutofit/>
          </a:bodyPr>
          <a:lstStyle/>
          <a:p>
            <a:r>
              <a:rPr lang="bn-IN" sz="3600" b="1" dirty="0">
                <a:solidFill>
                  <a:srgbClr val="FF0000"/>
                </a:solidFill>
                <a:latin typeface="Nikosh" panose="02000000000000000000" pitchFamily="2" charset="0"/>
                <a:cs typeface="Nikosh" panose="02000000000000000000" pitchFamily="2" charset="0"/>
              </a:rPr>
              <a:t>ধারা-৩২: </a:t>
            </a:r>
            <a:r>
              <a:rPr lang="bn-IN" sz="3600" b="1" i="0" dirty="0">
                <a:solidFill>
                  <a:srgbClr val="FF0000"/>
                </a:solidFill>
                <a:effectLst/>
                <a:latin typeface="Nikosh" panose="02000000000000000000" pitchFamily="2" charset="0"/>
                <a:cs typeface="Nikosh" panose="02000000000000000000" pitchFamily="2" charset="0"/>
              </a:rPr>
              <a:t>কতিপয় সংস্থা বা প্রতিষ্ঠানের ক্ষেত্রে এই আইন প্রযোজ্য নহে</a:t>
            </a:r>
            <a:endParaRPr lang="x-none" sz="3600" dirty="0">
              <a:solidFill>
                <a:srgbClr val="FF0000"/>
              </a:solidFill>
              <a:latin typeface="Nikosh" panose="02000000000000000000" pitchFamily="2" charset="0"/>
              <a:cs typeface="Nikosh" panose="02000000000000000000" pitchFamily="2" charset="0"/>
            </a:endParaRPr>
          </a:p>
        </p:txBody>
      </p:sp>
      <p:sp>
        <p:nvSpPr>
          <p:cNvPr id="3" name="Content Placeholder 2">
            <a:extLst>
              <a:ext uri="{FF2B5EF4-FFF2-40B4-BE49-F238E27FC236}">
                <a16:creationId xmlns:a16="http://schemas.microsoft.com/office/drawing/2014/main" xmlns="" id="{21002AAA-545D-1117-5626-A4D76CAA38CF}"/>
              </a:ext>
            </a:extLst>
          </p:cNvPr>
          <p:cNvSpPr>
            <a:spLocks noGrp="1"/>
          </p:cNvSpPr>
          <p:nvPr>
            <p:ph idx="1"/>
          </p:nvPr>
        </p:nvSpPr>
        <p:spPr/>
        <p:txBody>
          <a:bodyPr>
            <a:normAutofit fontScale="70000" lnSpcReduction="20000"/>
          </a:bodyPr>
          <a:lstStyle/>
          <a:p>
            <a:pPr algn="just"/>
            <a:r>
              <a:rPr lang="bn-IN" sz="3300" b="0" i="0" dirty="0">
                <a:solidFill>
                  <a:srgbClr val="000000"/>
                </a:solidFill>
                <a:effectLst/>
                <a:latin typeface="Nikosh" panose="02000000000000000000" pitchFamily="2" charset="0"/>
                <a:cs typeface="Nikosh" panose="02000000000000000000" pitchFamily="2" charset="0"/>
              </a:rPr>
              <a:t>৩২। (১) এই আইনে যাহা কিছুই থাকুক না কেন, তফসিলে উল্লিখিত রাষ্ট্রীয় নিরাপত্তা ও গোয়েন্দা কার্যে নিয়োজিত সংস্থা বা প্রতিষ্ঠানের ক্ষেত্রে এই আইন প্রযোজ্য হইবে না। </a:t>
            </a:r>
          </a:p>
          <a:p>
            <a:pPr marL="0" indent="0" algn="just">
              <a:buNone/>
            </a:pPr>
            <a:endParaRPr lang="bn-IN" sz="3300" b="0" i="0" dirty="0">
              <a:solidFill>
                <a:srgbClr val="000000"/>
              </a:solidFill>
              <a:effectLst/>
              <a:latin typeface="Nikosh" panose="02000000000000000000" pitchFamily="2" charset="0"/>
              <a:cs typeface="Nikosh" panose="02000000000000000000" pitchFamily="2" charset="0"/>
            </a:endParaRPr>
          </a:p>
          <a:p>
            <a:pPr marL="0" indent="0" algn="just">
              <a:buNone/>
            </a:pPr>
            <a:r>
              <a:rPr lang="bn-IN" sz="3300" b="0" i="0" dirty="0">
                <a:solidFill>
                  <a:srgbClr val="000000"/>
                </a:solidFill>
                <a:effectLst/>
                <a:latin typeface="Nikosh" panose="02000000000000000000" pitchFamily="2" charset="0"/>
                <a:cs typeface="Nikosh" panose="02000000000000000000" pitchFamily="2" charset="0"/>
              </a:rPr>
              <a:t>(২) উপ-ধারা (১) এ যাহা কিছুই থাকুক না কেন, উক্ত সংস্থা বা প্রতিষ্ঠানের কোন তথ্য </a:t>
            </a:r>
            <a:r>
              <a:rPr lang="bn-IN" sz="3300" b="0" i="0" dirty="0">
                <a:solidFill>
                  <a:srgbClr val="00B050"/>
                </a:solidFill>
                <a:effectLst/>
                <a:latin typeface="Nikosh" panose="02000000000000000000" pitchFamily="2" charset="0"/>
                <a:cs typeface="Nikosh" panose="02000000000000000000" pitchFamily="2" charset="0"/>
              </a:rPr>
              <a:t>দুর্নীতি বা মানবাধিকার লংঘনের </a:t>
            </a:r>
            <a:r>
              <a:rPr lang="bn-IN" sz="3300" b="0" i="0" dirty="0">
                <a:solidFill>
                  <a:srgbClr val="000000"/>
                </a:solidFill>
                <a:effectLst/>
                <a:latin typeface="Nikosh" panose="02000000000000000000" pitchFamily="2" charset="0"/>
                <a:cs typeface="Nikosh" panose="02000000000000000000" pitchFamily="2" charset="0"/>
              </a:rPr>
              <a:t>ঘটনার সহিত জড়িত থাকিলে উক্ত ক্ষেত্রে এই ধারা প্রযোজ্য হইবে না।</a:t>
            </a:r>
          </a:p>
          <a:p>
            <a:pPr marL="0" indent="0" algn="just">
              <a:buNone/>
            </a:pPr>
            <a:endParaRPr lang="bn-IN" sz="3300" b="0" i="0" dirty="0">
              <a:solidFill>
                <a:srgbClr val="000000"/>
              </a:solidFill>
              <a:effectLst/>
              <a:latin typeface="Nikosh" panose="02000000000000000000" pitchFamily="2" charset="0"/>
              <a:cs typeface="Nikosh" panose="02000000000000000000" pitchFamily="2" charset="0"/>
            </a:endParaRPr>
          </a:p>
          <a:p>
            <a:pPr marL="0" indent="0" algn="just">
              <a:buNone/>
            </a:pPr>
            <a:endParaRPr lang="bn-IN" sz="3300" b="0" i="0" dirty="0">
              <a:solidFill>
                <a:srgbClr val="000000"/>
              </a:solidFill>
              <a:effectLst/>
              <a:latin typeface="Nikosh" panose="02000000000000000000" pitchFamily="2" charset="0"/>
              <a:cs typeface="Nikosh" panose="02000000000000000000" pitchFamily="2" charset="0"/>
            </a:endParaRPr>
          </a:p>
          <a:p>
            <a:pPr marL="0" indent="0" algn="just">
              <a:buNone/>
            </a:pPr>
            <a:r>
              <a:rPr lang="bn-IN" sz="3300" b="0" i="0" dirty="0">
                <a:solidFill>
                  <a:srgbClr val="000000"/>
                </a:solidFill>
                <a:effectLst/>
                <a:latin typeface="Nikosh" panose="02000000000000000000" pitchFamily="2" charset="0"/>
                <a:cs typeface="Nikosh" panose="02000000000000000000" pitchFamily="2" charset="0"/>
              </a:rPr>
              <a:t>(৩) উপ-ধারা </a:t>
            </a:r>
            <a:r>
              <a:rPr lang="bn-IN" sz="3300" b="0" i="0" dirty="0">
                <a:solidFill>
                  <a:srgbClr val="002060"/>
                </a:solidFill>
                <a:effectLst/>
                <a:latin typeface="Nikosh" panose="02000000000000000000" pitchFamily="2" charset="0"/>
                <a:cs typeface="Nikosh" panose="02000000000000000000" pitchFamily="2" charset="0"/>
              </a:rPr>
              <a:t>(২) এ উল্লিখিত তথ্য প্রাপ্তির জন্য কোন অনুরোধ প্রাপ্ত হইলে সংশ্লিষ্ট সংস্থা বা প্রতিষ্ঠান, তথ্য কমিশনের অনুমোদন গ্রহণ করিয়া, অনুরোধ প্রাপ্তির ৩০ (ত্রিশ) দিনের মধ্যে অনুরোধকারীকে উক্ত তথ্য প্রদান করিবে।</a:t>
            </a:r>
          </a:p>
          <a:p>
            <a:pPr marL="0" indent="0" algn="just">
              <a:buNone/>
            </a:pPr>
            <a:endParaRPr lang="bn-IN" sz="3300" b="0" i="0" dirty="0">
              <a:solidFill>
                <a:srgbClr val="000000"/>
              </a:solidFill>
              <a:effectLst/>
              <a:latin typeface="Nikosh" panose="02000000000000000000" pitchFamily="2" charset="0"/>
              <a:cs typeface="Nikosh" panose="02000000000000000000" pitchFamily="2" charset="0"/>
            </a:endParaRPr>
          </a:p>
          <a:p>
            <a:pPr marL="0" indent="0" algn="just">
              <a:buNone/>
            </a:pPr>
            <a:r>
              <a:rPr lang="bn-IN" sz="3300" b="0" i="0" dirty="0">
                <a:solidFill>
                  <a:srgbClr val="000000"/>
                </a:solidFill>
                <a:effectLst/>
                <a:latin typeface="Nikosh" panose="02000000000000000000" pitchFamily="2" charset="0"/>
                <a:cs typeface="Nikosh" panose="02000000000000000000" pitchFamily="2" charset="0"/>
              </a:rPr>
              <a:t>(৪) তফসিলে উল্লিখিত প্রতিষ্ঠানসমূহের সংখ্যার হ্রাস বা বৃদ্ধির প্রয়োজনে সরকার তথ্য কমিশনের সহিত পরামর্শক্রমে, সময় সময়, সরকারী গেজেটে প্রজ্ঞাপন দ্বারা, উক্ত </a:t>
            </a:r>
            <a:r>
              <a:rPr lang="bn-IN" sz="3300" b="0" i="0" dirty="0">
                <a:solidFill>
                  <a:srgbClr val="00B050"/>
                </a:solidFill>
                <a:effectLst/>
                <a:latin typeface="Nikosh" panose="02000000000000000000" pitchFamily="2" charset="0"/>
                <a:cs typeface="Nikosh" panose="02000000000000000000" pitchFamily="2" charset="0"/>
              </a:rPr>
              <a:t>তফসিল সংশোধন </a:t>
            </a:r>
            <a:r>
              <a:rPr lang="bn-IN" sz="3300" b="0" i="0" dirty="0">
                <a:solidFill>
                  <a:srgbClr val="000000"/>
                </a:solidFill>
                <a:effectLst/>
                <a:latin typeface="Nikosh" panose="02000000000000000000" pitchFamily="2" charset="0"/>
                <a:cs typeface="Nikosh" panose="02000000000000000000" pitchFamily="2" charset="0"/>
              </a:rPr>
              <a:t>করিতে পারিবে।</a:t>
            </a:r>
          </a:p>
          <a:p>
            <a:endParaRPr lang="x-none" dirty="0"/>
          </a:p>
        </p:txBody>
      </p:sp>
    </p:spTree>
    <p:extLst>
      <p:ext uri="{BB962C8B-B14F-4D97-AF65-F5344CB8AC3E}">
        <p14:creationId xmlns:p14="http://schemas.microsoft.com/office/powerpoint/2010/main" val="334195742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BAE649-93B7-1CF3-1936-56C8150D19E0}"/>
              </a:ext>
            </a:extLst>
          </p:cNvPr>
          <p:cNvSpPr>
            <a:spLocks noGrp="1"/>
          </p:cNvSpPr>
          <p:nvPr>
            <p:ph type="title"/>
          </p:nvPr>
        </p:nvSpPr>
        <p:spPr/>
        <p:txBody>
          <a:bodyPr/>
          <a:lstStyle/>
          <a:p>
            <a:r>
              <a:rPr lang="bn-IN" sz="4400" b="1" dirty="0">
                <a:solidFill>
                  <a:srgbClr val="FF0000"/>
                </a:solidFill>
                <a:latin typeface="Nikosh" panose="02000000000000000000" pitchFamily="2" charset="0"/>
                <a:cs typeface="Nikosh" panose="02000000000000000000" pitchFamily="2" charset="0"/>
              </a:rPr>
              <a:t>ধারা-৩৩: </a:t>
            </a:r>
            <a:r>
              <a:rPr lang="bn-IN" b="1" i="0" dirty="0">
                <a:solidFill>
                  <a:srgbClr val="FF0000"/>
                </a:solidFill>
                <a:effectLst/>
                <a:latin typeface="Nikosh" panose="02000000000000000000" pitchFamily="2" charset="0"/>
                <a:cs typeface="Nikosh" panose="02000000000000000000" pitchFamily="2" charset="0"/>
              </a:rPr>
              <a:t>বিধি প্রণয়ন ক্ষমতা</a:t>
            </a:r>
            <a:endParaRPr lang="x-none" dirty="0">
              <a:solidFill>
                <a:srgbClr val="FF0000"/>
              </a:solidFill>
              <a:latin typeface="Nikosh" panose="02000000000000000000" pitchFamily="2" charset="0"/>
              <a:cs typeface="Nikosh" panose="02000000000000000000" pitchFamily="2" charset="0"/>
            </a:endParaRPr>
          </a:p>
        </p:txBody>
      </p:sp>
      <p:sp>
        <p:nvSpPr>
          <p:cNvPr id="3" name="Content Placeholder 2">
            <a:extLst>
              <a:ext uri="{FF2B5EF4-FFF2-40B4-BE49-F238E27FC236}">
                <a16:creationId xmlns:a16="http://schemas.microsoft.com/office/drawing/2014/main" xmlns="" id="{50316AE8-DCE3-3503-7A37-A37A3D99EAD0}"/>
              </a:ext>
            </a:extLst>
          </p:cNvPr>
          <p:cNvSpPr>
            <a:spLocks noGrp="1"/>
          </p:cNvSpPr>
          <p:nvPr>
            <p:ph idx="1"/>
          </p:nvPr>
        </p:nvSpPr>
        <p:spPr>
          <a:xfrm>
            <a:off x="838200" y="1825625"/>
            <a:ext cx="10515600" cy="957332"/>
          </a:xfrm>
        </p:spPr>
        <p:txBody>
          <a:bodyPr/>
          <a:lstStyle/>
          <a:p>
            <a:pPr marL="0" indent="0">
              <a:buNone/>
            </a:pPr>
            <a:r>
              <a:rPr lang="bn-IN" b="0" i="0" dirty="0">
                <a:solidFill>
                  <a:srgbClr val="000000"/>
                </a:solidFill>
                <a:effectLst/>
                <a:latin typeface="Nikosh" panose="02000000000000000000" pitchFamily="2" charset="0"/>
                <a:cs typeface="Nikosh" panose="02000000000000000000" pitchFamily="2" charset="0"/>
              </a:rPr>
              <a:t>৩৩৷ এই আইনের উদ্দেশ্য পূরণকল্পে সরকার, তথ্য কমিশনের সহিত পরামর্শক্রমে এবং সরকারী গেজেটে প্রজ্ঞাপন দ্বারা, বিধি প্রণয়ন করিতে পারিবে৷</a:t>
            </a:r>
            <a:endParaRPr lang="x-none" dirty="0">
              <a:latin typeface="Nikosh" panose="02000000000000000000" pitchFamily="2" charset="0"/>
              <a:cs typeface="Nikosh" panose="02000000000000000000" pitchFamily="2" charset="0"/>
            </a:endParaRPr>
          </a:p>
        </p:txBody>
      </p:sp>
      <p:sp>
        <p:nvSpPr>
          <p:cNvPr id="4" name="TextBox 3">
            <a:extLst>
              <a:ext uri="{FF2B5EF4-FFF2-40B4-BE49-F238E27FC236}">
                <a16:creationId xmlns:a16="http://schemas.microsoft.com/office/drawing/2014/main" xmlns="" id="{7B54672B-3B6D-24E2-79A6-35423F110F8F}"/>
              </a:ext>
            </a:extLst>
          </p:cNvPr>
          <p:cNvSpPr txBox="1"/>
          <p:nvPr/>
        </p:nvSpPr>
        <p:spPr>
          <a:xfrm>
            <a:off x="1007165" y="3273287"/>
            <a:ext cx="6281531" cy="584775"/>
          </a:xfrm>
          <a:prstGeom prst="rect">
            <a:avLst/>
          </a:prstGeom>
          <a:noFill/>
        </p:spPr>
        <p:txBody>
          <a:bodyPr wrap="square" rtlCol="0">
            <a:spAutoFit/>
          </a:bodyPr>
          <a:lstStyle/>
          <a:p>
            <a:r>
              <a:rPr lang="bn-IN" sz="3200" b="1" dirty="0">
                <a:solidFill>
                  <a:srgbClr val="FF0000"/>
                </a:solidFill>
                <a:latin typeface="Nikosh" panose="02000000000000000000" pitchFamily="2" charset="0"/>
                <a:cs typeface="Nikosh" panose="02000000000000000000" pitchFamily="2" charset="0"/>
              </a:rPr>
              <a:t>ধারা-৩৪: </a:t>
            </a:r>
            <a:r>
              <a:rPr lang="bn-IN" sz="3200" b="1" i="0" dirty="0">
                <a:solidFill>
                  <a:srgbClr val="FF0000"/>
                </a:solidFill>
                <a:effectLst/>
                <a:latin typeface="Nikosh" panose="02000000000000000000" pitchFamily="2" charset="0"/>
                <a:cs typeface="Nikosh" panose="02000000000000000000" pitchFamily="2" charset="0"/>
              </a:rPr>
              <a:t>প্রবিধান প্রণয়ন ক্ষমতা</a:t>
            </a:r>
            <a:endParaRPr lang="x-none" sz="3200" dirty="0">
              <a:solidFill>
                <a:srgbClr val="FF0000"/>
              </a:solidFill>
              <a:latin typeface="Nikosh" panose="02000000000000000000" pitchFamily="2" charset="0"/>
              <a:cs typeface="Nikosh" panose="02000000000000000000" pitchFamily="2" charset="0"/>
            </a:endParaRPr>
          </a:p>
        </p:txBody>
      </p:sp>
      <p:sp>
        <p:nvSpPr>
          <p:cNvPr id="5" name="TextBox 4">
            <a:extLst>
              <a:ext uri="{FF2B5EF4-FFF2-40B4-BE49-F238E27FC236}">
                <a16:creationId xmlns:a16="http://schemas.microsoft.com/office/drawing/2014/main" xmlns="" id="{661F58CC-E4A3-E405-AD28-16A7FBCDA3D2}"/>
              </a:ext>
            </a:extLst>
          </p:cNvPr>
          <p:cNvSpPr txBox="1"/>
          <p:nvPr/>
        </p:nvSpPr>
        <p:spPr>
          <a:xfrm>
            <a:off x="1007165" y="4200939"/>
            <a:ext cx="10243931" cy="1384995"/>
          </a:xfrm>
          <a:prstGeom prst="rect">
            <a:avLst/>
          </a:prstGeom>
          <a:noFill/>
        </p:spPr>
        <p:txBody>
          <a:bodyPr wrap="square" rtlCol="0">
            <a:spAutoFit/>
          </a:bodyPr>
          <a:lstStyle/>
          <a:p>
            <a:pPr algn="just"/>
            <a:r>
              <a:rPr lang="bn-IN" sz="2800" b="0" i="0" dirty="0">
                <a:solidFill>
                  <a:srgbClr val="000000"/>
                </a:solidFill>
                <a:effectLst/>
                <a:latin typeface="Nikosh" panose="02000000000000000000" pitchFamily="2" charset="0"/>
                <a:cs typeface="Nikosh" panose="02000000000000000000" pitchFamily="2" charset="0"/>
              </a:rPr>
              <a:t>৩৪৷ এই আইনের উদ্দেশ্যে পূরণকল্পে তথ্য কমিশন, সরকারের পূর্বানুমোদনক্রমে এবং সরকারী গেজেটে প্রজ্ঞাপন দ্বারা, প্রবিধান প্রণয়ন করিতে পারিবে৷</a:t>
            </a:r>
          </a:p>
          <a:p>
            <a:pPr algn="just"/>
            <a:endParaRPr lang="x-none" sz="2800" dirty="0">
              <a:latin typeface="Nikosh" panose="02000000000000000000" pitchFamily="2" charset="0"/>
              <a:cs typeface="Nikosh" panose="02000000000000000000" pitchFamily="2" charset="0"/>
            </a:endParaRPr>
          </a:p>
        </p:txBody>
      </p:sp>
    </p:spTree>
    <p:extLst>
      <p:ext uri="{BB962C8B-B14F-4D97-AF65-F5344CB8AC3E}">
        <p14:creationId xmlns:p14="http://schemas.microsoft.com/office/powerpoint/2010/main" val="261021764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2A5091-6F86-9D52-8F4C-C46F773B0BAF}"/>
              </a:ext>
            </a:extLst>
          </p:cNvPr>
          <p:cNvSpPr>
            <a:spLocks noGrp="1"/>
          </p:cNvSpPr>
          <p:nvPr>
            <p:ph type="title"/>
          </p:nvPr>
        </p:nvSpPr>
        <p:spPr/>
        <p:txBody>
          <a:bodyPr>
            <a:normAutofit/>
          </a:bodyPr>
          <a:lstStyle/>
          <a:p>
            <a:r>
              <a:rPr lang="bn-IN" b="1" dirty="0">
                <a:solidFill>
                  <a:srgbClr val="FF0000"/>
                </a:solidFill>
                <a:latin typeface="Nikosh" panose="02000000000000000000" pitchFamily="2" charset="0"/>
                <a:cs typeface="Nikosh" panose="02000000000000000000" pitchFamily="2" charset="0"/>
              </a:rPr>
              <a:t>ধারা-৩৫: </a:t>
            </a:r>
            <a:r>
              <a:rPr lang="bn-IN" b="1" i="0" dirty="0">
                <a:solidFill>
                  <a:srgbClr val="FF0000"/>
                </a:solidFill>
                <a:effectLst/>
                <a:latin typeface="Nikosh" panose="02000000000000000000" pitchFamily="2" charset="0"/>
                <a:cs typeface="Nikosh" panose="02000000000000000000" pitchFamily="2" charset="0"/>
              </a:rPr>
              <a:t>অস্পষ্টতা দূরীকরণ</a:t>
            </a:r>
            <a:endParaRPr lang="x-none" dirty="0">
              <a:solidFill>
                <a:srgbClr val="FF0000"/>
              </a:solidFill>
              <a:latin typeface="Nikosh" panose="02000000000000000000" pitchFamily="2" charset="0"/>
              <a:cs typeface="Nikosh" panose="02000000000000000000" pitchFamily="2" charset="0"/>
            </a:endParaRPr>
          </a:p>
        </p:txBody>
      </p:sp>
      <p:sp>
        <p:nvSpPr>
          <p:cNvPr id="3" name="Content Placeholder 2">
            <a:extLst>
              <a:ext uri="{FF2B5EF4-FFF2-40B4-BE49-F238E27FC236}">
                <a16:creationId xmlns:a16="http://schemas.microsoft.com/office/drawing/2014/main" xmlns="" id="{64F60E3B-6AF8-16C7-296D-E60EEB58E8F8}"/>
              </a:ext>
            </a:extLst>
          </p:cNvPr>
          <p:cNvSpPr>
            <a:spLocks noGrp="1"/>
          </p:cNvSpPr>
          <p:nvPr>
            <p:ph idx="1"/>
          </p:nvPr>
        </p:nvSpPr>
        <p:spPr>
          <a:xfrm>
            <a:off x="838200" y="1825625"/>
            <a:ext cx="10515600" cy="1325563"/>
          </a:xfrm>
        </p:spPr>
        <p:txBody>
          <a:bodyPr>
            <a:normAutofit lnSpcReduction="10000"/>
          </a:bodyPr>
          <a:lstStyle/>
          <a:p>
            <a:pPr marL="0" indent="0" algn="just">
              <a:buNone/>
            </a:pPr>
            <a:r>
              <a:rPr lang="bn-IN" sz="3200" b="0" i="0" dirty="0">
                <a:solidFill>
                  <a:srgbClr val="000000"/>
                </a:solidFill>
                <a:effectLst/>
                <a:latin typeface="Nikosh" panose="02000000000000000000" pitchFamily="2" charset="0"/>
                <a:cs typeface="Nikosh" panose="02000000000000000000" pitchFamily="2" charset="0"/>
              </a:rPr>
              <a:t>৩৫৷ এই আইনের কোন বিধান কার্যকর করিবার ক্ষেত্রে কোন অস্পষ্টতা দেখা দিলে সরকার, সরকারী গেজেটে প্রজ্ঞাপন দ্বারা, এই আইনের বিধানাবলীর সহিত সঙ্গতিপূর্ণ হওয়া সাপেক্ষে, উক্তরূপ অস্পষ্টতা অপসারণ করিতে পারিবে৷</a:t>
            </a:r>
            <a:endParaRPr lang="x-none" sz="3200" dirty="0">
              <a:latin typeface="Nikosh" panose="02000000000000000000" pitchFamily="2" charset="0"/>
              <a:cs typeface="Nikosh" panose="02000000000000000000" pitchFamily="2" charset="0"/>
            </a:endParaRPr>
          </a:p>
        </p:txBody>
      </p:sp>
      <p:sp>
        <p:nvSpPr>
          <p:cNvPr id="5" name="TextBox 4">
            <a:extLst>
              <a:ext uri="{FF2B5EF4-FFF2-40B4-BE49-F238E27FC236}">
                <a16:creationId xmlns:a16="http://schemas.microsoft.com/office/drawing/2014/main" xmlns="" id="{922AF50C-D037-AD58-3B26-5211D061AA9A}"/>
              </a:ext>
            </a:extLst>
          </p:cNvPr>
          <p:cNvSpPr txBox="1"/>
          <p:nvPr/>
        </p:nvSpPr>
        <p:spPr>
          <a:xfrm>
            <a:off x="838200" y="3429000"/>
            <a:ext cx="6092687" cy="646331"/>
          </a:xfrm>
          <a:prstGeom prst="rect">
            <a:avLst/>
          </a:prstGeom>
          <a:noFill/>
        </p:spPr>
        <p:txBody>
          <a:bodyPr wrap="square" rtlCol="0">
            <a:spAutoFit/>
          </a:bodyPr>
          <a:lstStyle/>
          <a:p>
            <a:r>
              <a:rPr lang="bn-IN" sz="3600" b="1" dirty="0">
                <a:solidFill>
                  <a:srgbClr val="FF0000"/>
                </a:solidFill>
                <a:latin typeface="Nikosh" panose="02000000000000000000" pitchFamily="2" charset="0"/>
                <a:cs typeface="Nikosh" panose="02000000000000000000" pitchFamily="2" charset="0"/>
              </a:rPr>
              <a:t>ধারা-৩৬: </a:t>
            </a:r>
            <a:r>
              <a:rPr lang="bn-IN" sz="3600" b="1" i="0" dirty="0">
                <a:solidFill>
                  <a:srgbClr val="FF0000"/>
                </a:solidFill>
                <a:effectLst/>
                <a:latin typeface="Nikosh" panose="02000000000000000000" pitchFamily="2" charset="0"/>
                <a:cs typeface="Nikosh" panose="02000000000000000000" pitchFamily="2" charset="0"/>
              </a:rPr>
              <a:t>মূল পাঠ এবং ইংরেজি পাঠ</a:t>
            </a:r>
            <a:endParaRPr lang="x-none" sz="3600" dirty="0">
              <a:solidFill>
                <a:srgbClr val="FF0000"/>
              </a:solidFill>
              <a:latin typeface="Nikosh" panose="02000000000000000000" pitchFamily="2" charset="0"/>
              <a:cs typeface="Nikosh" panose="02000000000000000000" pitchFamily="2" charset="0"/>
            </a:endParaRPr>
          </a:p>
        </p:txBody>
      </p:sp>
      <p:sp>
        <p:nvSpPr>
          <p:cNvPr id="6" name="TextBox 5">
            <a:extLst>
              <a:ext uri="{FF2B5EF4-FFF2-40B4-BE49-F238E27FC236}">
                <a16:creationId xmlns:a16="http://schemas.microsoft.com/office/drawing/2014/main" xmlns="" id="{B5C296D9-9AB5-0958-1E23-6F9B6B3593E9}"/>
              </a:ext>
            </a:extLst>
          </p:cNvPr>
          <p:cNvSpPr txBox="1"/>
          <p:nvPr/>
        </p:nvSpPr>
        <p:spPr>
          <a:xfrm>
            <a:off x="980661" y="4439478"/>
            <a:ext cx="9753600" cy="2246769"/>
          </a:xfrm>
          <a:prstGeom prst="rect">
            <a:avLst/>
          </a:prstGeom>
          <a:noFill/>
        </p:spPr>
        <p:txBody>
          <a:bodyPr wrap="square" rtlCol="0">
            <a:spAutoFit/>
          </a:bodyPr>
          <a:lstStyle/>
          <a:p>
            <a:pPr algn="just"/>
            <a:r>
              <a:rPr lang="bn-IN" sz="2800" b="0" i="0" dirty="0">
                <a:solidFill>
                  <a:srgbClr val="000000"/>
                </a:solidFill>
                <a:effectLst/>
                <a:latin typeface="Nikosh" panose="02000000000000000000" pitchFamily="2" charset="0"/>
                <a:cs typeface="Nikosh" panose="02000000000000000000" pitchFamily="2" charset="0"/>
              </a:rPr>
              <a:t>৩৬৷ এই আইনের মূল পাঠ বাংলাতে হইবে এবং ইংরেজিতে অনুদিত উহার একটি নির্ভরযোগ্য পাঠ থাকিবেঃ</a:t>
            </a:r>
          </a:p>
          <a:p>
            <a:pPr algn="just"/>
            <a:r>
              <a:rPr lang="bn-IN" sz="2800" b="0" i="0" dirty="0">
                <a:solidFill>
                  <a:srgbClr val="000000"/>
                </a:solidFill>
                <a:effectLst/>
                <a:latin typeface="Nikosh" panose="02000000000000000000" pitchFamily="2" charset="0"/>
                <a:cs typeface="Nikosh" panose="02000000000000000000" pitchFamily="2" charset="0"/>
              </a:rPr>
              <a:t> তবে শর্ত থাকে যে, বাংলা ও ইংরেজী পাঠের মধ্যে বিরোধের ক্ষেত্রে বাংলা পাঠ প্রাধান্য পাইবে।</a:t>
            </a:r>
          </a:p>
          <a:p>
            <a:endParaRPr lang="x-none" sz="2800" dirty="0">
              <a:latin typeface="Nikosh" panose="02000000000000000000" pitchFamily="2" charset="0"/>
              <a:cs typeface="Nikosh" panose="02000000000000000000" pitchFamily="2" charset="0"/>
            </a:endParaRPr>
          </a:p>
        </p:txBody>
      </p:sp>
    </p:spTree>
    <p:extLst>
      <p:ext uri="{BB962C8B-B14F-4D97-AF65-F5344CB8AC3E}">
        <p14:creationId xmlns:p14="http://schemas.microsoft.com/office/powerpoint/2010/main" val="393982183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476DD9E-2C4E-B79A-00D1-9B7FA5365DC1}"/>
              </a:ext>
            </a:extLst>
          </p:cNvPr>
          <p:cNvSpPr>
            <a:spLocks noGrp="1"/>
          </p:cNvSpPr>
          <p:nvPr>
            <p:ph idx="1"/>
          </p:nvPr>
        </p:nvSpPr>
        <p:spPr/>
        <p:txBody>
          <a:bodyPr/>
          <a:lstStyle/>
          <a:p>
            <a:pPr marL="0" indent="0" algn="just">
              <a:buNone/>
            </a:pPr>
            <a:r>
              <a:rPr lang="bn-IN" sz="3600" b="0" i="0" dirty="0">
                <a:solidFill>
                  <a:srgbClr val="000000"/>
                </a:solidFill>
                <a:effectLst/>
                <a:latin typeface="Nikosh" panose="02000000000000000000" pitchFamily="2" charset="0"/>
                <a:cs typeface="Nikosh" panose="02000000000000000000" pitchFamily="2" charset="0"/>
              </a:rPr>
              <a:t>৩৭। (১) এতদ্‌দ্বারা তথ্য অধিকার অধ্যাদেশ, ২০০৮ (২০০৮ সনের ৫০ নং অধ্যাদেশ) রহিত করা হইল।</a:t>
            </a:r>
          </a:p>
          <a:p>
            <a:pPr marL="0" indent="0" algn="just">
              <a:buNone/>
            </a:pPr>
            <a:r>
              <a:rPr lang="bn-IN" sz="3600" b="0" i="0" dirty="0">
                <a:solidFill>
                  <a:srgbClr val="000000"/>
                </a:solidFill>
                <a:effectLst/>
                <a:latin typeface="Nikosh" panose="02000000000000000000" pitchFamily="2" charset="0"/>
                <a:cs typeface="Nikosh" panose="02000000000000000000" pitchFamily="2" charset="0"/>
              </a:rPr>
              <a:t> (২) উক্তরূপ রহিতকরণ সত্ত্বেও রহিতকৃত অধ্যাদেশ এর অধীন কৃত কোন কার্য বা গৃহীত কোন ব্যবস্থা এই আইনের অধীন কৃত বা গৃহীত হইয়াছে বলিয়া গণ্য হইবে।</a:t>
            </a:r>
          </a:p>
          <a:p>
            <a:endParaRPr lang="x-none" dirty="0"/>
          </a:p>
        </p:txBody>
      </p:sp>
      <p:sp>
        <p:nvSpPr>
          <p:cNvPr id="5" name="Title 4">
            <a:extLst>
              <a:ext uri="{FF2B5EF4-FFF2-40B4-BE49-F238E27FC236}">
                <a16:creationId xmlns:a16="http://schemas.microsoft.com/office/drawing/2014/main" xmlns="" id="{25E07F7E-075A-0EA5-D2BE-7BD2083A28C2}"/>
              </a:ext>
            </a:extLst>
          </p:cNvPr>
          <p:cNvSpPr>
            <a:spLocks noGrp="1"/>
          </p:cNvSpPr>
          <p:nvPr>
            <p:ph type="title"/>
          </p:nvPr>
        </p:nvSpPr>
        <p:spPr>
          <a:xfrm>
            <a:off x="838200" y="365126"/>
            <a:ext cx="10515600" cy="801066"/>
          </a:xfrm>
        </p:spPr>
        <p:txBody>
          <a:bodyPr/>
          <a:lstStyle/>
          <a:p>
            <a:r>
              <a:rPr lang="bn-IN" sz="4400" b="1" dirty="0">
                <a:solidFill>
                  <a:srgbClr val="FF0000"/>
                </a:solidFill>
                <a:latin typeface="Nikosh" panose="02000000000000000000" pitchFamily="2" charset="0"/>
                <a:cs typeface="Nikosh" panose="02000000000000000000" pitchFamily="2" charset="0"/>
              </a:rPr>
              <a:t>ধারা-৩৭: </a:t>
            </a:r>
            <a:r>
              <a:rPr lang="bn-IN" sz="4400" b="1" i="0" dirty="0">
                <a:solidFill>
                  <a:srgbClr val="FF0000"/>
                </a:solidFill>
                <a:effectLst/>
                <a:latin typeface="Nikosh" panose="02000000000000000000" pitchFamily="2" charset="0"/>
                <a:cs typeface="Nikosh" panose="02000000000000000000" pitchFamily="2" charset="0"/>
              </a:rPr>
              <a:t>রহিতকরণ ও হেফাজত</a:t>
            </a:r>
            <a:endParaRPr lang="x-none" dirty="0">
              <a:solidFill>
                <a:srgbClr val="FF0000"/>
              </a:solidFill>
            </a:endParaRPr>
          </a:p>
        </p:txBody>
      </p:sp>
    </p:spTree>
    <p:extLst>
      <p:ext uri="{BB962C8B-B14F-4D97-AF65-F5344CB8AC3E}">
        <p14:creationId xmlns:p14="http://schemas.microsoft.com/office/powerpoint/2010/main" val="158941475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p:cNvSpPr>
            <a:spLocks noChangeArrowheads="1"/>
          </p:cNvSpPr>
          <p:nvPr/>
        </p:nvSpPr>
        <p:spPr bwMode="auto">
          <a:xfrm>
            <a:off x="1711325" y="1671638"/>
            <a:ext cx="8932863"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bn-IN" altLang="en-US" sz="4800" b="1" dirty="0">
                <a:solidFill>
                  <a:srgbClr val="0000FF"/>
                </a:solidFill>
                <a:latin typeface="Nikosh" panose="02000000000000000000" pitchFamily="2" charset="0"/>
                <a:cs typeface="Nikosh" panose="02000000000000000000" pitchFamily="2" charset="0"/>
              </a:rPr>
              <a:t>তথ্য অধিকার বিষয়ে </a:t>
            </a:r>
            <a:r>
              <a:rPr lang="bn-IN" altLang="en-US" sz="4800" b="1" dirty="0" smtClean="0">
                <a:solidFill>
                  <a:srgbClr val="0000FF"/>
                </a:solidFill>
                <a:latin typeface="Nikosh" panose="02000000000000000000" pitchFamily="2" charset="0"/>
                <a:cs typeface="Nikosh" panose="02000000000000000000" pitchFamily="2" charset="0"/>
              </a:rPr>
              <a:t>২০২</a:t>
            </a:r>
            <a:r>
              <a:rPr lang="en-US" altLang="en-US" sz="4800" b="1" dirty="0" smtClean="0">
                <a:solidFill>
                  <a:srgbClr val="0000FF"/>
                </a:solidFill>
                <a:latin typeface="Nikosh" panose="02000000000000000000" pitchFamily="2" charset="0"/>
                <a:cs typeface="Nikosh" panose="02000000000000000000" pitchFamily="2" charset="0"/>
              </a:rPr>
              <a:t>৩</a:t>
            </a:r>
            <a:r>
              <a:rPr lang="bn-IN" altLang="en-US" sz="4800" b="1" dirty="0" smtClean="0">
                <a:solidFill>
                  <a:srgbClr val="0000FF"/>
                </a:solidFill>
                <a:latin typeface="Nikosh" panose="02000000000000000000" pitchFamily="2" charset="0"/>
                <a:cs typeface="Nikosh" panose="02000000000000000000" pitchFamily="2" charset="0"/>
              </a:rPr>
              <a:t>-২</a:t>
            </a:r>
            <a:r>
              <a:rPr lang="en-US" altLang="en-US" sz="4800" b="1" dirty="0" smtClean="0">
                <a:solidFill>
                  <a:srgbClr val="0000FF"/>
                </a:solidFill>
                <a:latin typeface="Nikosh" panose="02000000000000000000" pitchFamily="2" charset="0"/>
                <a:cs typeface="Nikosh" panose="02000000000000000000" pitchFamily="2" charset="0"/>
              </a:rPr>
              <a:t>৪ </a:t>
            </a:r>
            <a:r>
              <a:rPr lang="bn-IN" altLang="en-US" sz="4800" b="1" dirty="0" smtClean="0">
                <a:solidFill>
                  <a:srgbClr val="0000FF"/>
                </a:solidFill>
                <a:latin typeface="Nikosh" panose="02000000000000000000" pitchFamily="2" charset="0"/>
                <a:cs typeface="Nikosh" panose="02000000000000000000" pitchFamily="2" charset="0"/>
              </a:rPr>
              <a:t>অর্থ </a:t>
            </a:r>
            <a:r>
              <a:rPr lang="bn-IN" altLang="en-US" sz="4800" b="1" dirty="0">
                <a:solidFill>
                  <a:srgbClr val="0000FF"/>
                </a:solidFill>
                <a:latin typeface="Nikosh" panose="02000000000000000000" pitchFamily="2" charset="0"/>
                <a:cs typeface="Nikosh" panose="02000000000000000000" pitchFamily="2" charset="0"/>
              </a:rPr>
              <a:t>বছরের</a:t>
            </a:r>
            <a:endParaRPr lang="en-US" altLang="en-US" sz="4800" b="1" dirty="0">
              <a:solidFill>
                <a:srgbClr val="0000FF"/>
              </a:solidFill>
              <a:latin typeface="Nikosh" panose="02000000000000000000" pitchFamily="2" charset="0"/>
              <a:cs typeface="Nikosh" panose="02000000000000000000" pitchFamily="2" charset="0"/>
            </a:endParaRPr>
          </a:p>
          <a:p>
            <a:pPr algn="ctr">
              <a:lnSpc>
                <a:spcPct val="100000"/>
              </a:lnSpc>
              <a:spcBef>
                <a:spcPct val="0"/>
              </a:spcBef>
              <a:buFontTx/>
              <a:buNone/>
            </a:pPr>
            <a:r>
              <a:rPr lang="bn-IN" altLang="en-US" sz="4800" b="1" dirty="0">
                <a:solidFill>
                  <a:srgbClr val="0000FF"/>
                </a:solidFill>
                <a:latin typeface="Nikosh" panose="02000000000000000000" pitchFamily="2" charset="0"/>
                <a:cs typeface="Nikosh" panose="02000000000000000000" pitchFamily="2" charset="0"/>
              </a:rPr>
              <a:t> বার্ষিক পরিকল্পনা</a:t>
            </a:r>
            <a:r>
              <a:rPr lang="en-US" altLang="en-US" sz="3600" b="1" dirty="0">
                <a:solidFill>
                  <a:srgbClr val="0000FF"/>
                </a:solidFill>
                <a:latin typeface="Nikosh" panose="02000000000000000000" pitchFamily="2" charset="0"/>
                <a:cs typeface="Nikosh" panose="02000000000000000000" pitchFamily="2" charset="0"/>
              </a:rPr>
              <a:t/>
            </a:r>
            <a:br>
              <a:rPr lang="en-US" altLang="en-US" sz="3600" b="1" dirty="0">
                <a:solidFill>
                  <a:srgbClr val="0000FF"/>
                </a:solidFill>
                <a:latin typeface="Nikosh" panose="02000000000000000000" pitchFamily="2" charset="0"/>
                <a:cs typeface="Nikosh" panose="02000000000000000000" pitchFamily="2" charset="0"/>
              </a:rPr>
            </a:br>
            <a:r>
              <a:rPr lang="en-US" altLang="en-US" sz="3200" b="1" dirty="0">
                <a:latin typeface="Nikosh" panose="02000000000000000000" pitchFamily="2" charset="0"/>
                <a:cs typeface="Nikosh" panose="02000000000000000000" pitchFamily="2" charset="0"/>
              </a:rPr>
              <a:t>(</a:t>
            </a:r>
            <a:r>
              <a:rPr lang="bn-IN" altLang="en-US" sz="3200" b="1" dirty="0">
                <a:latin typeface="Nikosh" panose="02000000000000000000" pitchFamily="2" charset="0"/>
                <a:cs typeface="Nikosh" panose="02000000000000000000" pitchFamily="2" charset="0"/>
              </a:rPr>
              <a:t>সকল সরকারি অফিসের জন্য প্রযোজ্য</a:t>
            </a:r>
            <a:r>
              <a:rPr lang="en-US" altLang="en-US" sz="3200" b="1" dirty="0">
                <a:latin typeface="Nikosh" panose="02000000000000000000" pitchFamily="2" charset="0"/>
                <a:cs typeface="Nikosh" panose="02000000000000000000" pitchFamily="2" charset="0"/>
              </a:rPr>
              <a:t>)</a:t>
            </a:r>
            <a:endParaRPr lang="en-US" altLang="en-US" sz="3200" dirty="0">
              <a:latin typeface="Segoe Print" panose="02000600000000000000" pitchFamily="2" charset="0"/>
            </a:endParaRPr>
          </a:p>
        </p:txBody>
      </p:sp>
    </p:spTree>
    <p:extLst>
      <p:ext uri="{BB962C8B-B14F-4D97-AF65-F5344CB8AC3E}">
        <p14:creationId xmlns:p14="http://schemas.microsoft.com/office/powerpoint/2010/main" val="4015346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19" name="Content Placeholder 2"/>
          <p:cNvSpPr>
            <a:spLocks noGrp="1"/>
          </p:cNvSpPr>
          <p:nvPr>
            <p:ph idx="1"/>
          </p:nvPr>
        </p:nvSpPr>
        <p:spPr>
          <a:xfrm>
            <a:off x="1055688" y="2408238"/>
            <a:ext cx="9750425" cy="2692400"/>
          </a:xfrm>
        </p:spPr>
        <p:txBody>
          <a:bodyPr/>
          <a:lstStyle/>
          <a:p>
            <a:pPr algn="r" eaLnBrk="1" hangingPunct="1">
              <a:spcBef>
                <a:spcPct val="0"/>
              </a:spcBef>
              <a:buFont typeface="Arial" panose="020B0604020202020204" pitchFamily="34" charset="0"/>
              <a:buNone/>
            </a:pPr>
            <a:endParaRPr lang="en-US" altLang="en-US" sz="3200" b="1" smtClean="0">
              <a:solidFill>
                <a:srgbClr val="0000FF"/>
              </a:solidFill>
              <a:latin typeface="Nikosh" panose="02000000000000000000" pitchFamily="2" charset="0"/>
              <a:cs typeface="Nikosh" panose="02000000000000000000" pitchFamily="2" charset="0"/>
            </a:endParaRPr>
          </a:p>
          <a:p>
            <a:pPr algn="r" eaLnBrk="1" hangingPunct="1">
              <a:spcBef>
                <a:spcPct val="0"/>
              </a:spcBef>
              <a:buFont typeface="Arial" panose="020B0604020202020204" pitchFamily="34" charset="0"/>
              <a:buNone/>
            </a:pPr>
            <a:endParaRPr lang="en-US" altLang="en-US" sz="3200" b="1" smtClean="0">
              <a:solidFill>
                <a:srgbClr val="0000FF"/>
              </a:solidFill>
              <a:latin typeface="Nikosh" panose="02000000000000000000" pitchFamily="2" charset="0"/>
              <a:cs typeface="Nikosh" panose="02000000000000000000" pitchFamily="2"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12" y="924753"/>
            <a:ext cx="12022538" cy="5462795"/>
          </a:xfrm>
          <a:prstGeom prst="rect">
            <a:avLst/>
          </a:prstGeom>
        </p:spPr>
      </p:pic>
    </p:spTree>
    <p:extLst>
      <p:ext uri="{BB962C8B-B14F-4D97-AF65-F5344CB8AC3E}">
        <p14:creationId xmlns:p14="http://schemas.microsoft.com/office/powerpoint/2010/main" val="2574920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795338" y="601663"/>
            <a:ext cx="10439400" cy="5499100"/>
          </a:xfrm>
          <a:prstGeom prst="rect">
            <a:avLst/>
          </a:prstGeom>
        </p:spPr>
        <p:txBody>
          <a:bodyPr anchor="b">
            <a:normAutofit fontScale="70000" lnSpcReduction="20000"/>
          </a:bodyPr>
          <a:lstStyle/>
          <a:p>
            <a:pPr algn="just" eaLnBrk="1" fontAlgn="auto" hangingPunct="1">
              <a:spcBef>
                <a:spcPts val="0"/>
              </a:spcBef>
              <a:spcAft>
                <a:spcPts val="0"/>
              </a:spcAft>
              <a:defRPr/>
            </a:pPr>
            <a:r>
              <a:rPr lang="en-US" sz="4200" u="sng" dirty="0">
                <a:solidFill>
                  <a:srgbClr val="00B0F0"/>
                </a:solidFill>
                <a:latin typeface="Nikosh" pitchFamily="2" charset="0"/>
                <a:cs typeface="Nikosh" pitchFamily="2" charset="0"/>
              </a:rPr>
              <a:t>(১.১) </a:t>
            </a:r>
            <a:r>
              <a:rPr lang="en-US" sz="4200" dirty="0" err="1">
                <a:solidFill>
                  <a:srgbClr val="00B0F0"/>
                </a:solidFill>
                <a:latin typeface="Nikosh" pitchFamily="2" charset="0"/>
                <a:cs typeface="Nikosh" pitchFamily="2" charset="0"/>
              </a:rPr>
              <a:t>তথ্য</a:t>
            </a:r>
            <a:r>
              <a:rPr lang="en-US" sz="4200" dirty="0">
                <a:solidFill>
                  <a:srgbClr val="00B0F0"/>
                </a:solidFill>
                <a:latin typeface="Nikosh" pitchFamily="2" charset="0"/>
                <a:cs typeface="Nikosh" pitchFamily="2" charset="0"/>
              </a:rPr>
              <a:t> </a:t>
            </a:r>
            <a:r>
              <a:rPr lang="en-US" sz="4200" dirty="0" err="1">
                <a:solidFill>
                  <a:srgbClr val="00B0F0"/>
                </a:solidFill>
                <a:latin typeface="Nikosh" pitchFamily="2" charset="0"/>
                <a:cs typeface="Nikosh" pitchFamily="2" charset="0"/>
              </a:rPr>
              <a:t>অধিকার</a:t>
            </a:r>
            <a:r>
              <a:rPr lang="en-US" sz="4200" dirty="0">
                <a:solidFill>
                  <a:srgbClr val="00B0F0"/>
                </a:solidFill>
                <a:latin typeface="Nikosh" pitchFamily="2" charset="0"/>
                <a:cs typeface="Nikosh" pitchFamily="2" charset="0"/>
              </a:rPr>
              <a:t> </a:t>
            </a:r>
            <a:r>
              <a:rPr lang="en-US" sz="4200" dirty="0" err="1">
                <a:solidFill>
                  <a:srgbClr val="00B0F0"/>
                </a:solidFill>
                <a:latin typeface="Nikosh" pitchFamily="2" charset="0"/>
                <a:cs typeface="Nikosh" pitchFamily="2" charset="0"/>
              </a:rPr>
              <a:t>আইন</a:t>
            </a:r>
            <a:r>
              <a:rPr lang="en-US" sz="4200" dirty="0">
                <a:solidFill>
                  <a:srgbClr val="00B0F0"/>
                </a:solidFill>
                <a:latin typeface="Nikosh" pitchFamily="2" charset="0"/>
                <a:cs typeface="Nikosh" pitchFamily="2" charset="0"/>
              </a:rPr>
              <a:t> </a:t>
            </a:r>
            <a:r>
              <a:rPr lang="en-US" sz="4200" dirty="0" err="1">
                <a:solidFill>
                  <a:srgbClr val="00B0F0"/>
                </a:solidFill>
                <a:latin typeface="Nikosh" pitchFamily="2" charset="0"/>
                <a:cs typeface="Nikosh" pitchFamily="2" charset="0"/>
              </a:rPr>
              <a:t>অনুযায়ী</a:t>
            </a:r>
            <a:r>
              <a:rPr lang="en-US" sz="4200" dirty="0">
                <a:solidFill>
                  <a:srgbClr val="00B0F0"/>
                </a:solidFill>
                <a:latin typeface="Nikosh" pitchFamily="2" charset="0"/>
                <a:cs typeface="Nikosh" pitchFamily="2" charset="0"/>
              </a:rPr>
              <a:t> </a:t>
            </a:r>
            <a:r>
              <a:rPr lang="en-US" sz="4200" dirty="0" err="1">
                <a:solidFill>
                  <a:srgbClr val="00B0F0"/>
                </a:solidFill>
                <a:latin typeface="Nikosh" pitchFamily="2" charset="0"/>
                <a:cs typeface="Nikosh" pitchFamily="2" charset="0"/>
              </a:rPr>
              <a:t>নির্ধারিত</a:t>
            </a:r>
            <a:r>
              <a:rPr lang="en-US" sz="4200" dirty="0">
                <a:solidFill>
                  <a:srgbClr val="00B0F0"/>
                </a:solidFill>
                <a:latin typeface="Nikosh" pitchFamily="2" charset="0"/>
                <a:cs typeface="Nikosh" pitchFamily="2" charset="0"/>
              </a:rPr>
              <a:t> </a:t>
            </a:r>
            <a:r>
              <a:rPr lang="en-US" sz="4200" dirty="0" err="1">
                <a:solidFill>
                  <a:srgbClr val="00B0F0"/>
                </a:solidFill>
                <a:latin typeface="Nikosh" pitchFamily="2" charset="0"/>
                <a:cs typeface="Nikosh" pitchFamily="2" charset="0"/>
              </a:rPr>
              <a:t>সময়ের</a:t>
            </a:r>
            <a:r>
              <a:rPr lang="en-US" sz="4200" dirty="0">
                <a:solidFill>
                  <a:srgbClr val="00B0F0"/>
                </a:solidFill>
                <a:latin typeface="Nikosh" pitchFamily="2" charset="0"/>
                <a:cs typeface="Nikosh" pitchFamily="2" charset="0"/>
              </a:rPr>
              <a:t> </a:t>
            </a:r>
            <a:r>
              <a:rPr lang="en-US" sz="4200" dirty="0" err="1">
                <a:solidFill>
                  <a:srgbClr val="00B0F0"/>
                </a:solidFill>
                <a:latin typeface="Nikosh" pitchFamily="2" charset="0"/>
                <a:cs typeface="Nikosh" pitchFamily="2" charset="0"/>
              </a:rPr>
              <a:t>মধ্যে</a:t>
            </a:r>
            <a:r>
              <a:rPr lang="en-US" sz="4200" dirty="0">
                <a:solidFill>
                  <a:srgbClr val="00B0F0"/>
                </a:solidFill>
                <a:latin typeface="Nikosh" pitchFamily="2" charset="0"/>
                <a:cs typeface="Nikosh" pitchFamily="2" charset="0"/>
              </a:rPr>
              <a:t> </a:t>
            </a:r>
            <a:r>
              <a:rPr lang="en-US" sz="4200" dirty="0" err="1">
                <a:solidFill>
                  <a:srgbClr val="00B0F0"/>
                </a:solidFill>
                <a:latin typeface="Nikosh" pitchFamily="2" charset="0"/>
                <a:cs typeface="Nikosh" pitchFamily="2" charset="0"/>
              </a:rPr>
              <a:t>তথ্য</a:t>
            </a:r>
            <a:r>
              <a:rPr lang="en-US" sz="4200" dirty="0">
                <a:solidFill>
                  <a:srgbClr val="00B0F0"/>
                </a:solidFill>
                <a:latin typeface="Nikosh" pitchFamily="2" charset="0"/>
                <a:cs typeface="Nikosh" pitchFamily="2" charset="0"/>
              </a:rPr>
              <a:t> </a:t>
            </a:r>
            <a:r>
              <a:rPr lang="en-US" sz="4200" dirty="0" err="1">
                <a:solidFill>
                  <a:srgbClr val="00B0F0"/>
                </a:solidFill>
                <a:latin typeface="Nikosh" pitchFamily="2" charset="0"/>
                <a:cs typeface="Nikosh" pitchFamily="2" charset="0"/>
              </a:rPr>
              <a:t>প্রাপ্তির</a:t>
            </a:r>
            <a:r>
              <a:rPr lang="en-US" sz="4200" dirty="0">
                <a:solidFill>
                  <a:srgbClr val="00B0F0"/>
                </a:solidFill>
                <a:latin typeface="Nikosh" pitchFamily="2" charset="0"/>
                <a:cs typeface="Nikosh" pitchFamily="2" charset="0"/>
              </a:rPr>
              <a:t> </a:t>
            </a:r>
            <a:r>
              <a:rPr lang="en-US" sz="4200" dirty="0" err="1">
                <a:solidFill>
                  <a:srgbClr val="00B0F0"/>
                </a:solidFill>
                <a:latin typeface="Nikosh" pitchFamily="2" charset="0"/>
                <a:cs typeface="Nikosh" pitchFamily="2" charset="0"/>
              </a:rPr>
              <a:t>আবেদন</a:t>
            </a:r>
            <a:r>
              <a:rPr lang="en-US" sz="4200" dirty="0">
                <a:solidFill>
                  <a:srgbClr val="00B0F0"/>
                </a:solidFill>
                <a:latin typeface="Nikosh" pitchFamily="2" charset="0"/>
                <a:cs typeface="Nikosh" pitchFamily="2" charset="0"/>
              </a:rPr>
              <a:t> </a:t>
            </a:r>
            <a:r>
              <a:rPr lang="en-US" sz="4200" dirty="0" err="1">
                <a:solidFill>
                  <a:srgbClr val="00B0F0"/>
                </a:solidFill>
                <a:latin typeface="Nikosh" pitchFamily="2" charset="0"/>
                <a:cs typeface="Nikosh" pitchFamily="2" charset="0"/>
              </a:rPr>
              <a:t>নিষ্পত্তি</a:t>
            </a:r>
            <a:r>
              <a:rPr lang="bn-IN" sz="4200" dirty="0">
                <a:latin typeface="Nikosh" pitchFamily="2" charset="0"/>
                <a:cs typeface="Nikosh" pitchFamily="2" charset="0"/>
              </a:rPr>
              <a:t>:</a:t>
            </a:r>
            <a:r>
              <a:rPr lang="en-US" sz="4200" dirty="0">
                <a:latin typeface="Nikosh" pitchFamily="2" charset="0"/>
                <a:cs typeface="Nikosh" pitchFamily="2" charset="0"/>
              </a:rPr>
              <a:t> </a:t>
            </a:r>
          </a:p>
          <a:p>
            <a:pPr algn="just" eaLnBrk="1" fontAlgn="auto" hangingPunct="1">
              <a:spcBef>
                <a:spcPts val="0"/>
              </a:spcBef>
              <a:spcAft>
                <a:spcPts val="0"/>
              </a:spcAft>
              <a:defRPr/>
            </a:pPr>
            <a:r>
              <a:rPr lang="en-US" sz="4200" u="sng" dirty="0">
                <a:solidFill>
                  <a:srgbClr val="00B0F0"/>
                </a:solidFill>
                <a:latin typeface="Nikosh" pitchFamily="2" charset="0"/>
                <a:cs typeface="Nikosh" pitchFamily="2" charset="0"/>
              </a:rPr>
              <a:t> </a:t>
            </a:r>
          </a:p>
          <a:p>
            <a:pPr algn="just" eaLnBrk="1" fontAlgn="auto" hangingPunct="1">
              <a:spcBef>
                <a:spcPts val="0"/>
              </a:spcBef>
              <a:spcAft>
                <a:spcPts val="0"/>
              </a:spcAft>
              <a:defRPr/>
            </a:pPr>
            <a:r>
              <a:rPr lang="en-US" sz="4200" dirty="0" err="1">
                <a:solidFill>
                  <a:srgbClr val="00B0F0"/>
                </a:solidFill>
                <a:latin typeface="Nikosh" pitchFamily="2" charset="0"/>
                <a:cs typeface="Nikosh" pitchFamily="2" charset="0"/>
              </a:rPr>
              <a:t>বাস্তবায়ন</a:t>
            </a:r>
            <a:r>
              <a:rPr lang="en-US" sz="4200" dirty="0">
                <a:solidFill>
                  <a:srgbClr val="00B0F0"/>
                </a:solidFill>
                <a:latin typeface="Nikosh" pitchFamily="2" charset="0"/>
                <a:cs typeface="Nikosh" pitchFamily="2" charset="0"/>
              </a:rPr>
              <a:t> </a:t>
            </a:r>
            <a:r>
              <a:rPr lang="en-US" sz="4200" dirty="0" err="1">
                <a:solidFill>
                  <a:srgbClr val="00B0F0"/>
                </a:solidFill>
                <a:latin typeface="Nikosh" pitchFamily="2" charset="0"/>
                <a:cs typeface="Nikosh" pitchFamily="2" charset="0"/>
              </a:rPr>
              <a:t>পদ্ধতি</a:t>
            </a:r>
            <a:r>
              <a:rPr lang="en-US" sz="4200" dirty="0">
                <a:solidFill>
                  <a:srgbClr val="00B0F0"/>
                </a:solidFill>
                <a:latin typeface="Nikosh" pitchFamily="2" charset="0"/>
                <a:cs typeface="Nikosh" pitchFamily="2" charset="0"/>
              </a:rPr>
              <a:t>:</a:t>
            </a:r>
            <a:endParaRPr lang="bn-IN" sz="4200" dirty="0">
              <a:solidFill>
                <a:srgbClr val="00B0F0"/>
              </a:solidFill>
              <a:latin typeface="Nikosh" pitchFamily="2" charset="0"/>
              <a:cs typeface="Nikosh" pitchFamily="2" charset="0"/>
            </a:endParaRPr>
          </a:p>
          <a:p>
            <a:pPr algn="just" eaLnBrk="1" fontAlgn="auto" hangingPunct="1">
              <a:spcBef>
                <a:spcPts val="0"/>
              </a:spcBef>
              <a:spcAft>
                <a:spcPts val="0"/>
              </a:spcAft>
              <a:defRPr/>
            </a:pPr>
            <a:r>
              <a:rPr lang="bn-IN" sz="4200" dirty="0">
                <a:latin typeface="Nikosh" pitchFamily="2" charset="0"/>
                <a:cs typeface="Nikosh" pitchFamily="2" charset="0"/>
              </a:rPr>
              <a:t> </a:t>
            </a:r>
            <a:r>
              <a:rPr lang="en-US" sz="4200" dirty="0">
                <a:solidFill>
                  <a:srgbClr val="7030A0"/>
                </a:solidFill>
                <a:latin typeface="Nikosh" pitchFamily="2" charset="0"/>
                <a:cs typeface="Nikosh" pitchFamily="2" charset="0"/>
              </a:rPr>
              <a:t>*</a:t>
            </a:r>
            <a:r>
              <a:rPr lang="bn-IN" sz="4200" dirty="0">
                <a:solidFill>
                  <a:srgbClr val="7030A0"/>
                </a:solidFill>
                <a:latin typeface="Nikosh" pitchFamily="2" charset="0"/>
                <a:cs typeface="Nikosh" pitchFamily="2" charset="0"/>
              </a:rPr>
              <a:t> </a:t>
            </a:r>
            <a:r>
              <a:rPr lang="en-US" sz="4200" dirty="0">
                <a:solidFill>
                  <a:srgbClr val="7030A0"/>
                </a:solidFill>
                <a:latin typeface="Nikosh" pitchFamily="2" charset="0"/>
                <a:cs typeface="Nikosh" pitchFamily="2" charset="0"/>
              </a:rPr>
              <a:t> ২০ </a:t>
            </a:r>
            <a:r>
              <a:rPr lang="en-US" sz="4200" dirty="0" err="1">
                <a:solidFill>
                  <a:srgbClr val="7030A0"/>
                </a:solidFill>
                <a:latin typeface="Nikosh" pitchFamily="2" charset="0"/>
                <a:cs typeface="Nikosh" pitchFamily="2" charset="0"/>
              </a:rPr>
              <a:t>কার্যদিবসে</a:t>
            </a:r>
            <a:r>
              <a:rPr lang="en-US" sz="4200" dirty="0">
                <a:solidFill>
                  <a:srgbClr val="7030A0"/>
                </a:solidFill>
                <a:latin typeface="Nikosh" pitchFamily="2" charset="0"/>
                <a:cs typeface="Nikosh" pitchFamily="2" charset="0"/>
              </a:rPr>
              <a:t> </a:t>
            </a:r>
            <a:r>
              <a:rPr lang="en-US" sz="4200" dirty="0" err="1">
                <a:solidFill>
                  <a:srgbClr val="7030A0"/>
                </a:solidFill>
                <a:latin typeface="Nikosh" pitchFamily="2" charset="0"/>
                <a:cs typeface="Nikosh" pitchFamily="2" charset="0"/>
              </a:rPr>
              <a:t>তথ্য</a:t>
            </a:r>
            <a:r>
              <a:rPr lang="en-US" sz="4200" dirty="0">
                <a:solidFill>
                  <a:srgbClr val="7030A0"/>
                </a:solidFill>
                <a:latin typeface="Nikosh" pitchFamily="2" charset="0"/>
                <a:cs typeface="Nikosh" pitchFamily="2" charset="0"/>
              </a:rPr>
              <a:t> </a:t>
            </a:r>
            <a:r>
              <a:rPr lang="en-US" sz="4200" dirty="0" err="1">
                <a:solidFill>
                  <a:srgbClr val="7030A0"/>
                </a:solidFill>
                <a:latin typeface="Nikosh" pitchFamily="2" charset="0"/>
                <a:cs typeface="Nikosh" pitchFamily="2" charset="0"/>
              </a:rPr>
              <a:t>প্রদান</a:t>
            </a:r>
            <a:endParaRPr lang="bn-IN" sz="4200" dirty="0">
              <a:solidFill>
                <a:srgbClr val="7030A0"/>
              </a:solidFill>
              <a:latin typeface="Nikosh" pitchFamily="2" charset="0"/>
              <a:cs typeface="Nikosh" pitchFamily="2" charset="0"/>
            </a:endParaRPr>
          </a:p>
          <a:p>
            <a:pPr eaLnBrk="1" fontAlgn="auto" hangingPunct="1">
              <a:spcBef>
                <a:spcPts val="0"/>
              </a:spcBef>
              <a:spcAft>
                <a:spcPts val="0"/>
              </a:spcAft>
              <a:defRPr/>
            </a:pPr>
            <a:r>
              <a:rPr lang="bn-IN" sz="4200" dirty="0">
                <a:solidFill>
                  <a:srgbClr val="7030A0"/>
                </a:solidFill>
                <a:latin typeface="Nikosh" pitchFamily="2" charset="0"/>
                <a:cs typeface="Nikosh" pitchFamily="2" charset="0"/>
              </a:rPr>
              <a:t> </a:t>
            </a:r>
            <a:r>
              <a:rPr lang="en-US" sz="4200" dirty="0">
                <a:solidFill>
                  <a:srgbClr val="7030A0"/>
                </a:solidFill>
                <a:latin typeface="Nikosh" pitchFamily="2" charset="0"/>
                <a:cs typeface="Nikosh" pitchFamily="2" charset="0"/>
              </a:rPr>
              <a:t>*</a:t>
            </a:r>
            <a:r>
              <a:rPr lang="bn-IN" sz="4200" dirty="0">
                <a:solidFill>
                  <a:srgbClr val="7030A0"/>
                </a:solidFill>
                <a:latin typeface="Nikosh" pitchFamily="2" charset="0"/>
                <a:cs typeface="Nikosh" pitchFamily="2" charset="0"/>
              </a:rPr>
              <a:t> </a:t>
            </a:r>
            <a:r>
              <a:rPr lang="en-US" sz="4200" dirty="0">
                <a:solidFill>
                  <a:srgbClr val="7030A0"/>
                </a:solidFill>
                <a:latin typeface="Nikosh" pitchFamily="2" charset="0"/>
                <a:cs typeface="Nikosh" pitchFamily="2" charset="0"/>
              </a:rPr>
              <a:t>  </a:t>
            </a:r>
            <a:r>
              <a:rPr lang="en-US" sz="4200" dirty="0" err="1">
                <a:solidFill>
                  <a:srgbClr val="7030A0"/>
                </a:solidFill>
                <a:latin typeface="Nikosh" pitchFamily="2" charset="0"/>
                <a:cs typeface="Nikosh" pitchFamily="2" charset="0"/>
              </a:rPr>
              <a:t>অন্য</a:t>
            </a:r>
            <a:r>
              <a:rPr lang="en-US" sz="4200" dirty="0">
                <a:solidFill>
                  <a:srgbClr val="7030A0"/>
                </a:solidFill>
                <a:latin typeface="Nikosh" pitchFamily="2" charset="0"/>
                <a:cs typeface="Nikosh" pitchFamily="2" charset="0"/>
              </a:rPr>
              <a:t> </a:t>
            </a:r>
            <a:r>
              <a:rPr lang="en-US" sz="4200" dirty="0" err="1">
                <a:solidFill>
                  <a:srgbClr val="7030A0"/>
                </a:solidFill>
                <a:latin typeface="Nikosh" pitchFamily="2" charset="0"/>
                <a:cs typeface="Nikosh" pitchFamily="2" charset="0"/>
              </a:rPr>
              <a:t>অফিস</a:t>
            </a:r>
            <a:r>
              <a:rPr lang="en-US" sz="4200" dirty="0">
                <a:solidFill>
                  <a:srgbClr val="7030A0"/>
                </a:solidFill>
                <a:latin typeface="Nikosh" pitchFamily="2" charset="0"/>
                <a:cs typeface="Nikosh" pitchFamily="2" charset="0"/>
              </a:rPr>
              <a:t> </a:t>
            </a:r>
            <a:r>
              <a:rPr lang="en-US" sz="4200" dirty="0" err="1">
                <a:solidFill>
                  <a:srgbClr val="7030A0"/>
                </a:solidFill>
                <a:latin typeface="Nikosh" pitchFamily="2" charset="0"/>
                <a:cs typeface="Nikosh" pitchFamily="2" charset="0"/>
              </a:rPr>
              <a:t>জড়িত</a:t>
            </a:r>
            <a:r>
              <a:rPr lang="en-US" sz="4200" dirty="0">
                <a:solidFill>
                  <a:srgbClr val="7030A0"/>
                </a:solidFill>
                <a:latin typeface="Nikosh" pitchFamily="2" charset="0"/>
                <a:cs typeface="Nikosh" pitchFamily="2" charset="0"/>
              </a:rPr>
              <a:t> </a:t>
            </a:r>
            <a:r>
              <a:rPr lang="en-US" sz="4200" dirty="0" err="1">
                <a:solidFill>
                  <a:srgbClr val="7030A0"/>
                </a:solidFill>
                <a:latin typeface="Nikosh" pitchFamily="2" charset="0"/>
                <a:cs typeface="Nikosh" pitchFamily="2" charset="0"/>
              </a:rPr>
              <a:t>থাকলে</a:t>
            </a:r>
            <a:r>
              <a:rPr lang="en-US" sz="4200" dirty="0">
                <a:solidFill>
                  <a:srgbClr val="7030A0"/>
                </a:solidFill>
                <a:latin typeface="Nikosh" pitchFamily="2" charset="0"/>
                <a:cs typeface="Nikosh" pitchFamily="2" charset="0"/>
              </a:rPr>
              <a:t> ৩০ </a:t>
            </a:r>
            <a:r>
              <a:rPr lang="en-US" sz="4200" dirty="0" err="1">
                <a:solidFill>
                  <a:srgbClr val="7030A0"/>
                </a:solidFill>
                <a:latin typeface="Nikosh" pitchFamily="2" charset="0"/>
                <a:cs typeface="Nikosh" pitchFamily="2" charset="0"/>
              </a:rPr>
              <a:t>কার্যদিবসে</a:t>
            </a:r>
            <a:r>
              <a:rPr lang="en-US" sz="4200" dirty="0">
                <a:solidFill>
                  <a:srgbClr val="7030A0"/>
                </a:solidFill>
                <a:latin typeface="Nikosh" pitchFamily="2" charset="0"/>
                <a:cs typeface="Nikosh" pitchFamily="2" charset="0"/>
              </a:rPr>
              <a:t> </a:t>
            </a:r>
            <a:r>
              <a:rPr lang="en-US" sz="4200" dirty="0" err="1">
                <a:solidFill>
                  <a:srgbClr val="7030A0"/>
                </a:solidFill>
                <a:latin typeface="Nikosh" pitchFamily="2" charset="0"/>
                <a:cs typeface="Nikosh" pitchFamily="2" charset="0"/>
              </a:rPr>
              <a:t>তথ্য</a:t>
            </a:r>
            <a:r>
              <a:rPr lang="en-US" sz="4200" dirty="0">
                <a:solidFill>
                  <a:srgbClr val="7030A0"/>
                </a:solidFill>
                <a:latin typeface="Nikosh" pitchFamily="2" charset="0"/>
                <a:cs typeface="Nikosh" pitchFamily="2" charset="0"/>
              </a:rPr>
              <a:t> </a:t>
            </a:r>
            <a:r>
              <a:rPr lang="en-US" sz="4200" dirty="0" err="1">
                <a:solidFill>
                  <a:srgbClr val="7030A0"/>
                </a:solidFill>
                <a:latin typeface="Nikosh" pitchFamily="2" charset="0"/>
                <a:cs typeface="Nikosh" pitchFamily="2" charset="0"/>
              </a:rPr>
              <a:t>প্রদান</a:t>
            </a:r>
            <a:endParaRPr lang="en-US" sz="4200" dirty="0">
              <a:solidFill>
                <a:srgbClr val="7030A0"/>
              </a:solidFill>
              <a:latin typeface="Nikosh" pitchFamily="2" charset="0"/>
              <a:cs typeface="Nikosh" pitchFamily="2" charset="0"/>
            </a:endParaRPr>
          </a:p>
          <a:p>
            <a:pPr eaLnBrk="1" fontAlgn="auto" hangingPunct="1">
              <a:spcBef>
                <a:spcPts val="0"/>
              </a:spcBef>
              <a:spcAft>
                <a:spcPts val="0"/>
              </a:spcAft>
              <a:defRPr/>
            </a:pPr>
            <a:r>
              <a:rPr lang="en-US" sz="4200" dirty="0">
                <a:solidFill>
                  <a:srgbClr val="7030A0"/>
                </a:solidFill>
                <a:latin typeface="Nikosh" pitchFamily="2" charset="0"/>
                <a:cs typeface="Nikosh" pitchFamily="2" charset="0"/>
              </a:rPr>
              <a:t> *   </a:t>
            </a:r>
            <a:r>
              <a:rPr lang="en-US" sz="4200" dirty="0" err="1">
                <a:solidFill>
                  <a:srgbClr val="7030A0"/>
                </a:solidFill>
                <a:latin typeface="Nikosh" pitchFamily="2" charset="0"/>
                <a:cs typeface="Nikosh" pitchFamily="2" charset="0"/>
              </a:rPr>
              <a:t>তথ্য</a:t>
            </a:r>
            <a:r>
              <a:rPr lang="en-US" sz="4200" dirty="0">
                <a:solidFill>
                  <a:srgbClr val="7030A0"/>
                </a:solidFill>
                <a:latin typeface="Nikosh" pitchFamily="2" charset="0"/>
                <a:cs typeface="Nikosh" pitchFamily="2" charset="0"/>
              </a:rPr>
              <a:t> </a:t>
            </a:r>
            <a:r>
              <a:rPr lang="en-US" sz="4200" dirty="0" err="1">
                <a:solidFill>
                  <a:srgbClr val="7030A0"/>
                </a:solidFill>
                <a:latin typeface="Nikosh" pitchFamily="2" charset="0"/>
                <a:cs typeface="Nikosh" pitchFamily="2" charset="0"/>
              </a:rPr>
              <a:t>না</a:t>
            </a:r>
            <a:r>
              <a:rPr lang="en-US" sz="4200" dirty="0">
                <a:solidFill>
                  <a:srgbClr val="7030A0"/>
                </a:solidFill>
                <a:latin typeface="Nikosh" pitchFamily="2" charset="0"/>
                <a:cs typeface="Nikosh" pitchFamily="2" charset="0"/>
              </a:rPr>
              <a:t> </a:t>
            </a:r>
            <a:r>
              <a:rPr lang="en-US" sz="4200" dirty="0" err="1">
                <a:solidFill>
                  <a:srgbClr val="7030A0"/>
                </a:solidFill>
                <a:latin typeface="Nikosh" pitchFamily="2" charset="0"/>
                <a:cs typeface="Nikosh" pitchFamily="2" charset="0"/>
              </a:rPr>
              <a:t>থাকলে</a:t>
            </a:r>
            <a:r>
              <a:rPr lang="en-US" sz="4200" dirty="0">
                <a:solidFill>
                  <a:srgbClr val="7030A0"/>
                </a:solidFill>
                <a:latin typeface="Nikosh" pitchFamily="2" charset="0"/>
                <a:cs typeface="Nikosh" pitchFamily="2" charset="0"/>
              </a:rPr>
              <a:t> ১০ </a:t>
            </a:r>
            <a:r>
              <a:rPr lang="en-US" sz="4200" dirty="0" err="1">
                <a:solidFill>
                  <a:srgbClr val="7030A0"/>
                </a:solidFill>
                <a:latin typeface="Nikosh" pitchFamily="2" charset="0"/>
                <a:cs typeface="Nikosh" pitchFamily="2" charset="0"/>
              </a:rPr>
              <a:t>কার্যদিবসে</a:t>
            </a:r>
            <a:r>
              <a:rPr lang="en-US" sz="4200" dirty="0">
                <a:solidFill>
                  <a:srgbClr val="7030A0"/>
                </a:solidFill>
                <a:latin typeface="Nikosh" pitchFamily="2" charset="0"/>
                <a:cs typeface="Nikosh" pitchFamily="2" charset="0"/>
              </a:rPr>
              <a:t> </a:t>
            </a:r>
            <a:r>
              <a:rPr lang="en-US" sz="4200" dirty="0" err="1" smtClean="0">
                <a:solidFill>
                  <a:srgbClr val="7030A0"/>
                </a:solidFill>
                <a:latin typeface="Nikosh" pitchFamily="2" charset="0"/>
                <a:cs typeface="Nikosh" pitchFamily="2" charset="0"/>
              </a:rPr>
              <a:t>অবগতকরণ</a:t>
            </a:r>
            <a:endParaRPr lang="en-US" sz="4200" dirty="0" smtClean="0">
              <a:solidFill>
                <a:srgbClr val="7030A0"/>
              </a:solidFill>
              <a:latin typeface="Nikosh" pitchFamily="2" charset="0"/>
              <a:cs typeface="Nikosh" pitchFamily="2" charset="0"/>
            </a:endParaRPr>
          </a:p>
          <a:p>
            <a:pPr eaLnBrk="1" fontAlgn="auto" hangingPunct="1">
              <a:spcBef>
                <a:spcPts val="0"/>
              </a:spcBef>
              <a:spcAft>
                <a:spcPts val="0"/>
              </a:spcAft>
              <a:defRPr/>
            </a:pPr>
            <a:r>
              <a:rPr lang="en-US" sz="4200" dirty="0" smtClean="0">
                <a:solidFill>
                  <a:srgbClr val="7030A0"/>
                </a:solidFill>
                <a:latin typeface="Nikosh" pitchFamily="2" charset="0"/>
                <a:cs typeface="Nikosh" pitchFamily="2" charset="0"/>
              </a:rPr>
              <a:t> *   ২৪ </a:t>
            </a:r>
            <a:r>
              <a:rPr lang="en-US" sz="4200" dirty="0" err="1" smtClean="0">
                <a:solidFill>
                  <a:srgbClr val="7030A0"/>
                </a:solidFill>
                <a:latin typeface="Nikosh" pitchFamily="2" charset="0"/>
                <a:cs typeface="Nikosh" pitchFamily="2" charset="0"/>
              </a:rPr>
              <a:t>ঘন্টার</a:t>
            </a:r>
            <a:r>
              <a:rPr lang="en-US" sz="4200" dirty="0" smtClean="0">
                <a:solidFill>
                  <a:srgbClr val="7030A0"/>
                </a:solidFill>
                <a:latin typeface="Nikosh" pitchFamily="2" charset="0"/>
                <a:cs typeface="Nikosh" pitchFamily="2" charset="0"/>
              </a:rPr>
              <a:t> </a:t>
            </a:r>
            <a:r>
              <a:rPr lang="en-US" sz="4200" dirty="0" err="1" smtClean="0">
                <a:solidFill>
                  <a:srgbClr val="7030A0"/>
                </a:solidFill>
                <a:latin typeface="Nikosh" pitchFamily="2" charset="0"/>
                <a:cs typeface="Nikosh" pitchFamily="2" charset="0"/>
              </a:rPr>
              <a:t>মধ্যে</a:t>
            </a:r>
            <a:r>
              <a:rPr lang="en-US" sz="4200" dirty="0" smtClean="0">
                <a:solidFill>
                  <a:srgbClr val="7030A0"/>
                </a:solidFill>
                <a:latin typeface="Nikosh" pitchFamily="2" charset="0"/>
                <a:cs typeface="Nikosh" pitchFamily="2" charset="0"/>
              </a:rPr>
              <a:t> </a:t>
            </a:r>
            <a:r>
              <a:rPr lang="en-US" sz="4200" dirty="0" err="1" smtClean="0">
                <a:solidFill>
                  <a:srgbClr val="7030A0"/>
                </a:solidFill>
                <a:latin typeface="Nikosh" pitchFamily="2" charset="0"/>
                <a:cs typeface="Nikosh" pitchFamily="2" charset="0"/>
              </a:rPr>
              <a:t>তথ্য</a:t>
            </a:r>
            <a:r>
              <a:rPr lang="en-US" sz="4200" dirty="0" smtClean="0">
                <a:solidFill>
                  <a:srgbClr val="7030A0"/>
                </a:solidFill>
                <a:latin typeface="Nikosh" pitchFamily="2" charset="0"/>
                <a:cs typeface="Nikosh" pitchFamily="2" charset="0"/>
              </a:rPr>
              <a:t> </a:t>
            </a:r>
            <a:r>
              <a:rPr lang="en-US" sz="4200" dirty="0" err="1" smtClean="0">
                <a:solidFill>
                  <a:srgbClr val="7030A0"/>
                </a:solidFill>
                <a:latin typeface="Nikosh" pitchFamily="2" charset="0"/>
                <a:cs typeface="Nikosh" pitchFamily="2" charset="0"/>
              </a:rPr>
              <a:t>প্রদান</a:t>
            </a:r>
            <a:endParaRPr lang="en-US" sz="4200" dirty="0">
              <a:solidFill>
                <a:srgbClr val="7030A0"/>
              </a:solidFill>
              <a:latin typeface="Nikosh" pitchFamily="2" charset="0"/>
              <a:cs typeface="Nikosh" pitchFamily="2" charset="0"/>
            </a:endParaRPr>
          </a:p>
          <a:p>
            <a:pPr eaLnBrk="1" fontAlgn="auto" hangingPunct="1">
              <a:spcBef>
                <a:spcPts val="0"/>
              </a:spcBef>
              <a:spcAft>
                <a:spcPts val="0"/>
              </a:spcAft>
              <a:defRPr/>
            </a:pPr>
            <a:endParaRPr lang="en-US" sz="4200" dirty="0">
              <a:solidFill>
                <a:srgbClr val="7030A0"/>
              </a:solidFill>
              <a:latin typeface="Nikosh" pitchFamily="2" charset="0"/>
              <a:cs typeface="Nikosh" pitchFamily="2" charset="0"/>
            </a:endParaRPr>
          </a:p>
          <a:p>
            <a:pPr eaLnBrk="1" fontAlgn="auto" hangingPunct="1">
              <a:spcBef>
                <a:spcPts val="0"/>
              </a:spcBef>
              <a:spcAft>
                <a:spcPts val="0"/>
              </a:spcAft>
              <a:defRPr/>
            </a:pPr>
            <a:r>
              <a:rPr lang="en-US" sz="4200" dirty="0" err="1">
                <a:solidFill>
                  <a:srgbClr val="00B0F0"/>
                </a:solidFill>
                <a:latin typeface="Nikosh" pitchFamily="2" charset="0"/>
                <a:cs typeface="Nikosh" pitchFamily="2" charset="0"/>
              </a:rPr>
              <a:t>মূল্যায়ন</a:t>
            </a:r>
            <a:r>
              <a:rPr lang="en-US" sz="4200" dirty="0">
                <a:solidFill>
                  <a:srgbClr val="00B0F0"/>
                </a:solidFill>
                <a:latin typeface="Nikosh" pitchFamily="2" charset="0"/>
                <a:cs typeface="Nikosh" pitchFamily="2" charset="0"/>
              </a:rPr>
              <a:t>:</a:t>
            </a:r>
            <a:endParaRPr lang="bn-IN" sz="4200" dirty="0">
              <a:solidFill>
                <a:srgbClr val="00B0F0"/>
              </a:solidFill>
              <a:latin typeface="Nikosh" pitchFamily="2" charset="0"/>
              <a:cs typeface="Nikosh" pitchFamily="2" charset="0"/>
            </a:endParaRPr>
          </a:p>
          <a:p>
            <a:pPr eaLnBrk="1" fontAlgn="auto" hangingPunct="1">
              <a:spcBef>
                <a:spcPts val="0"/>
              </a:spcBef>
              <a:spcAft>
                <a:spcPts val="0"/>
              </a:spcAft>
              <a:defRPr/>
            </a:pPr>
            <a:r>
              <a:rPr lang="en-US" sz="4200" dirty="0" smtClean="0">
                <a:solidFill>
                  <a:srgbClr val="7030A0"/>
                </a:solidFill>
                <a:latin typeface="Nikosh" pitchFamily="2" charset="0"/>
                <a:cs typeface="Nikosh" pitchFamily="2" charset="0"/>
              </a:rPr>
              <a:t> *   </a:t>
            </a:r>
            <a:r>
              <a:rPr lang="en-US" sz="4200" dirty="0" err="1">
                <a:solidFill>
                  <a:srgbClr val="7030A0"/>
                </a:solidFill>
                <a:latin typeface="Nikosh" pitchFamily="2" charset="0"/>
                <a:cs typeface="Nikosh" pitchFamily="2" charset="0"/>
              </a:rPr>
              <a:t>আবেদন</a:t>
            </a:r>
            <a:r>
              <a:rPr lang="en-US" sz="4200" dirty="0">
                <a:solidFill>
                  <a:srgbClr val="7030A0"/>
                </a:solidFill>
                <a:latin typeface="Nikosh" pitchFamily="2" charset="0"/>
                <a:cs typeface="Nikosh" pitchFamily="2" charset="0"/>
              </a:rPr>
              <a:t> </a:t>
            </a:r>
            <a:r>
              <a:rPr lang="en-US" sz="4200" dirty="0" err="1">
                <a:solidFill>
                  <a:srgbClr val="7030A0"/>
                </a:solidFill>
                <a:latin typeface="Nikosh" pitchFamily="2" charset="0"/>
                <a:cs typeface="Nikosh" pitchFamily="2" charset="0"/>
              </a:rPr>
              <a:t>না</a:t>
            </a:r>
            <a:r>
              <a:rPr lang="en-US" sz="4200" dirty="0">
                <a:solidFill>
                  <a:srgbClr val="7030A0"/>
                </a:solidFill>
                <a:latin typeface="Nikosh" pitchFamily="2" charset="0"/>
                <a:cs typeface="Nikosh" pitchFamily="2" charset="0"/>
              </a:rPr>
              <a:t> </a:t>
            </a:r>
            <a:r>
              <a:rPr lang="en-US" sz="4200" dirty="0" err="1">
                <a:solidFill>
                  <a:srgbClr val="7030A0"/>
                </a:solidFill>
                <a:latin typeface="Nikosh" pitchFamily="2" charset="0"/>
                <a:cs typeface="Nikosh" pitchFamily="2" charset="0"/>
              </a:rPr>
              <a:t>পাওয়া</a:t>
            </a:r>
            <a:r>
              <a:rPr lang="en-US" sz="4200" dirty="0">
                <a:solidFill>
                  <a:srgbClr val="7030A0"/>
                </a:solidFill>
                <a:latin typeface="Nikosh" pitchFamily="2" charset="0"/>
                <a:cs typeface="Nikosh" pitchFamily="2" charset="0"/>
              </a:rPr>
              <a:t> </a:t>
            </a:r>
            <a:r>
              <a:rPr lang="en-US" sz="4200" dirty="0" err="1">
                <a:solidFill>
                  <a:srgbClr val="7030A0"/>
                </a:solidFill>
                <a:latin typeface="Nikosh" pitchFamily="2" charset="0"/>
                <a:cs typeface="Nikosh" pitchFamily="2" charset="0"/>
              </a:rPr>
              <a:t>গেলে</a:t>
            </a:r>
            <a:r>
              <a:rPr lang="en-US" sz="4200" dirty="0">
                <a:solidFill>
                  <a:srgbClr val="7030A0"/>
                </a:solidFill>
                <a:latin typeface="Nikosh" pitchFamily="2" charset="0"/>
                <a:cs typeface="Nikosh" pitchFamily="2" charset="0"/>
              </a:rPr>
              <a:t> </a:t>
            </a:r>
            <a:r>
              <a:rPr lang="en-US" sz="4200" dirty="0" err="1">
                <a:solidFill>
                  <a:srgbClr val="7030A0"/>
                </a:solidFill>
                <a:latin typeface="Nikosh" pitchFamily="2" charset="0"/>
                <a:cs typeface="Nikosh" pitchFamily="2" charset="0"/>
              </a:rPr>
              <a:t>পূর্ণ</a:t>
            </a:r>
            <a:r>
              <a:rPr lang="en-US" sz="4200" dirty="0">
                <a:solidFill>
                  <a:srgbClr val="7030A0"/>
                </a:solidFill>
                <a:latin typeface="Nikosh" pitchFamily="2" charset="0"/>
                <a:cs typeface="Nikosh" pitchFamily="2" charset="0"/>
              </a:rPr>
              <a:t> </a:t>
            </a:r>
            <a:r>
              <a:rPr lang="en-US" sz="4200" dirty="0" err="1">
                <a:solidFill>
                  <a:srgbClr val="7030A0"/>
                </a:solidFill>
                <a:latin typeface="Nikosh" pitchFamily="2" charset="0"/>
                <a:cs typeface="Nikosh" pitchFamily="2" charset="0"/>
              </a:rPr>
              <a:t>নম্বর</a:t>
            </a:r>
            <a:endParaRPr lang="bn-BD" sz="4200" dirty="0">
              <a:solidFill>
                <a:srgbClr val="7030A0"/>
              </a:solidFill>
              <a:latin typeface="Nikosh" pitchFamily="2" charset="0"/>
              <a:cs typeface="Nikosh" pitchFamily="2" charset="0"/>
            </a:endParaRPr>
          </a:p>
          <a:p>
            <a:pPr eaLnBrk="1" fontAlgn="auto" hangingPunct="1">
              <a:spcBef>
                <a:spcPts val="0"/>
              </a:spcBef>
              <a:spcAft>
                <a:spcPts val="0"/>
              </a:spcAft>
              <a:defRPr/>
            </a:pPr>
            <a:r>
              <a:rPr lang="en-US" sz="4200" dirty="0" smtClean="0">
                <a:solidFill>
                  <a:srgbClr val="7030A0"/>
                </a:solidFill>
                <a:latin typeface="Nikosh" pitchFamily="2" charset="0"/>
                <a:cs typeface="Nikosh" pitchFamily="2" charset="0"/>
              </a:rPr>
              <a:t> </a:t>
            </a:r>
            <a:r>
              <a:rPr lang="bn-BD" sz="4200" dirty="0" smtClean="0">
                <a:solidFill>
                  <a:srgbClr val="7030A0"/>
                </a:solidFill>
                <a:latin typeface="Nikosh" pitchFamily="2" charset="0"/>
                <a:cs typeface="Nikosh" pitchFamily="2" charset="0"/>
              </a:rPr>
              <a:t>*</a:t>
            </a:r>
            <a:r>
              <a:rPr lang="en-US" sz="4200" dirty="0" smtClean="0">
                <a:solidFill>
                  <a:srgbClr val="7030A0"/>
                </a:solidFill>
                <a:latin typeface="Nikosh" pitchFamily="2" charset="0"/>
                <a:cs typeface="Nikosh" pitchFamily="2" charset="0"/>
              </a:rPr>
              <a:t>    </a:t>
            </a:r>
            <a:r>
              <a:rPr lang="en-US" sz="4200" dirty="0" err="1">
                <a:solidFill>
                  <a:srgbClr val="7030A0"/>
                </a:solidFill>
                <a:latin typeface="Nikosh" pitchFamily="2" charset="0"/>
                <a:cs typeface="Nikosh" pitchFamily="2" charset="0"/>
              </a:rPr>
              <a:t>কোন</a:t>
            </a:r>
            <a:r>
              <a:rPr lang="en-US" sz="4200" dirty="0">
                <a:solidFill>
                  <a:srgbClr val="7030A0"/>
                </a:solidFill>
                <a:latin typeface="Nikosh" pitchFamily="2" charset="0"/>
                <a:cs typeface="Nikosh" pitchFamily="2" charset="0"/>
              </a:rPr>
              <a:t> </a:t>
            </a:r>
            <a:r>
              <a:rPr lang="en-US" sz="4200" dirty="0" err="1">
                <a:solidFill>
                  <a:srgbClr val="7030A0"/>
                </a:solidFill>
                <a:latin typeface="Nikosh" pitchFamily="2" charset="0"/>
                <a:cs typeface="Nikosh" pitchFamily="2" charset="0"/>
              </a:rPr>
              <a:t>আবেদন</a:t>
            </a:r>
            <a:r>
              <a:rPr lang="en-US" sz="4200" dirty="0">
                <a:solidFill>
                  <a:srgbClr val="7030A0"/>
                </a:solidFill>
                <a:latin typeface="Nikosh" pitchFamily="2" charset="0"/>
                <a:cs typeface="Nikosh" pitchFamily="2" charset="0"/>
              </a:rPr>
              <a:t> </a:t>
            </a:r>
            <a:r>
              <a:rPr lang="en-US" sz="4200" dirty="0" err="1">
                <a:solidFill>
                  <a:srgbClr val="7030A0"/>
                </a:solidFill>
                <a:latin typeface="Nikosh" pitchFamily="2" charset="0"/>
                <a:cs typeface="Nikosh" pitchFamily="2" charset="0"/>
              </a:rPr>
              <a:t>নিষ্পত্তির</a:t>
            </a:r>
            <a:r>
              <a:rPr lang="en-US" sz="4200" dirty="0">
                <a:solidFill>
                  <a:srgbClr val="7030A0"/>
                </a:solidFill>
                <a:latin typeface="Nikosh" pitchFamily="2" charset="0"/>
                <a:cs typeface="Nikosh" pitchFamily="2" charset="0"/>
              </a:rPr>
              <a:t> </a:t>
            </a:r>
            <a:r>
              <a:rPr lang="en-US" sz="4200" dirty="0" err="1">
                <a:solidFill>
                  <a:srgbClr val="7030A0"/>
                </a:solidFill>
                <a:latin typeface="Nikosh" pitchFamily="2" charset="0"/>
                <a:cs typeface="Nikosh" pitchFamily="2" charset="0"/>
              </a:rPr>
              <a:t>সময়</a:t>
            </a:r>
            <a:r>
              <a:rPr lang="en-US" sz="4200" dirty="0">
                <a:solidFill>
                  <a:srgbClr val="7030A0"/>
                </a:solidFill>
                <a:latin typeface="Nikosh" pitchFamily="2" charset="0"/>
                <a:cs typeface="Nikosh" pitchFamily="2" charset="0"/>
              </a:rPr>
              <a:t>/</a:t>
            </a:r>
            <a:r>
              <a:rPr lang="en-US" sz="4200" dirty="0" err="1">
                <a:solidFill>
                  <a:srgbClr val="7030A0"/>
                </a:solidFill>
                <a:latin typeface="Nikosh" pitchFamily="2" charset="0"/>
                <a:cs typeface="Nikosh" pitchFamily="2" charset="0"/>
              </a:rPr>
              <a:t>তারিখ</a:t>
            </a:r>
            <a:r>
              <a:rPr lang="en-US" sz="4200" dirty="0">
                <a:solidFill>
                  <a:srgbClr val="7030A0"/>
                </a:solidFill>
                <a:latin typeface="Nikosh" pitchFamily="2" charset="0"/>
                <a:cs typeface="Nikosh" pitchFamily="2" charset="0"/>
              </a:rPr>
              <a:t> ৩০ </a:t>
            </a:r>
            <a:r>
              <a:rPr lang="en-US" sz="4200" dirty="0" err="1">
                <a:solidFill>
                  <a:srgbClr val="7030A0"/>
                </a:solidFill>
                <a:latin typeface="Nikosh" pitchFamily="2" charset="0"/>
                <a:cs typeface="Nikosh" pitchFamily="2" charset="0"/>
              </a:rPr>
              <a:t>জুন</a:t>
            </a:r>
            <a:r>
              <a:rPr lang="en-US" sz="4200" dirty="0">
                <a:solidFill>
                  <a:srgbClr val="7030A0"/>
                </a:solidFill>
                <a:latin typeface="Nikosh" pitchFamily="2" charset="0"/>
                <a:cs typeface="Nikosh" pitchFamily="2" charset="0"/>
              </a:rPr>
              <a:t> </a:t>
            </a:r>
            <a:r>
              <a:rPr lang="en-US" sz="4200" dirty="0" err="1">
                <a:solidFill>
                  <a:srgbClr val="7030A0"/>
                </a:solidFill>
                <a:latin typeface="Nikosh" pitchFamily="2" charset="0"/>
                <a:cs typeface="Nikosh" pitchFamily="2" charset="0"/>
              </a:rPr>
              <a:t>অতিক্রম</a:t>
            </a:r>
            <a:r>
              <a:rPr lang="en-US" sz="4200" dirty="0">
                <a:solidFill>
                  <a:srgbClr val="7030A0"/>
                </a:solidFill>
                <a:latin typeface="Nikosh" pitchFamily="2" charset="0"/>
                <a:cs typeface="Nikosh" pitchFamily="2" charset="0"/>
              </a:rPr>
              <a:t> </a:t>
            </a:r>
            <a:r>
              <a:rPr lang="en-US" sz="4200" dirty="0" err="1">
                <a:solidFill>
                  <a:srgbClr val="7030A0"/>
                </a:solidFill>
                <a:latin typeface="Nikosh" pitchFamily="2" charset="0"/>
                <a:cs typeface="Nikosh" pitchFamily="2" charset="0"/>
              </a:rPr>
              <a:t>করলে</a:t>
            </a:r>
            <a:r>
              <a:rPr lang="en-US" sz="4200" dirty="0">
                <a:solidFill>
                  <a:srgbClr val="7030A0"/>
                </a:solidFill>
                <a:latin typeface="Nikosh" pitchFamily="2" charset="0"/>
                <a:cs typeface="Nikosh" pitchFamily="2" charset="0"/>
              </a:rPr>
              <a:t> </a:t>
            </a:r>
            <a:r>
              <a:rPr lang="en-US" sz="4200" dirty="0" err="1">
                <a:solidFill>
                  <a:srgbClr val="7030A0"/>
                </a:solidFill>
                <a:latin typeface="Nikosh" pitchFamily="2" charset="0"/>
                <a:cs typeface="Nikosh" pitchFamily="2" charset="0"/>
              </a:rPr>
              <a:t>তা</a:t>
            </a:r>
            <a:r>
              <a:rPr lang="en-US" sz="4200" dirty="0">
                <a:solidFill>
                  <a:srgbClr val="7030A0"/>
                </a:solidFill>
                <a:latin typeface="Nikosh" pitchFamily="2" charset="0"/>
                <a:cs typeface="Nikosh" pitchFamily="2" charset="0"/>
              </a:rPr>
              <a:t> </a:t>
            </a:r>
            <a:r>
              <a:rPr lang="en-US" sz="4200" dirty="0" err="1">
                <a:solidFill>
                  <a:srgbClr val="7030A0"/>
                </a:solidFill>
                <a:latin typeface="Nikosh" pitchFamily="2" charset="0"/>
                <a:cs typeface="Nikosh" pitchFamily="2" charset="0"/>
              </a:rPr>
              <a:t>আবেদন</a:t>
            </a:r>
            <a:r>
              <a:rPr lang="en-US" sz="4200" dirty="0">
                <a:solidFill>
                  <a:srgbClr val="7030A0"/>
                </a:solidFill>
                <a:latin typeface="Nikosh" pitchFamily="2" charset="0"/>
                <a:cs typeface="Nikosh" pitchFamily="2" charset="0"/>
              </a:rPr>
              <a:t> </a:t>
            </a:r>
            <a:r>
              <a:rPr lang="en-US" sz="4200" dirty="0" err="1">
                <a:solidFill>
                  <a:srgbClr val="7030A0"/>
                </a:solidFill>
                <a:latin typeface="Nikosh" pitchFamily="2" charset="0"/>
                <a:cs typeface="Nikosh" pitchFamily="2" charset="0"/>
              </a:rPr>
              <a:t>সংখ্যার</a:t>
            </a:r>
            <a:r>
              <a:rPr lang="en-US" sz="4200" dirty="0">
                <a:solidFill>
                  <a:srgbClr val="7030A0"/>
                </a:solidFill>
                <a:latin typeface="Nikosh" pitchFamily="2" charset="0"/>
                <a:cs typeface="Nikosh" pitchFamily="2" charset="0"/>
              </a:rPr>
              <a:t> </a:t>
            </a:r>
            <a:br>
              <a:rPr lang="en-US" sz="4200" dirty="0">
                <a:solidFill>
                  <a:srgbClr val="7030A0"/>
                </a:solidFill>
                <a:latin typeface="Nikosh" pitchFamily="2" charset="0"/>
                <a:cs typeface="Nikosh" pitchFamily="2" charset="0"/>
              </a:rPr>
            </a:br>
            <a:r>
              <a:rPr lang="en-US" sz="4200" dirty="0">
                <a:solidFill>
                  <a:srgbClr val="7030A0"/>
                </a:solidFill>
                <a:latin typeface="Nikosh" pitchFamily="2" charset="0"/>
                <a:cs typeface="Nikosh" pitchFamily="2" charset="0"/>
              </a:rPr>
              <a:t>      </a:t>
            </a:r>
            <a:r>
              <a:rPr lang="en-US" sz="4200" dirty="0" err="1">
                <a:solidFill>
                  <a:srgbClr val="7030A0"/>
                </a:solidFill>
                <a:latin typeface="Nikosh" pitchFamily="2" charset="0"/>
                <a:cs typeface="Nikosh" pitchFamily="2" charset="0"/>
              </a:rPr>
              <a:t>মধ্যে</a:t>
            </a:r>
            <a:r>
              <a:rPr lang="en-US" sz="4200" dirty="0">
                <a:solidFill>
                  <a:srgbClr val="7030A0"/>
                </a:solidFill>
                <a:latin typeface="Nikosh" pitchFamily="2" charset="0"/>
                <a:cs typeface="Nikosh" pitchFamily="2" charset="0"/>
              </a:rPr>
              <a:t> </a:t>
            </a:r>
            <a:r>
              <a:rPr lang="en-US" sz="4200" dirty="0" err="1">
                <a:solidFill>
                  <a:srgbClr val="7030A0"/>
                </a:solidFill>
                <a:latin typeface="Nikosh" pitchFamily="2" charset="0"/>
                <a:cs typeface="Nikosh" pitchFamily="2" charset="0"/>
              </a:rPr>
              <a:t>গণ্য</a:t>
            </a:r>
            <a:r>
              <a:rPr lang="en-US" sz="4200" dirty="0">
                <a:solidFill>
                  <a:srgbClr val="7030A0"/>
                </a:solidFill>
                <a:latin typeface="Nikosh" pitchFamily="2" charset="0"/>
                <a:cs typeface="Nikosh" pitchFamily="2" charset="0"/>
              </a:rPr>
              <a:t> </a:t>
            </a:r>
            <a:r>
              <a:rPr lang="en-US" sz="4200" dirty="0" err="1">
                <a:solidFill>
                  <a:srgbClr val="7030A0"/>
                </a:solidFill>
                <a:latin typeface="Nikosh" pitchFamily="2" charset="0"/>
                <a:cs typeface="Nikosh" pitchFamily="2" charset="0"/>
              </a:rPr>
              <a:t>হবেনা</a:t>
            </a:r>
            <a:r>
              <a:rPr lang="en-US" sz="4200" dirty="0">
                <a:solidFill>
                  <a:srgbClr val="7030A0"/>
                </a:solidFill>
                <a:latin typeface="Nikosh" pitchFamily="2" charset="0"/>
                <a:cs typeface="Nikosh" pitchFamily="2" charset="0"/>
              </a:rPr>
              <a:t>।</a:t>
            </a:r>
            <a:endParaRPr lang="bn-BD" sz="4200" dirty="0">
              <a:solidFill>
                <a:srgbClr val="7030A0"/>
              </a:solidFill>
              <a:latin typeface="Nikosh" pitchFamily="2" charset="0"/>
              <a:cs typeface="Nikosh" pitchFamily="2" charset="0"/>
            </a:endParaRPr>
          </a:p>
          <a:p>
            <a:pPr eaLnBrk="1" fontAlgn="auto" hangingPunct="1">
              <a:spcBef>
                <a:spcPts val="0"/>
              </a:spcBef>
              <a:spcAft>
                <a:spcPts val="0"/>
              </a:spcAft>
              <a:defRPr/>
            </a:pPr>
            <a:r>
              <a:rPr lang="en-US" sz="4200" dirty="0" smtClean="0">
                <a:solidFill>
                  <a:srgbClr val="7030A0"/>
                </a:solidFill>
                <a:latin typeface="Nikosh" pitchFamily="2" charset="0"/>
                <a:cs typeface="Nikosh" pitchFamily="2" charset="0"/>
              </a:rPr>
              <a:t> </a:t>
            </a:r>
            <a:r>
              <a:rPr lang="bn-BD" sz="4200" dirty="0" smtClean="0">
                <a:solidFill>
                  <a:srgbClr val="7030A0"/>
                </a:solidFill>
                <a:latin typeface="Nikosh" pitchFamily="2" charset="0"/>
                <a:cs typeface="Nikosh" pitchFamily="2" charset="0"/>
              </a:rPr>
              <a:t>*</a:t>
            </a:r>
            <a:r>
              <a:rPr lang="en-US" sz="4200" dirty="0" smtClean="0">
                <a:solidFill>
                  <a:srgbClr val="7030A0"/>
                </a:solidFill>
                <a:latin typeface="Nikosh" pitchFamily="2" charset="0"/>
                <a:cs typeface="Nikosh" pitchFamily="2" charset="0"/>
              </a:rPr>
              <a:t>    </a:t>
            </a:r>
            <a:r>
              <a:rPr lang="en-US" sz="4200" dirty="0" err="1">
                <a:solidFill>
                  <a:srgbClr val="7030A0"/>
                </a:solidFill>
                <a:latin typeface="Nikosh" pitchFamily="2" charset="0"/>
                <a:cs typeface="Nikosh" pitchFamily="2" charset="0"/>
              </a:rPr>
              <a:t>আবেদন</a:t>
            </a:r>
            <a:r>
              <a:rPr lang="en-US" sz="4200" dirty="0">
                <a:solidFill>
                  <a:srgbClr val="7030A0"/>
                </a:solidFill>
                <a:latin typeface="Nikosh" pitchFamily="2" charset="0"/>
                <a:cs typeface="Nikosh" pitchFamily="2" charset="0"/>
              </a:rPr>
              <a:t> </a:t>
            </a:r>
            <a:r>
              <a:rPr lang="en-US" sz="4200" dirty="0" err="1">
                <a:solidFill>
                  <a:srgbClr val="7030A0"/>
                </a:solidFill>
                <a:latin typeface="Nikosh" pitchFamily="2" charset="0"/>
                <a:cs typeface="Nikosh" pitchFamily="2" charset="0"/>
              </a:rPr>
              <a:t>নিষ্পন্ন</a:t>
            </a:r>
            <a:r>
              <a:rPr lang="en-US" sz="4200" dirty="0">
                <a:solidFill>
                  <a:srgbClr val="7030A0"/>
                </a:solidFill>
                <a:latin typeface="Nikosh" pitchFamily="2" charset="0"/>
                <a:cs typeface="Nikosh" pitchFamily="2" charset="0"/>
              </a:rPr>
              <a:t> </a:t>
            </a:r>
            <a:r>
              <a:rPr lang="en-US" sz="4200" dirty="0" err="1">
                <a:solidFill>
                  <a:srgbClr val="7030A0"/>
                </a:solidFill>
                <a:latin typeface="Nikosh" pitchFamily="2" charset="0"/>
                <a:cs typeface="Nikosh" pitchFamily="2" charset="0"/>
              </a:rPr>
              <a:t>করার</a:t>
            </a:r>
            <a:r>
              <a:rPr lang="en-US" sz="4200" dirty="0">
                <a:solidFill>
                  <a:srgbClr val="7030A0"/>
                </a:solidFill>
                <a:latin typeface="Nikosh" pitchFamily="2" charset="0"/>
                <a:cs typeface="Nikosh" pitchFamily="2" charset="0"/>
              </a:rPr>
              <a:t> </a:t>
            </a:r>
            <a:r>
              <a:rPr lang="en-US" sz="4200" dirty="0" err="1">
                <a:solidFill>
                  <a:srgbClr val="7030A0"/>
                </a:solidFill>
                <a:latin typeface="Nikosh" pitchFamily="2" charset="0"/>
                <a:cs typeface="Nikosh" pitchFamily="2" charset="0"/>
              </a:rPr>
              <a:t>পর</a:t>
            </a:r>
            <a:r>
              <a:rPr lang="en-US" sz="4200" dirty="0">
                <a:solidFill>
                  <a:srgbClr val="7030A0"/>
                </a:solidFill>
                <a:latin typeface="Nikosh" pitchFamily="2" charset="0"/>
                <a:cs typeface="Nikosh" pitchFamily="2" charset="0"/>
              </a:rPr>
              <a:t> </a:t>
            </a:r>
            <a:r>
              <a:rPr lang="en-US" sz="4200" dirty="0" err="1">
                <a:solidFill>
                  <a:srgbClr val="7030A0"/>
                </a:solidFill>
                <a:latin typeface="Nikosh" pitchFamily="2" charset="0"/>
                <a:cs typeface="Nikosh" pitchFamily="2" charset="0"/>
              </a:rPr>
              <a:t>উক্ত</a:t>
            </a:r>
            <a:r>
              <a:rPr lang="en-US" sz="4200" dirty="0">
                <a:solidFill>
                  <a:srgbClr val="7030A0"/>
                </a:solidFill>
                <a:latin typeface="Nikosh" pitchFamily="2" charset="0"/>
                <a:cs typeface="Nikosh" pitchFamily="2" charset="0"/>
              </a:rPr>
              <a:t> </a:t>
            </a:r>
            <a:r>
              <a:rPr lang="en-US" sz="4200" dirty="0" err="1">
                <a:solidFill>
                  <a:srgbClr val="7030A0"/>
                </a:solidFill>
                <a:latin typeface="Nikosh" pitchFamily="2" charset="0"/>
                <a:cs typeface="Nikosh" pitchFamily="2" charset="0"/>
              </a:rPr>
              <a:t>আবেদনের</a:t>
            </a:r>
            <a:r>
              <a:rPr lang="en-US" sz="4200" dirty="0">
                <a:solidFill>
                  <a:srgbClr val="7030A0"/>
                </a:solidFill>
                <a:latin typeface="Nikosh" pitchFamily="2" charset="0"/>
                <a:cs typeface="Nikosh" pitchFamily="2" charset="0"/>
              </a:rPr>
              <a:t> </a:t>
            </a:r>
            <a:r>
              <a:rPr lang="en-US" sz="4200" dirty="0" err="1">
                <a:solidFill>
                  <a:srgbClr val="7030A0"/>
                </a:solidFill>
                <a:latin typeface="Nikosh" pitchFamily="2" charset="0"/>
                <a:cs typeface="Nikosh" pitchFamily="2" charset="0"/>
              </a:rPr>
              <a:t>উপর</a:t>
            </a:r>
            <a:r>
              <a:rPr lang="en-US" sz="4200" dirty="0">
                <a:solidFill>
                  <a:srgbClr val="7030A0"/>
                </a:solidFill>
                <a:latin typeface="Nikosh" pitchFamily="2" charset="0"/>
                <a:cs typeface="Nikosh" pitchFamily="2" charset="0"/>
              </a:rPr>
              <a:t> </a:t>
            </a:r>
            <a:r>
              <a:rPr lang="en-US" sz="4200" dirty="0" err="1">
                <a:solidFill>
                  <a:srgbClr val="7030A0"/>
                </a:solidFill>
                <a:latin typeface="Nikosh" pitchFamily="2" charset="0"/>
                <a:cs typeface="Nikosh" pitchFamily="2" charset="0"/>
              </a:rPr>
              <a:t>আপীল</a:t>
            </a:r>
            <a:r>
              <a:rPr lang="en-US" sz="4200" dirty="0">
                <a:solidFill>
                  <a:srgbClr val="7030A0"/>
                </a:solidFill>
                <a:latin typeface="Nikosh" pitchFamily="2" charset="0"/>
                <a:cs typeface="Nikosh" pitchFamily="2" charset="0"/>
              </a:rPr>
              <a:t>/</a:t>
            </a:r>
            <a:r>
              <a:rPr lang="en-US" sz="4200" dirty="0" err="1">
                <a:solidFill>
                  <a:srgbClr val="7030A0"/>
                </a:solidFill>
                <a:latin typeface="Nikosh" pitchFamily="2" charset="0"/>
                <a:cs typeface="Nikosh" pitchFamily="2" charset="0"/>
              </a:rPr>
              <a:t>অভিযোগ</a:t>
            </a:r>
            <a:r>
              <a:rPr lang="en-US" sz="4200" dirty="0">
                <a:solidFill>
                  <a:srgbClr val="7030A0"/>
                </a:solidFill>
                <a:latin typeface="Nikosh" pitchFamily="2" charset="0"/>
                <a:cs typeface="Nikosh" pitchFamily="2" charset="0"/>
              </a:rPr>
              <a:t> </a:t>
            </a:r>
            <a:r>
              <a:rPr lang="en-US" sz="4200" dirty="0" err="1">
                <a:solidFill>
                  <a:srgbClr val="7030A0"/>
                </a:solidFill>
                <a:latin typeface="Nikosh" pitchFamily="2" charset="0"/>
                <a:cs typeface="Nikosh" pitchFamily="2" charset="0"/>
              </a:rPr>
              <a:t>হলে</a:t>
            </a:r>
            <a:r>
              <a:rPr lang="en-US" sz="4200" dirty="0">
                <a:solidFill>
                  <a:srgbClr val="7030A0"/>
                </a:solidFill>
                <a:latin typeface="Nikosh" pitchFamily="2" charset="0"/>
                <a:cs typeface="Nikosh" pitchFamily="2" charset="0"/>
              </a:rPr>
              <a:t> এ </a:t>
            </a:r>
            <a:r>
              <a:rPr lang="en-US" sz="4200" dirty="0" err="1">
                <a:solidFill>
                  <a:srgbClr val="7030A0"/>
                </a:solidFill>
                <a:latin typeface="Nikosh" pitchFamily="2" charset="0"/>
                <a:cs typeface="Nikosh" pitchFamily="2" charset="0"/>
              </a:rPr>
              <a:t>ক্ষেত্রে</a:t>
            </a:r>
            <a:r>
              <a:rPr lang="en-US" sz="4200" dirty="0">
                <a:solidFill>
                  <a:srgbClr val="7030A0"/>
                </a:solidFill>
                <a:latin typeface="Nikosh" pitchFamily="2" charset="0"/>
                <a:cs typeface="Nikosh" pitchFamily="2" charset="0"/>
              </a:rPr>
              <a:t> </a:t>
            </a:r>
            <a:r>
              <a:rPr lang="en-US" sz="4200" dirty="0" err="1">
                <a:solidFill>
                  <a:srgbClr val="7030A0"/>
                </a:solidFill>
                <a:latin typeface="Nikosh" pitchFamily="2" charset="0"/>
                <a:cs typeface="Nikosh" pitchFamily="2" charset="0"/>
              </a:rPr>
              <a:t>তা</a:t>
            </a:r>
            <a:r>
              <a:rPr lang="en-US" sz="4200" dirty="0">
                <a:solidFill>
                  <a:srgbClr val="7030A0"/>
                </a:solidFill>
                <a:latin typeface="Nikosh" pitchFamily="2" charset="0"/>
                <a:cs typeface="Nikosh" pitchFamily="2" charset="0"/>
              </a:rPr>
              <a:t> </a:t>
            </a:r>
            <a:br>
              <a:rPr lang="en-US" sz="4200" dirty="0">
                <a:solidFill>
                  <a:srgbClr val="7030A0"/>
                </a:solidFill>
                <a:latin typeface="Nikosh" pitchFamily="2" charset="0"/>
                <a:cs typeface="Nikosh" pitchFamily="2" charset="0"/>
              </a:rPr>
            </a:br>
            <a:r>
              <a:rPr lang="en-US" sz="4200" dirty="0">
                <a:solidFill>
                  <a:srgbClr val="7030A0"/>
                </a:solidFill>
                <a:latin typeface="Nikosh" pitchFamily="2" charset="0"/>
                <a:cs typeface="Nikosh" pitchFamily="2" charset="0"/>
              </a:rPr>
              <a:t>      </a:t>
            </a:r>
            <a:r>
              <a:rPr lang="en-US" sz="4200" dirty="0" err="1">
                <a:solidFill>
                  <a:srgbClr val="7030A0"/>
                </a:solidFill>
                <a:latin typeface="Nikosh" pitchFamily="2" charset="0"/>
                <a:cs typeface="Nikosh" pitchFamily="2" charset="0"/>
              </a:rPr>
              <a:t>নিষ্পত্তি</a:t>
            </a:r>
            <a:r>
              <a:rPr lang="en-US" sz="4200" dirty="0">
                <a:solidFill>
                  <a:srgbClr val="7030A0"/>
                </a:solidFill>
                <a:latin typeface="Nikosh" pitchFamily="2" charset="0"/>
                <a:cs typeface="Nikosh" pitchFamily="2" charset="0"/>
              </a:rPr>
              <a:t> </a:t>
            </a:r>
            <a:r>
              <a:rPr lang="en-US" sz="4200" dirty="0" err="1">
                <a:solidFill>
                  <a:srgbClr val="7030A0"/>
                </a:solidFill>
                <a:latin typeface="Nikosh" pitchFamily="2" charset="0"/>
                <a:cs typeface="Nikosh" pitchFamily="2" charset="0"/>
              </a:rPr>
              <a:t>হিসেবে</a:t>
            </a:r>
            <a:r>
              <a:rPr lang="en-US" sz="4200" dirty="0">
                <a:solidFill>
                  <a:srgbClr val="7030A0"/>
                </a:solidFill>
                <a:latin typeface="Nikosh" pitchFamily="2" charset="0"/>
                <a:cs typeface="Nikosh" pitchFamily="2" charset="0"/>
              </a:rPr>
              <a:t> </a:t>
            </a:r>
            <a:r>
              <a:rPr lang="en-US" sz="4200" dirty="0" err="1">
                <a:solidFill>
                  <a:srgbClr val="7030A0"/>
                </a:solidFill>
                <a:latin typeface="Nikosh" pitchFamily="2" charset="0"/>
                <a:cs typeface="Nikosh" pitchFamily="2" charset="0"/>
              </a:rPr>
              <a:t>ধরা</a:t>
            </a:r>
            <a:r>
              <a:rPr lang="en-US" sz="4200" dirty="0">
                <a:solidFill>
                  <a:srgbClr val="7030A0"/>
                </a:solidFill>
                <a:latin typeface="Nikosh" pitchFamily="2" charset="0"/>
                <a:cs typeface="Nikosh" pitchFamily="2" charset="0"/>
              </a:rPr>
              <a:t> </a:t>
            </a:r>
            <a:r>
              <a:rPr lang="en-US" sz="4200" dirty="0" err="1">
                <a:solidFill>
                  <a:srgbClr val="7030A0"/>
                </a:solidFill>
                <a:latin typeface="Nikosh" pitchFamily="2" charset="0"/>
                <a:cs typeface="Nikosh" pitchFamily="2" charset="0"/>
              </a:rPr>
              <a:t>হবে</a:t>
            </a:r>
            <a:r>
              <a:rPr lang="en-US" sz="4200" dirty="0">
                <a:solidFill>
                  <a:srgbClr val="7030A0"/>
                </a:solidFill>
                <a:latin typeface="Nikosh" pitchFamily="2" charset="0"/>
                <a:cs typeface="Nikosh" pitchFamily="2" charset="0"/>
              </a:rPr>
              <a:t>।</a:t>
            </a:r>
          </a:p>
          <a:p>
            <a:pPr algn="just" eaLnBrk="1" fontAlgn="auto" hangingPunct="1">
              <a:spcBef>
                <a:spcPts val="0"/>
              </a:spcBef>
              <a:spcAft>
                <a:spcPts val="0"/>
              </a:spcAft>
              <a:defRPr/>
            </a:pPr>
            <a:endParaRPr lang="bn-IN" sz="4200" dirty="0">
              <a:solidFill>
                <a:srgbClr val="00B0F0"/>
              </a:solidFill>
              <a:latin typeface="Nikosh" pitchFamily="2" charset="0"/>
              <a:cs typeface="Nikosh" pitchFamily="2" charset="0"/>
            </a:endParaRPr>
          </a:p>
        </p:txBody>
      </p:sp>
    </p:spTree>
    <p:extLst>
      <p:ext uri="{BB962C8B-B14F-4D97-AF65-F5344CB8AC3E}">
        <p14:creationId xmlns:p14="http://schemas.microsoft.com/office/powerpoint/2010/main" val="2078685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795338" y="731838"/>
            <a:ext cx="10279062" cy="4114800"/>
          </a:xfrm>
          <a:prstGeom prst="rect">
            <a:avLst/>
          </a:prstGeom>
        </p:spPr>
        <p:txBody>
          <a:bodyPr anchor="b">
            <a:normAutofit fontScale="92500"/>
          </a:bodyPr>
          <a:lstStyle/>
          <a:p>
            <a:pPr algn="just" eaLnBrk="1" fontAlgn="auto" hangingPunct="1">
              <a:spcBef>
                <a:spcPts val="0"/>
              </a:spcBef>
              <a:spcAft>
                <a:spcPts val="0"/>
              </a:spcAft>
              <a:defRPr/>
            </a:pPr>
            <a:endParaRPr lang="en-US" sz="4200" dirty="0">
              <a:solidFill>
                <a:srgbClr val="00B0F0"/>
              </a:solidFill>
              <a:latin typeface="Nikosh" pitchFamily="2" charset="0"/>
              <a:cs typeface="Nikosh" pitchFamily="2" charset="0"/>
            </a:endParaRPr>
          </a:p>
          <a:p>
            <a:pPr eaLnBrk="1" fontAlgn="auto" hangingPunct="1">
              <a:spcBef>
                <a:spcPts val="0"/>
              </a:spcBef>
              <a:spcAft>
                <a:spcPts val="0"/>
              </a:spcAft>
              <a:defRPr/>
            </a:pPr>
            <a:r>
              <a:rPr lang="en-US" sz="4200" dirty="0" err="1">
                <a:solidFill>
                  <a:srgbClr val="00B0F0"/>
                </a:solidFill>
                <a:latin typeface="Nikosh" pitchFamily="2" charset="0"/>
                <a:cs typeface="Nikosh" pitchFamily="2" charset="0"/>
              </a:rPr>
              <a:t>প্রমাণক</a:t>
            </a:r>
            <a:r>
              <a:rPr lang="en-US" sz="4200" dirty="0">
                <a:solidFill>
                  <a:srgbClr val="00B0F0"/>
                </a:solidFill>
                <a:latin typeface="Nikosh" pitchFamily="2" charset="0"/>
                <a:cs typeface="Nikosh" pitchFamily="2" charset="0"/>
              </a:rPr>
              <a:t>:</a:t>
            </a:r>
            <a:endParaRPr lang="bn-IN" sz="4200" dirty="0">
              <a:solidFill>
                <a:srgbClr val="00B0F0"/>
              </a:solidFill>
              <a:latin typeface="Nikosh" pitchFamily="2" charset="0"/>
              <a:cs typeface="Nikosh" pitchFamily="2" charset="0"/>
            </a:endParaRPr>
          </a:p>
          <a:p>
            <a:pPr eaLnBrk="1" fontAlgn="auto" hangingPunct="1">
              <a:spcBef>
                <a:spcPts val="0"/>
              </a:spcBef>
              <a:spcAft>
                <a:spcPts val="0"/>
              </a:spcAft>
              <a:defRPr/>
            </a:pPr>
            <a:r>
              <a:rPr lang="bn-IN" sz="4200" dirty="0">
                <a:solidFill>
                  <a:srgbClr val="7030A0"/>
                </a:solidFill>
                <a:latin typeface="Nikosh" pitchFamily="2" charset="0"/>
                <a:cs typeface="Nikosh" pitchFamily="2" charset="0"/>
              </a:rPr>
              <a:t> </a:t>
            </a:r>
            <a:r>
              <a:rPr lang="en-US" sz="4200" dirty="0">
                <a:solidFill>
                  <a:srgbClr val="7030A0"/>
                </a:solidFill>
                <a:latin typeface="Nikosh" pitchFamily="2" charset="0"/>
                <a:cs typeface="Nikosh" pitchFamily="2" charset="0"/>
              </a:rPr>
              <a:t>  *  </a:t>
            </a:r>
            <a:r>
              <a:rPr lang="en-US" sz="4200" dirty="0" err="1">
                <a:solidFill>
                  <a:srgbClr val="7030A0"/>
                </a:solidFill>
                <a:latin typeface="Nikosh" pitchFamily="2" charset="0"/>
                <a:cs typeface="Nikosh" pitchFamily="2" charset="0"/>
              </a:rPr>
              <a:t>উর্ধ্বতন</a:t>
            </a:r>
            <a:r>
              <a:rPr lang="en-US" sz="4200" dirty="0">
                <a:solidFill>
                  <a:srgbClr val="7030A0"/>
                </a:solidFill>
                <a:latin typeface="Nikosh" pitchFamily="2" charset="0"/>
                <a:cs typeface="Nikosh" pitchFamily="2" charset="0"/>
              </a:rPr>
              <a:t> </a:t>
            </a:r>
            <a:r>
              <a:rPr lang="en-US" sz="4200" dirty="0" err="1">
                <a:solidFill>
                  <a:srgbClr val="7030A0"/>
                </a:solidFill>
                <a:latin typeface="Nikosh" pitchFamily="2" charset="0"/>
                <a:cs typeface="Nikosh" pitchFamily="2" charset="0"/>
              </a:rPr>
              <a:t>কার্যালয়ে</a:t>
            </a:r>
            <a:r>
              <a:rPr lang="en-US" sz="4200" dirty="0">
                <a:solidFill>
                  <a:srgbClr val="7030A0"/>
                </a:solidFill>
                <a:latin typeface="Nikosh" pitchFamily="2" charset="0"/>
                <a:cs typeface="Nikosh" pitchFamily="2" charset="0"/>
              </a:rPr>
              <a:t> </a:t>
            </a:r>
            <a:r>
              <a:rPr lang="en-US" sz="4200" dirty="0" err="1">
                <a:solidFill>
                  <a:srgbClr val="7030A0"/>
                </a:solidFill>
                <a:latin typeface="Nikosh" pitchFamily="2" charset="0"/>
                <a:cs typeface="Nikosh" pitchFamily="2" charset="0"/>
              </a:rPr>
              <a:t>ত্রৈমাসিক</a:t>
            </a:r>
            <a:r>
              <a:rPr lang="en-US" sz="4200" dirty="0">
                <a:solidFill>
                  <a:srgbClr val="7030A0"/>
                </a:solidFill>
                <a:latin typeface="Nikosh" pitchFamily="2" charset="0"/>
                <a:cs typeface="Nikosh" pitchFamily="2" charset="0"/>
              </a:rPr>
              <a:t> </a:t>
            </a:r>
            <a:r>
              <a:rPr lang="en-US" sz="4200" dirty="0" err="1">
                <a:solidFill>
                  <a:srgbClr val="7030A0"/>
                </a:solidFill>
                <a:latin typeface="Nikosh" pitchFamily="2" charset="0"/>
                <a:cs typeface="Nikosh" pitchFamily="2" charset="0"/>
              </a:rPr>
              <a:t>প্রতিবেদন</a:t>
            </a:r>
            <a:r>
              <a:rPr lang="en-US" sz="4200" dirty="0">
                <a:solidFill>
                  <a:srgbClr val="7030A0"/>
                </a:solidFill>
                <a:latin typeface="Nikosh" pitchFamily="2" charset="0"/>
                <a:cs typeface="Nikosh" pitchFamily="2" charset="0"/>
              </a:rPr>
              <a:t> </a:t>
            </a:r>
            <a:r>
              <a:rPr lang="en-US" sz="4200" dirty="0" err="1">
                <a:solidFill>
                  <a:srgbClr val="7030A0"/>
                </a:solidFill>
                <a:latin typeface="Nikosh" pitchFamily="2" charset="0"/>
                <a:cs typeface="Nikosh" pitchFamily="2" charset="0"/>
              </a:rPr>
              <a:t>প্রেরণ</a:t>
            </a:r>
            <a:r>
              <a:rPr lang="en-US" sz="4200" dirty="0">
                <a:solidFill>
                  <a:srgbClr val="7030A0"/>
                </a:solidFill>
                <a:latin typeface="Nikosh" pitchFamily="2" charset="0"/>
                <a:cs typeface="Nikosh" pitchFamily="2" charset="0"/>
              </a:rPr>
              <a:t>।</a:t>
            </a:r>
            <a:endParaRPr lang="bn-BD" sz="4200" dirty="0">
              <a:solidFill>
                <a:srgbClr val="7030A0"/>
              </a:solidFill>
              <a:latin typeface="Nikosh" pitchFamily="2" charset="0"/>
              <a:cs typeface="Nikosh" pitchFamily="2" charset="0"/>
            </a:endParaRPr>
          </a:p>
          <a:p>
            <a:pPr eaLnBrk="1" fontAlgn="auto" hangingPunct="1">
              <a:spcBef>
                <a:spcPts val="0"/>
              </a:spcBef>
              <a:spcAft>
                <a:spcPts val="0"/>
              </a:spcAft>
              <a:defRPr/>
            </a:pPr>
            <a:r>
              <a:rPr lang="en-US" sz="4200" dirty="0">
                <a:solidFill>
                  <a:srgbClr val="7030A0"/>
                </a:solidFill>
                <a:latin typeface="Nikosh" pitchFamily="2" charset="0"/>
                <a:cs typeface="Nikosh" pitchFamily="2" charset="0"/>
              </a:rPr>
              <a:t>   </a:t>
            </a:r>
            <a:r>
              <a:rPr lang="bn-BD" sz="4200" dirty="0">
                <a:solidFill>
                  <a:srgbClr val="7030A0"/>
                </a:solidFill>
                <a:latin typeface="Nikosh" pitchFamily="2" charset="0"/>
                <a:cs typeface="Nikosh" pitchFamily="2" charset="0"/>
              </a:rPr>
              <a:t>*</a:t>
            </a:r>
            <a:r>
              <a:rPr lang="en-US" sz="4200" dirty="0">
                <a:solidFill>
                  <a:srgbClr val="7030A0"/>
                </a:solidFill>
                <a:latin typeface="Nikosh" pitchFamily="2" charset="0"/>
                <a:cs typeface="Nikosh" pitchFamily="2" charset="0"/>
              </a:rPr>
              <a:t>  </a:t>
            </a:r>
            <a:r>
              <a:rPr lang="en-US" sz="4200" dirty="0" err="1">
                <a:solidFill>
                  <a:srgbClr val="7030A0"/>
                </a:solidFill>
                <a:latin typeface="Nikosh" pitchFamily="2" charset="0"/>
                <a:cs typeface="Nikosh" pitchFamily="2" charset="0"/>
              </a:rPr>
              <a:t>প্রতিবেদনে</a:t>
            </a:r>
            <a:r>
              <a:rPr lang="en-US" sz="4200" dirty="0">
                <a:solidFill>
                  <a:srgbClr val="7030A0"/>
                </a:solidFill>
                <a:latin typeface="Nikosh" pitchFamily="2" charset="0"/>
                <a:cs typeface="Nikosh" pitchFamily="2" charset="0"/>
              </a:rPr>
              <a:t> </a:t>
            </a:r>
            <a:r>
              <a:rPr lang="en-US" sz="4200" dirty="0" err="1">
                <a:solidFill>
                  <a:srgbClr val="7030A0"/>
                </a:solidFill>
                <a:latin typeface="Nikosh" pitchFamily="2" charset="0"/>
                <a:cs typeface="Nikosh" pitchFamily="2" charset="0"/>
              </a:rPr>
              <a:t>কতটি</a:t>
            </a:r>
            <a:r>
              <a:rPr lang="en-US" sz="4200" dirty="0">
                <a:solidFill>
                  <a:srgbClr val="7030A0"/>
                </a:solidFill>
                <a:latin typeface="Nikosh" pitchFamily="2" charset="0"/>
                <a:cs typeface="Nikosh" pitchFamily="2" charset="0"/>
              </a:rPr>
              <a:t> </a:t>
            </a:r>
            <a:r>
              <a:rPr lang="en-US" sz="4200" dirty="0" err="1">
                <a:solidFill>
                  <a:srgbClr val="7030A0"/>
                </a:solidFill>
                <a:latin typeface="Nikosh" pitchFamily="2" charset="0"/>
                <a:cs typeface="Nikosh" pitchFamily="2" charset="0"/>
              </a:rPr>
              <a:t>আবেদন</a:t>
            </a:r>
            <a:r>
              <a:rPr lang="en-US" sz="4200" dirty="0">
                <a:solidFill>
                  <a:srgbClr val="7030A0"/>
                </a:solidFill>
                <a:latin typeface="Nikosh" pitchFamily="2" charset="0"/>
                <a:cs typeface="Nikosh" pitchFamily="2" charset="0"/>
              </a:rPr>
              <a:t> </a:t>
            </a:r>
            <a:r>
              <a:rPr lang="en-US" sz="4200" dirty="0" err="1">
                <a:solidFill>
                  <a:srgbClr val="7030A0"/>
                </a:solidFill>
                <a:latin typeface="Nikosh" pitchFamily="2" charset="0"/>
                <a:cs typeface="Nikosh" pitchFamily="2" charset="0"/>
              </a:rPr>
              <a:t>পাওয়া</a:t>
            </a:r>
            <a:r>
              <a:rPr lang="en-US" sz="4200" dirty="0">
                <a:solidFill>
                  <a:srgbClr val="7030A0"/>
                </a:solidFill>
                <a:latin typeface="Nikosh" pitchFamily="2" charset="0"/>
                <a:cs typeface="Nikosh" pitchFamily="2" charset="0"/>
              </a:rPr>
              <a:t> </a:t>
            </a:r>
            <a:r>
              <a:rPr lang="en-US" sz="4200" dirty="0" err="1">
                <a:solidFill>
                  <a:srgbClr val="7030A0"/>
                </a:solidFill>
                <a:latin typeface="Nikosh" pitchFamily="2" charset="0"/>
                <a:cs typeface="Nikosh" pitchFamily="2" charset="0"/>
              </a:rPr>
              <a:t>গিয়েছে</a:t>
            </a:r>
            <a:r>
              <a:rPr lang="en-US" sz="4200" dirty="0">
                <a:solidFill>
                  <a:srgbClr val="7030A0"/>
                </a:solidFill>
                <a:latin typeface="Nikosh" pitchFamily="2" charset="0"/>
                <a:cs typeface="Nikosh" pitchFamily="2" charset="0"/>
              </a:rPr>
              <a:t> </a:t>
            </a:r>
            <a:r>
              <a:rPr lang="en-US" sz="4200" dirty="0" err="1">
                <a:solidFill>
                  <a:srgbClr val="7030A0"/>
                </a:solidFill>
                <a:latin typeface="Nikosh" pitchFamily="2" charset="0"/>
                <a:cs typeface="Nikosh" pitchFamily="2" charset="0"/>
              </a:rPr>
              <a:t>এবং</a:t>
            </a:r>
            <a:r>
              <a:rPr lang="en-US" sz="4200" dirty="0">
                <a:solidFill>
                  <a:srgbClr val="7030A0"/>
                </a:solidFill>
                <a:latin typeface="Nikosh" pitchFamily="2" charset="0"/>
                <a:cs typeface="Nikosh" pitchFamily="2" charset="0"/>
              </a:rPr>
              <a:t> এ </a:t>
            </a:r>
            <a:r>
              <a:rPr lang="en-US" sz="4200" dirty="0" err="1">
                <a:solidFill>
                  <a:srgbClr val="7030A0"/>
                </a:solidFill>
                <a:latin typeface="Nikosh" pitchFamily="2" charset="0"/>
                <a:cs typeface="Nikosh" pitchFamily="2" charset="0"/>
              </a:rPr>
              <a:t>আইন</a:t>
            </a:r>
            <a:r>
              <a:rPr lang="en-US" sz="4200" dirty="0">
                <a:solidFill>
                  <a:srgbClr val="7030A0"/>
                </a:solidFill>
                <a:latin typeface="Nikosh" pitchFamily="2" charset="0"/>
                <a:cs typeface="Nikosh" pitchFamily="2" charset="0"/>
              </a:rPr>
              <a:t> </a:t>
            </a:r>
            <a:br>
              <a:rPr lang="en-US" sz="4200" dirty="0">
                <a:solidFill>
                  <a:srgbClr val="7030A0"/>
                </a:solidFill>
                <a:latin typeface="Nikosh" pitchFamily="2" charset="0"/>
                <a:cs typeface="Nikosh" pitchFamily="2" charset="0"/>
              </a:rPr>
            </a:br>
            <a:r>
              <a:rPr lang="en-US" sz="4200" dirty="0">
                <a:solidFill>
                  <a:srgbClr val="7030A0"/>
                </a:solidFill>
                <a:latin typeface="Nikosh" pitchFamily="2" charset="0"/>
                <a:cs typeface="Nikosh" pitchFamily="2" charset="0"/>
              </a:rPr>
              <a:t>       </a:t>
            </a:r>
            <a:r>
              <a:rPr lang="en-US" sz="4200" dirty="0" err="1">
                <a:solidFill>
                  <a:srgbClr val="7030A0"/>
                </a:solidFill>
                <a:latin typeface="Nikosh" pitchFamily="2" charset="0"/>
                <a:cs typeface="Nikosh" pitchFamily="2" charset="0"/>
              </a:rPr>
              <a:t>অনুসরণ</a:t>
            </a:r>
            <a:r>
              <a:rPr lang="en-US" sz="4200" dirty="0">
                <a:solidFill>
                  <a:srgbClr val="7030A0"/>
                </a:solidFill>
                <a:latin typeface="Nikosh" pitchFamily="2" charset="0"/>
                <a:cs typeface="Nikosh" pitchFamily="2" charset="0"/>
              </a:rPr>
              <a:t> </a:t>
            </a:r>
            <a:r>
              <a:rPr lang="en-US" sz="4200" dirty="0" err="1">
                <a:solidFill>
                  <a:srgbClr val="7030A0"/>
                </a:solidFill>
                <a:latin typeface="Nikosh" pitchFamily="2" charset="0"/>
                <a:cs typeface="Nikosh" pitchFamily="2" charset="0"/>
              </a:rPr>
              <a:t>করে</a:t>
            </a:r>
            <a:r>
              <a:rPr lang="en-US" sz="4200" dirty="0">
                <a:solidFill>
                  <a:srgbClr val="7030A0"/>
                </a:solidFill>
                <a:latin typeface="Nikosh" pitchFamily="2" charset="0"/>
                <a:cs typeface="Nikosh" pitchFamily="2" charset="0"/>
              </a:rPr>
              <a:t> </a:t>
            </a:r>
            <a:r>
              <a:rPr lang="en-US" sz="4200" dirty="0" err="1">
                <a:solidFill>
                  <a:srgbClr val="7030A0"/>
                </a:solidFill>
                <a:latin typeface="Nikosh" pitchFamily="2" charset="0"/>
                <a:cs typeface="Nikosh" pitchFamily="2" charset="0"/>
              </a:rPr>
              <a:t>নিষ্পত্তি</a:t>
            </a:r>
            <a:r>
              <a:rPr lang="en-US" sz="4200" dirty="0">
                <a:solidFill>
                  <a:srgbClr val="7030A0"/>
                </a:solidFill>
                <a:latin typeface="Nikosh" pitchFamily="2" charset="0"/>
                <a:cs typeface="Nikosh" pitchFamily="2" charset="0"/>
              </a:rPr>
              <a:t> </a:t>
            </a:r>
            <a:r>
              <a:rPr lang="en-US" sz="4200" dirty="0" err="1">
                <a:solidFill>
                  <a:srgbClr val="7030A0"/>
                </a:solidFill>
                <a:latin typeface="Nikosh" pitchFamily="2" charset="0"/>
                <a:cs typeface="Nikosh" pitchFamily="2" charset="0"/>
              </a:rPr>
              <a:t>হয়েছে</a:t>
            </a:r>
            <a:r>
              <a:rPr lang="en-US" sz="4200" dirty="0">
                <a:solidFill>
                  <a:srgbClr val="7030A0"/>
                </a:solidFill>
                <a:latin typeface="Nikosh" pitchFamily="2" charset="0"/>
                <a:cs typeface="Nikosh" pitchFamily="2" charset="0"/>
              </a:rPr>
              <a:t> </a:t>
            </a:r>
            <a:r>
              <a:rPr lang="en-US" sz="4200" dirty="0" err="1">
                <a:solidFill>
                  <a:srgbClr val="7030A0"/>
                </a:solidFill>
                <a:latin typeface="Nikosh" pitchFamily="2" charset="0"/>
                <a:cs typeface="Nikosh" pitchFamily="2" charset="0"/>
              </a:rPr>
              <a:t>তার</a:t>
            </a:r>
            <a:r>
              <a:rPr lang="en-US" sz="4200" dirty="0">
                <a:solidFill>
                  <a:srgbClr val="7030A0"/>
                </a:solidFill>
                <a:latin typeface="Nikosh" pitchFamily="2" charset="0"/>
                <a:cs typeface="Nikosh" pitchFamily="2" charset="0"/>
              </a:rPr>
              <a:t> </a:t>
            </a:r>
            <a:r>
              <a:rPr lang="en-US" sz="4200" dirty="0" err="1">
                <a:solidFill>
                  <a:srgbClr val="7030A0"/>
                </a:solidFill>
                <a:latin typeface="Nikosh" pitchFamily="2" charset="0"/>
                <a:cs typeface="Nikosh" pitchFamily="2" charset="0"/>
              </a:rPr>
              <a:t>সংখ্যা</a:t>
            </a:r>
            <a:r>
              <a:rPr lang="en-US" sz="4200" dirty="0">
                <a:solidFill>
                  <a:srgbClr val="7030A0"/>
                </a:solidFill>
                <a:latin typeface="Nikosh" pitchFamily="2" charset="0"/>
                <a:cs typeface="Nikosh" pitchFamily="2" charset="0"/>
              </a:rPr>
              <a:t> </a:t>
            </a:r>
            <a:r>
              <a:rPr lang="en-US" sz="4200" dirty="0" err="1">
                <a:solidFill>
                  <a:srgbClr val="7030A0"/>
                </a:solidFill>
                <a:latin typeface="Nikosh" pitchFamily="2" charset="0"/>
                <a:cs typeface="Nikosh" pitchFamily="2" charset="0"/>
              </a:rPr>
              <a:t>সম্বলিত</a:t>
            </a:r>
            <a:r>
              <a:rPr lang="en-US" sz="4200" dirty="0">
                <a:solidFill>
                  <a:srgbClr val="7030A0"/>
                </a:solidFill>
                <a:latin typeface="Nikosh" pitchFamily="2" charset="0"/>
                <a:cs typeface="Nikosh" pitchFamily="2" charset="0"/>
              </a:rPr>
              <a:t> </a:t>
            </a:r>
            <a:r>
              <a:rPr lang="en-US" sz="4200" dirty="0" err="1">
                <a:solidFill>
                  <a:srgbClr val="7030A0"/>
                </a:solidFill>
                <a:latin typeface="Nikosh" pitchFamily="2" charset="0"/>
                <a:cs typeface="Nikosh" pitchFamily="2" charset="0"/>
              </a:rPr>
              <a:t>প্রত্যয়ন</a:t>
            </a:r>
            <a:r>
              <a:rPr lang="en-US" sz="4200" dirty="0">
                <a:solidFill>
                  <a:srgbClr val="7030A0"/>
                </a:solidFill>
                <a:latin typeface="Nikosh" pitchFamily="2" charset="0"/>
                <a:cs typeface="Nikosh" pitchFamily="2" charset="0"/>
              </a:rPr>
              <a:t>।</a:t>
            </a:r>
            <a:endParaRPr lang="bn-BD" sz="4200" dirty="0">
              <a:solidFill>
                <a:srgbClr val="7030A0"/>
              </a:solidFill>
              <a:latin typeface="Nikosh" pitchFamily="2" charset="0"/>
              <a:cs typeface="Nikosh" pitchFamily="2" charset="0"/>
            </a:endParaRPr>
          </a:p>
          <a:p>
            <a:pPr eaLnBrk="1" fontAlgn="auto" hangingPunct="1">
              <a:spcBef>
                <a:spcPts val="0"/>
              </a:spcBef>
              <a:spcAft>
                <a:spcPts val="0"/>
              </a:spcAft>
              <a:defRPr/>
            </a:pPr>
            <a:r>
              <a:rPr lang="en-US" sz="4200" dirty="0">
                <a:solidFill>
                  <a:srgbClr val="7030A0"/>
                </a:solidFill>
                <a:latin typeface="Nikosh" pitchFamily="2" charset="0"/>
                <a:cs typeface="Nikosh" pitchFamily="2" charset="0"/>
              </a:rPr>
              <a:t>   </a:t>
            </a:r>
            <a:r>
              <a:rPr lang="bn-BD" sz="4200" dirty="0">
                <a:solidFill>
                  <a:srgbClr val="7030A0"/>
                </a:solidFill>
                <a:latin typeface="Nikosh" pitchFamily="2" charset="0"/>
                <a:cs typeface="Nikosh" pitchFamily="2" charset="0"/>
              </a:rPr>
              <a:t>*</a:t>
            </a:r>
            <a:r>
              <a:rPr lang="en-US" sz="4200" dirty="0">
                <a:solidFill>
                  <a:srgbClr val="7030A0"/>
                </a:solidFill>
                <a:latin typeface="Nikosh" pitchFamily="2" charset="0"/>
                <a:cs typeface="Nikosh" pitchFamily="2" charset="0"/>
              </a:rPr>
              <a:t>  </a:t>
            </a:r>
            <a:r>
              <a:rPr lang="en-US" sz="4200" dirty="0" err="1">
                <a:solidFill>
                  <a:srgbClr val="7030A0"/>
                </a:solidFill>
                <a:latin typeface="Nikosh" pitchFamily="2" charset="0"/>
                <a:cs typeface="Nikosh" pitchFamily="2" charset="0"/>
              </a:rPr>
              <a:t>আবেদন</a:t>
            </a:r>
            <a:r>
              <a:rPr lang="en-US" sz="4200" dirty="0">
                <a:solidFill>
                  <a:srgbClr val="7030A0"/>
                </a:solidFill>
                <a:latin typeface="Nikosh" pitchFamily="2" charset="0"/>
                <a:cs typeface="Nikosh" pitchFamily="2" charset="0"/>
              </a:rPr>
              <a:t> </a:t>
            </a:r>
            <a:r>
              <a:rPr lang="en-US" sz="4200" dirty="0" err="1">
                <a:solidFill>
                  <a:srgbClr val="7030A0"/>
                </a:solidFill>
                <a:latin typeface="Nikosh" pitchFamily="2" charset="0"/>
                <a:cs typeface="Nikosh" pitchFamily="2" charset="0"/>
              </a:rPr>
              <a:t>প্রাপ্তির</a:t>
            </a:r>
            <a:r>
              <a:rPr lang="en-US" sz="4200" dirty="0">
                <a:solidFill>
                  <a:srgbClr val="7030A0"/>
                </a:solidFill>
                <a:latin typeface="Nikosh" pitchFamily="2" charset="0"/>
                <a:cs typeface="Nikosh" pitchFamily="2" charset="0"/>
              </a:rPr>
              <a:t> </a:t>
            </a:r>
            <a:r>
              <a:rPr lang="en-US" sz="4200" dirty="0" err="1">
                <a:solidFill>
                  <a:srgbClr val="7030A0"/>
                </a:solidFill>
                <a:latin typeface="Nikosh" pitchFamily="2" charset="0"/>
                <a:cs typeface="Nikosh" pitchFamily="2" charset="0"/>
              </a:rPr>
              <a:t>রেজিষ্টার</a:t>
            </a:r>
            <a:r>
              <a:rPr lang="en-US" sz="4200" dirty="0">
                <a:solidFill>
                  <a:srgbClr val="7030A0"/>
                </a:solidFill>
                <a:latin typeface="Nikosh" pitchFamily="2" charset="0"/>
                <a:cs typeface="Nikosh" pitchFamily="2" charset="0"/>
              </a:rPr>
              <a:t>।</a:t>
            </a:r>
          </a:p>
          <a:p>
            <a:pPr algn="just" eaLnBrk="1" fontAlgn="auto" hangingPunct="1">
              <a:spcBef>
                <a:spcPts val="0"/>
              </a:spcBef>
              <a:spcAft>
                <a:spcPts val="0"/>
              </a:spcAft>
              <a:defRPr/>
            </a:pPr>
            <a:endParaRPr lang="bn-IN" sz="4200" dirty="0">
              <a:solidFill>
                <a:srgbClr val="00B0F0"/>
              </a:solidFill>
              <a:latin typeface="Nikosh" pitchFamily="2" charset="0"/>
              <a:cs typeface="Nikosh" pitchFamily="2" charset="0"/>
            </a:endParaRPr>
          </a:p>
        </p:txBody>
      </p:sp>
    </p:spTree>
    <p:extLst>
      <p:ext uri="{BB962C8B-B14F-4D97-AF65-F5344CB8AC3E}">
        <p14:creationId xmlns:p14="http://schemas.microsoft.com/office/powerpoint/2010/main" val="37339850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717550" y="561974"/>
            <a:ext cx="10279063" cy="5746061"/>
          </a:xfrm>
          <a:prstGeom prst="rect">
            <a:avLst/>
          </a:prstGeom>
        </p:spPr>
        <p:txBody>
          <a:bodyPr anchor="b">
            <a:normAutofit fontScale="62500" lnSpcReduction="20000"/>
          </a:bodyPr>
          <a:lstStyle/>
          <a:p>
            <a:pPr algn="just" eaLnBrk="1" fontAlgn="auto" hangingPunct="1">
              <a:spcBef>
                <a:spcPts val="0"/>
              </a:spcBef>
              <a:spcAft>
                <a:spcPts val="0"/>
              </a:spcAft>
              <a:defRPr/>
            </a:pPr>
            <a:endParaRPr lang="en-US" sz="4200" dirty="0">
              <a:solidFill>
                <a:srgbClr val="00B0F0"/>
              </a:solidFill>
              <a:latin typeface="Nikosh" pitchFamily="2" charset="0"/>
              <a:cs typeface="Nikosh" pitchFamily="2" charset="0"/>
            </a:endParaRPr>
          </a:p>
          <a:p>
            <a:pPr algn="just" eaLnBrk="1" fontAlgn="auto" hangingPunct="1">
              <a:spcBef>
                <a:spcPts val="0"/>
              </a:spcBef>
              <a:spcAft>
                <a:spcPts val="0"/>
              </a:spcAft>
              <a:defRPr/>
            </a:pPr>
            <a:r>
              <a:rPr lang="en-US" sz="5100" dirty="0">
                <a:solidFill>
                  <a:srgbClr val="00B0F0"/>
                </a:solidFill>
                <a:latin typeface="Nikosh" pitchFamily="2" charset="0"/>
                <a:cs typeface="Nikosh" pitchFamily="2" charset="0"/>
              </a:rPr>
              <a:t>(১.২)  </a:t>
            </a:r>
            <a:r>
              <a:rPr lang="en-US" sz="5100" dirty="0" err="1">
                <a:solidFill>
                  <a:srgbClr val="00B0F0"/>
                </a:solidFill>
                <a:latin typeface="Nikosh" pitchFamily="2" charset="0"/>
                <a:cs typeface="Nikosh" pitchFamily="2" charset="0"/>
              </a:rPr>
              <a:t>স্ব-প্রণোদিত</a:t>
            </a:r>
            <a:r>
              <a:rPr lang="en-US" sz="5100" dirty="0">
                <a:solidFill>
                  <a:srgbClr val="00B0F0"/>
                </a:solidFill>
                <a:latin typeface="Nikosh" pitchFamily="2" charset="0"/>
                <a:cs typeface="Nikosh" pitchFamily="2" charset="0"/>
              </a:rPr>
              <a:t> </a:t>
            </a:r>
            <a:r>
              <a:rPr lang="en-US" sz="5100" dirty="0" err="1">
                <a:solidFill>
                  <a:srgbClr val="00B0F0"/>
                </a:solidFill>
                <a:latin typeface="Nikosh" pitchFamily="2" charset="0"/>
                <a:cs typeface="Nikosh" pitchFamily="2" charset="0"/>
              </a:rPr>
              <a:t>প্রকাশযোগ্য</a:t>
            </a:r>
            <a:r>
              <a:rPr lang="en-US" sz="5100" dirty="0">
                <a:solidFill>
                  <a:srgbClr val="00B0F0"/>
                </a:solidFill>
                <a:latin typeface="Nikosh" pitchFamily="2" charset="0"/>
                <a:cs typeface="Nikosh" pitchFamily="2" charset="0"/>
              </a:rPr>
              <a:t> </a:t>
            </a:r>
            <a:r>
              <a:rPr lang="en-US" sz="5100" dirty="0" err="1">
                <a:solidFill>
                  <a:srgbClr val="00B0F0"/>
                </a:solidFill>
                <a:latin typeface="Nikosh" pitchFamily="2" charset="0"/>
                <a:cs typeface="Nikosh" pitchFamily="2" charset="0"/>
              </a:rPr>
              <a:t>তথ্য</a:t>
            </a:r>
            <a:r>
              <a:rPr lang="en-US" sz="5100" dirty="0">
                <a:solidFill>
                  <a:srgbClr val="00B0F0"/>
                </a:solidFill>
                <a:latin typeface="Nikosh" pitchFamily="2" charset="0"/>
                <a:cs typeface="Nikosh" pitchFamily="2" charset="0"/>
              </a:rPr>
              <a:t> </a:t>
            </a:r>
            <a:r>
              <a:rPr lang="en-US" sz="5100" dirty="0" err="1">
                <a:solidFill>
                  <a:srgbClr val="00B0F0"/>
                </a:solidFill>
                <a:latin typeface="Nikosh" pitchFamily="2" charset="0"/>
                <a:cs typeface="Nikosh" pitchFamily="2" charset="0"/>
              </a:rPr>
              <a:t>হালনাগাদ</a:t>
            </a:r>
            <a:r>
              <a:rPr lang="en-US" sz="5100" dirty="0">
                <a:solidFill>
                  <a:srgbClr val="00B0F0"/>
                </a:solidFill>
                <a:latin typeface="Nikosh" pitchFamily="2" charset="0"/>
                <a:cs typeface="Nikosh" pitchFamily="2" charset="0"/>
              </a:rPr>
              <a:t> </a:t>
            </a:r>
            <a:r>
              <a:rPr lang="en-US" sz="5100" dirty="0" err="1">
                <a:solidFill>
                  <a:srgbClr val="00B0F0"/>
                </a:solidFill>
                <a:latin typeface="Nikosh" pitchFamily="2" charset="0"/>
                <a:cs typeface="Nikosh" pitchFamily="2" charset="0"/>
              </a:rPr>
              <a:t>করে</a:t>
            </a:r>
            <a:r>
              <a:rPr lang="en-US" sz="5100" dirty="0">
                <a:solidFill>
                  <a:srgbClr val="00B0F0"/>
                </a:solidFill>
                <a:latin typeface="Nikosh" pitchFamily="2" charset="0"/>
                <a:cs typeface="Nikosh" pitchFamily="2" charset="0"/>
              </a:rPr>
              <a:t> </a:t>
            </a:r>
            <a:r>
              <a:rPr lang="en-US" sz="5100" dirty="0" err="1">
                <a:solidFill>
                  <a:srgbClr val="00B0F0"/>
                </a:solidFill>
                <a:latin typeface="Nikosh" pitchFamily="2" charset="0"/>
                <a:cs typeface="Nikosh" pitchFamily="2" charset="0"/>
              </a:rPr>
              <a:t>ওয়েবসাইটে</a:t>
            </a:r>
            <a:r>
              <a:rPr lang="en-US" sz="5100" dirty="0">
                <a:solidFill>
                  <a:srgbClr val="00B0F0"/>
                </a:solidFill>
                <a:latin typeface="Nikosh" pitchFamily="2" charset="0"/>
                <a:cs typeface="Nikosh" pitchFamily="2" charset="0"/>
              </a:rPr>
              <a:t> </a:t>
            </a:r>
            <a:r>
              <a:rPr lang="en-US" sz="5100" dirty="0" err="1">
                <a:solidFill>
                  <a:srgbClr val="00B0F0"/>
                </a:solidFill>
                <a:latin typeface="Nikosh" pitchFamily="2" charset="0"/>
                <a:cs typeface="Nikosh" pitchFamily="2" charset="0"/>
              </a:rPr>
              <a:t>প্রকাশ</a:t>
            </a:r>
            <a:r>
              <a:rPr lang="en-US" sz="5100" dirty="0">
                <a:solidFill>
                  <a:srgbClr val="00B0F0"/>
                </a:solidFill>
                <a:latin typeface="Nikosh" pitchFamily="2" charset="0"/>
                <a:cs typeface="Nikosh" pitchFamily="2" charset="0"/>
              </a:rPr>
              <a:t>:</a:t>
            </a:r>
            <a:endParaRPr lang="bn-IN" sz="5100" dirty="0">
              <a:solidFill>
                <a:srgbClr val="00B0F0"/>
              </a:solidFill>
              <a:latin typeface="Nikosh" pitchFamily="2" charset="0"/>
              <a:cs typeface="Nikosh" pitchFamily="2" charset="0"/>
            </a:endParaRPr>
          </a:p>
          <a:p>
            <a:pPr algn="just" eaLnBrk="1" fontAlgn="auto" hangingPunct="1">
              <a:spcBef>
                <a:spcPts val="0"/>
              </a:spcBef>
              <a:spcAft>
                <a:spcPts val="0"/>
              </a:spcAft>
              <a:defRPr/>
            </a:pPr>
            <a:endParaRPr lang="en-US" sz="4200" dirty="0">
              <a:solidFill>
                <a:srgbClr val="7030A0"/>
              </a:solidFill>
              <a:latin typeface="Nikosh" pitchFamily="2" charset="0"/>
              <a:cs typeface="Nikosh" pitchFamily="2" charset="0"/>
            </a:endParaRPr>
          </a:p>
          <a:p>
            <a:pPr eaLnBrk="1" fontAlgn="auto" hangingPunct="1">
              <a:spcBef>
                <a:spcPts val="0"/>
              </a:spcBef>
              <a:spcAft>
                <a:spcPts val="0"/>
              </a:spcAft>
              <a:defRPr/>
            </a:pPr>
            <a:r>
              <a:rPr lang="en-US" sz="5100" dirty="0" err="1">
                <a:solidFill>
                  <a:srgbClr val="00B0F0"/>
                </a:solidFill>
                <a:latin typeface="Nikosh" pitchFamily="2" charset="0"/>
                <a:cs typeface="Nikosh" pitchFamily="2" charset="0"/>
              </a:rPr>
              <a:t>বাস্তবায়ন</a:t>
            </a:r>
            <a:r>
              <a:rPr lang="en-US" sz="5100" dirty="0">
                <a:solidFill>
                  <a:srgbClr val="00B0F0"/>
                </a:solidFill>
                <a:latin typeface="Nikosh" pitchFamily="2" charset="0"/>
                <a:cs typeface="Nikosh" pitchFamily="2" charset="0"/>
              </a:rPr>
              <a:t>:</a:t>
            </a:r>
          </a:p>
          <a:p>
            <a:pPr eaLnBrk="1" fontAlgn="auto" hangingPunct="1">
              <a:spcBef>
                <a:spcPts val="0"/>
              </a:spcBef>
              <a:spcAft>
                <a:spcPts val="0"/>
              </a:spcAft>
              <a:defRPr/>
            </a:pPr>
            <a:endParaRPr lang="bn-IN" sz="2000" dirty="0">
              <a:solidFill>
                <a:srgbClr val="00B0F0"/>
              </a:solidFill>
              <a:latin typeface="Nikosh" pitchFamily="2" charset="0"/>
              <a:cs typeface="Nikosh" pitchFamily="2" charset="0"/>
            </a:endParaRPr>
          </a:p>
          <a:p>
            <a:pPr algn="just" eaLnBrk="1" fontAlgn="auto" hangingPunct="1">
              <a:spcBef>
                <a:spcPts val="0"/>
              </a:spcBef>
              <a:spcAft>
                <a:spcPts val="0"/>
              </a:spcAft>
              <a:defRPr/>
            </a:pPr>
            <a:r>
              <a:rPr lang="bn-IN" sz="4200" dirty="0">
                <a:solidFill>
                  <a:srgbClr val="7030A0"/>
                </a:solidFill>
                <a:latin typeface="Nikosh" pitchFamily="2" charset="0"/>
                <a:cs typeface="Nikosh" pitchFamily="2" charset="0"/>
              </a:rPr>
              <a:t> </a:t>
            </a:r>
            <a:r>
              <a:rPr lang="en-US" sz="5100" dirty="0" err="1">
                <a:solidFill>
                  <a:srgbClr val="7030A0"/>
                </a:solidFill>
                <a:latin typeface="Nikosh" pitchFamily="2" charset="0"/>
                <a:cs typeface="Nikosh" pitchFamily="2" charset="0"/>
              </a:rPr>
              <a:t>নির্ধারিত</a:t>
            </a:r>
            <a:r>
              <a:rPr lang="en-US" sz="5100" dirty="0">
                <a:solidFill>
                  <a:srgbClr val="7030A0"/>
                </a:solidFill>
                <a:latin typeface="Nikosh" pitchFamily="2" charset="0"/>
                <a:cs typeface="Nikosh" pitchFamily="2" charset="0"/>
              </a:rPr>
              <a:t> </a:t>
            </a:r>
            <a:r>
              <a:rPr lang="en-US" sz="5100" dirty="0" err="1">
                <a:solidFill>
                  <a:srgbClr val="7030A0"/>
                </a:solidFill>
                <a:latin typeface="Nikosh" pitchFamily="2" charset="0"/>
                <a:cs typeface="Nikosh" pitchFamily="2" charset="0"/>
              </a:rPr>
              <a:t>সময়ের</a:t>
            </a:r>
            <a:r>
              <a:rPr lang="en-US" sz="5100" dirty="0">
                <a:solidFill>
                  <a:srgbClr val="7030A0"/>
                </a:solidFill>
                <a:latin typeface="Nikosh" pitchFamily="2" charset="0"/>
                <a:cs typeface="Nikosh" pitchFamily="2" charset="0"/>
              </a:rPr>
              <a:t> </a:t>
            </a:r>
            <a:r>
              <a:rPr lang="en-US" sz="5100" dirty="0" err="1" smtClean="0">
                <a:solidFill>
                  <a:srgbClr val="7030A0"/>
                </a:solidFill>
                <a:latin typeface="Nikosh" pitchFamily="2" charset="0"/>
                <a:cs typeface="Nikosh" pitchFamily="2" charset="0"/>
              </a:rPr>
              <a:t>মধ্যে</a:t>
            </a:r>
            <a:r>
              <a:rPr lang="en-US" sz="5100" dirty="0" smtClean="0">
                <a:solidFill>
                  <a:srgbClr val="7030A0"/>
                </a:solidFill>
                <a:latin typeface="Nikosh" pitchFamily="2" charset="0"/>
                <a:cs typeface="Nikosh" pitchFamily="2" charset="0"/>
              </a:rPr>
              <a:t> (</a:t>
            </a:r>
            <a:r>
              <a:rPr lang="en-US" sz="5100" dirty="0" err="1" smtClean="0">
                <a:solidFill>
                  <a:srgbClr val="7030A0"/>
                </a:solidFill>
                <a:latin typeface="Nikosh" pitchFamily="2" charset="0"/>
                <a:cs typeface="Nikosh" pitchFamily="2" charset="0"/>
              </a:rPr>
              <a:t>প্রতি</a:t>
            </a:r>
            <a:r>
              <a:rPr lang="en-US" sz="5100" dirty="0" smtClean="0">
                <a:solidFill>
                  <a:srgbClr val="7030A0"/>
                </a:solidFill>
                <a:latin typeface="Nikosh" pitchFamily="2" charset="0"/>
                <a:cs typeface="Nikosh" pitchFamily="2" charset="0"/>
              </a:rPr>
              <a:t> </a:t>
            </a:r>
            <a:r>
              <a:rPr lang="en-US" sz="5100" dirty="0" err="1" smtClean="0">
                <a:solidFill>
                  <a:srgbClr val="7030A0"/>
                </a:solidFill>
                <a:latin typeface="Nikosh" pitchFamily="2" charset="0"/>
                <a:cs typeface="Nikosh" pitchFamily="2" charset="0"/>
              </a:rPr>
              <a:t>বছর</a:t>
            </a:r>
            <a:r>
              <a:rPr lang="en-US" sz="5100" dirty="0" smtClean="0">
                <a:solidFill>
                  <a:srgbClr val="7030A0"/>
                </a:solidFill>
                <a:latin typeface="Nikosh" pitchFamily="2" charset="0"/>
                <a:cs typeface="Nikosh" pitchFamily="2" charset="0"/>
              </a:rPr>
              <a:t> </a:t>
            </a:r>
            <a:r>
              <a:rPr lang="en-US" sz="5100" dirty="0" err="1" smtClean="0">
                <a:solidFill>
                  <a:srgbClr val="7030A0"/>
                </a:solidFill>
                <a:latin typeface="Nikosh" pitchFamily="2" charset="0"/>
                <a:cs typeface="Nikosh" pitchFamily="2" charset="0"/>
              </a:rPr>
              <a:t>জুলাই</a:t>
            </a:r>
            <a:r>
              <a:rPr lang="en-US" sz="5100" dirty="0" smtClean="0">
                <a:solidFill>
                  <a:srgbClr val="7030A0"/>
                </a:solidFill>
                <a:latin typeface="Nikosh" pitchFamily="2" charset="0"/>
                <a:cs typeface="Nikosh" pitchFamily="2" charset="0"/>
              </a:rPr>
              <a:t> </a:t>
            </a:r>
            <a:r>
              <a:rPr lang="en-US" sz="5100" dirty="0" err="1" smtClean="0">
                <a:solidFill>
                  <a:srgbClr val="7030A0"/>
                </a:solidFill>
                <a:latin typeface="Nikosh" pitchFamily="2" charset="0"/>
                <a:cs typeface="Nikosh" pitchFamily="2" charset="0"/>
              </a:rPr>
              <a:t>মাসে</a:t>
            </a:r>
            <a:r>
              <a:rPr lang="en-US" sz="5100" dirty="0" smtClean="0">
                <a:solidFill>
                  <a:srgbClr val="7030A0"/>
                </a:solidFill>
                <a:latin typeface="Nikosh" pitchFamily="2" charset="0"/>
                <a:cs typeface="Nikosh" pitchFamily="2" charset="0"/>
              </a:rPr>
              <a:t>) </a:t>
            </a:r>
            <a:r>
              <a:rPr lang="en-US" sz="5100" dirty="0" err="1">
                <a:solidFill>
                  <a:srgbClr val="7030A0"/>
                </a:solidFill>
                <a:latin typeface="Nikosh" pitchFamily="2" charset="0"/>
                <a:cs typeface="Nikosh" pitchFamily="2" charset="0"/>
              </a:rPr>
              <a:t>স্ব-প্রণোদিতভাবে</a:t>
            </a:r>
            <a:r>
              <a:rPr lang="en-US" sz="5100" dirty="0">
                <a:solidFill>
                  <a:srgbClr val="7030A0"/>
                </a:solidFill>
                <a:latin typeface="Nikosh" pitchFamily="2" charset="0"/>
                <a:cs typeface="Nikosh" pitchFamily="2" charset="0"/>
              </a:rPr>
              <a:t> </a:t>
            </a:r>
            <a:r>
              <a:rPr lang="en-US" sz="5100" dirty="0" err="1">
                <a:solidFill>
                  <a:srgbClr val="7030A0"/>
                </a:solidFill>
                <a:latin typeface="Nikosh" pitchFamily="2" charset="0"/>
                <a:cs typeface="Nikosh" pitchFamily="2" charset="0"/>
              </a:rPr>
              <a:t>প্রকাশযোগ্য</a:t>
            </a:r>
            <a:r>
              <a:rPr lang="en-US" sz="5100" dirty="0">
                <a:solidFill>
                  <a:srgbClr val="7030A0"/>
                </a:solidFill>
                <a:latin typeface="Nikosh" pitchFamily="2" charset="0"/>
                <a:cs typeface="Nikosh" pitchFamily="2" charset="0"/>
              </a:rPr>
              <a:t> </a:t>
            </a:r>
            <a:r>
              <a:rPr lang="en-US" sz="5100" dirty="0" err="1" smtClean="0">
                <a:solidFill>
                  <a:srgbClr val="7030A0"/>
                </a:solidFill>
                <a:latin typeface="Nikosh" pitchFamily="2" charset="0"/>
                <a:cs typeface="Nikosh" pitchFamily="2" charset="0"/>
              </a:rPr>
              <a:t>তথ্যের</a:t>
            </a:r>
            <a:r>
              <a:rPr lang="en-US" sz="5100" dirty="0" smtClean="0">
                <a:solidFill>
                  <a:srgbClr val="7030A0"/>
                </a:solidFill>
                <a:latin typeface="Nikosh" pitchFamily="2" charset="0"/>
                <a:cs typeface="Nikosh" pitchFamily="2" charset="0"/>
              </a:rPr>
              <a:t> </a:t>
            </a:r>
            <a:r>
              <a:rPr lang="en-US" sz="5100" dirty="0" err="1" smtClean="0">
                <a:solidFill>
                  <a:srgbClr val="7030A0"/>
                </a:solidFill>
                <a:latin typeface="Nikosh" pitchFamily="2" charset="0"/>
                <a:cs typeface="Nikosh" pitchFamily="2" charset="0"/>
              </a:rPr>
              <a:t>তালিকা</a:t>
            </a:r>
            <a:r>
              <a:rPr lang="en-US" sz="5100" dirty="0" smtClean="0">
                <a:solidFill>
                  <a:srgbClr val="7030A0"/>
                </a:solidFill>
                <a:latin typeface="Nikosh" pitchFamily="2" charset="0"/>
                <a:cs typeface="Nikosh" pitchFamily="2" charset="0"/>
              </a:rPr>
              <a:t> </a:t>
            </a:r>
            <a:r>
              <a:rPr lang="en-US" sz="5100" dirty="0" err="1">
                <a:solidFill>
                  <a:srgbClr val="7030A0"/>
                </a:solidFill>
                <a:latin typeface="Nikosh" pitchFamily="2" charset="0"/>
                <a:cs typeface="Nikosh" pitchFamily="2" charset="0"/>
              </a:rPr>
              <a:t>হালনাগাদ</a:t>
            </a:r>
            <a:r>
              <a:rPr lang="en-US" sz="5100" dirty="0">
                <a:solidFill>
                  <a:srgbClr val="7030A0"/>
                </a:solidFill>
                <a:latin typeface="Nikosh" pitchFamily="2" charset="0"/>
                <a:cs typeface="Nikosh" pitchFamily="2" charset="0"/>
              </a:rPr>
              <a:t> </a:t>
            </a:r>
            <a:r>
              <a:rPr lang="en-US" sz="5100" dirty="0" err="1">
                <a:solidFill>
                  <a:srgbClr val="7030A0"/>
                </a:solidFill>
                <a:latin typeface="Nikosh" pitchFamily="2" charset="0"/>
                <a:cs typeface="Nikosh" pitchFamily="2" charset="0"/>
              </a:rPr>
              <a:t>করে</a:t>
            </a:r>
            <a:r>
              <a:rPr lang="en-US" sz="5100" dirty="0">
                <a:solidFill>
                  <a:srgbClr val="7030A0"/>
                </a:solidFill>
                <a:latin typeface="Nikosh" pitchFamily="2" charset="0"/>
                <a:cs typeface="Nikosh" pitchFamily="2" charset="0"/>
              </a:rPr>
              <a:t> </a:t>
            </a:r>
            <a:r>
              <a:rPr lang="en-US" sz="5100" dirty="0" err="1">
                <a:solidFill>
                  <a:srgbClr val="7030A0"/>
                </a:solidFill>
                <a:latin typeface="Nikosh" pitchFamily="2" charset="0"/>
                <a:cs typeface="Nikosh" pitchFamily="2" charset="0"/>
              </a:rPr>
              <a:t>ওয়েবসাইটে</a:t>
            </a:r>
            <a:r>
              <a:rPr lang="en-US" sz="5100" dirty="0">
                <a:solidFill>
                  <a:srgbClr val="7030A0"/>
                </a:solidFill>
                <a:latin typeface="Nikosh" pitchFamily="2" charset="0"/>
                <a:cs typeface="Nikosh" pitchFamily="2" charset="0"/>
              </a:rPr>
              <a:t> </a:t>
            </a:r>
            <a:r>
              <a:rPr lang="en-US" sz="5100" dirty="0" err="1">
                <a:solidFill>
                  <a:srgbClr val="7030A0"/>
                </a:solidFill>
                <a:latin typeface="Nikosh" pitchFamily="2" charset="0"/>
                <a:cs typeface="Nikosh" pitchFamily="2" charset="0"/>
              </a:rPr>
              <a:t>প্রকাশ</a:t>
            </a:r>
            <a:r>
              <a:rPr lang="en-US" sz="5100" dirty="0">
                <a:solidFill>
                  <a:srgbClr val="7030A0"/>
                </a:solidFill>
                <a:latin typeface="Nikosh" pitchFamily="2" charset="0"/>
                <a:cs typeface="Nikosh" pitchFamily="2" charset="0"/>
              </a:rPr>
              <a:t> (</a:t>
            </a:r>
            <a:r>
              <a:rPr lang="en-US" sz="5100" dirty="0" err="1">
                <a:solidFill>
                  <a:srgbClr val="7030A0"/>
                </a:solidFill>
                <a:latin typeface="Nikosh" pitchFamily="2" charset="0"/>
                <a:cs typeface="Nikosh" pitchFamily="2" charset="0"/>
              </a:rPr>
              <a:t>প্রতিদিন</a:t>
            </a:r>
            <a:r>
              <a:rPr lang="en-US" sz="5100" dirty="0">
                <a:solidFill>
                  <a:srgbClr val="7030A0"/>
                </a:solidFill>
                <a:latin typeface="Nikosh" pitchFamily="2" charset="0"/>
                <a:cs typeface="Nikosh" pitchFamily="2" charset="0"/>
              </a:rPr>
              <a:t>)। </a:t>
            </a:r>
            <a:r>
              <a:rPr lang="en-US" sz="5100" dirty="0" err="1">
                <a:solidFill>
                  <a:srgbClr val="7030A0"/>
                </a:solidFill>
                <a:latin typeface="Nikosh" pitchFamily="2" charset="0"/>
                <a:cs typeface="Nikosh" pitchFamily="2" charset="0"/>
              </a:rPr>
              <a:t>যেমন</a:t>
            </a:r>
            <a:r>
              <a:rPr lang="en-US" sz="5100" dirty="0">
                <a:solidFill>
                  <a:srgbClr val="7030A0"/>
                </a:solidFill>
                <a:latin typeface="Nikosh" pitchFamily="2" charset="0"/>
                <a:cs typeface="Nikosh" pitchFamily="2" charset="0"/>
              </a:rPr>
              <a:t>: </a:t>
            </a:r>
            <a:r>
              <a:rPr lang="en-US" sz="5100" dirty="0" err="1">
                <a:solidFill>
                  <a:srgbClr val="7030A0"/>
                </a:solidFill>
                <a:latin typeface="Nikosh" pitchFamily="2" charset="0"/>
                <a:cs typeface="Nikosh" pitchFamily="2" charset="0"/>
              </a:rPr>
              <a:t>বদলি</a:t>
            </a:r>
            <a:r>
              <a:rPr lang="en-US" sz="5100" dirty="0">
                <a:solidFill>
                  <a:srgbClr val="7030A0"/>
                </a:solidFill>
                <a:latin typeface="Nikosh" pitchFamily="2" charset="0"/>
                <a:cs typeface="Nikosh" pitchFamily="2" charset="0"/>
              </a:rPr>
              <a:t>, </a:t>
            </a:r>
            <a:r>
              <a:rPr lang="en-US" sz="5100" dirty="0" err="1">
                <a:solidFill>
                  <a:srgbClr val="7030A0"/>
                </a:solidFill>
                <a:latin typeface="Nikosh" pitchFamily="2" charset="0"/>
                <a:cs typeface="Nikosh" pitchFamily="2" charset="0"/>
              </a:rPr>
              <a:t>পাসপোর্টের</a:t>
            </a:r>
            <a:r>
              <a:rPr lang="en-US" sz="5100" dirty="0">
                <a:solidFill>
                  <a:srgbClr val="7030A0"/>
                </a:solidFill>
                <a:latin typeface="Nikosh" pitchFamily="2" charset="0"/>
                <a:cs typeface="Nikosh" pitchFamily="2" charset="0"/>
              </a:rPr>
              <a:t> </a:t>
            </a:r>
            <a:r>
              <a:rPr lang="en-US" sz="5100" dirty="0" err="1">
                <a:solidFill>
                  <a:srgbClr val="7030A0"/>
                </a:solidFill>
                <a:latin typeface="Nikosh" pitchFamily="2" charset="0"/>
                <a:cs typeface="Nikosh" pitchFamily="2" charset="0"/>
              </a:rPr>
              <a:t>জি.ও</a:t>
            </a:r>
            <a:r>
              <a:rPr lang="en-US" sz="5100" dirty="0">
                <a:solidFill>
                  <a:srgbClr val="7030A0"/>
                </a:solidFill>
                <a:latin typeface="Nikosh" pitchFamily="2" charset="0"/>
                <a:cs typeface="Nikosh" pitchFamily="2" charset="0"/>
              </a:rPr>
              <a:t>., </a:t>
            </a:r>
            <a:r>
              <a:rPr lang="en-US" sz="5100" dirty="0" err="1">
                <a:solidFill>
                  <a:srgbClr val="7030A0"/>
                </a:solidFill>
                <a:latin typeface="Nikosh" pitchFamily="2" charset="0"/>
                <a:cs typeface="Nikosh" pitchFamily="2" charset="0"/>
              </a:rPr>
              <a:t>সভার</a:t>
            </a:r>
            <a:r>
              <a:rPr lang="en-US" sz="5100" dirty="0">
                <a:solidFill>
                  <a:srgbClr val="7030A0"/>
                </a:solidFill>
                <a:latin typeface="Nikosh" pitchFamily="2" charset="0"/>
                <a:cs typeface="Nikosh" pitchFamily="2" charset="0"/>
              </a:rPr>
              <a:t> </a:t>
            </a:r>
            <a:r>
              <a:rPr lang="en-US" sz="5100" dirty="0" err="1">
                <a:solidFill>
                  <a:srgbClr val="7030A0"/>
                </a:solidFill>
                <a:latin typeface="Nikosh" pitchFamily="2" charset="0"/>
                <a:cs typeface="Nikosh" pitchFamily="2" charset="0"/>
              </a:rPr>
              <a:t>নোটিশ</a:t>
            </a:r>
            <a:r>
              <a:rPr lang="en-US" sz="5100" dirty="0">
                <a:solidFill>
                  <a:srgbClr val="7030A0"/>
                </a:solidFill>
                <a:latin typeface="Nikosh" pitchFamily="2" charset="0"/>
                <a:cs typeface="Nikosh" pitchFamily="2" charset="0"/>
              </a:rPr>
              <a:t>।</a:t>
            </a:r>
          </a:p>
          <a:p>
            <a:pPr eaLnBrk="1" fontAlgn="auto" hangingPunct="1">
              <a:spcBef>
                <a:spcPts val="0"/>
              </a:spcBef>
              <a:spcAft>
                <a:spcPts val="0"/>
              </a:spcAft>
              <a:defRPr/>
            </a:pPr>
            <a:endParaRPr lang="bn-BD" sz="4200" dirty="0">
              <a:solidFill>
                <a:srgbClr val="7030A0"/>
              </a:solidFill>
              <a:latin typeface="Nikosh" pitchFamily="2" charset="0"/>
              <a:cs typeface="Nikosh" pitchFamily="2" charset="0"/>
            </a:endParaRPr>
          </a:p>
          <a:p>
            <a:pPr marL="571500" indent="-571500" eaLnBrk="1" fontAlgn="auto" hangingPunct="1">
              <a:spcBef>
                <a:spcPts val="0"/>
              </a:spcBef>
              <a:spcAft>
                <a:spcPts val="0"/>
              </a:spcAft>
              <a:buFont typeface="Wingdings" panose="05000000000000000000" pitchFamily="2" charset="2"/>
              <a:buChar char="§"/>
              <a:defRPr/>
            </a:pPr>
            <a:r>
              <a:rPr lang="en-US" sz="5100" dirty="0">
                <a:solidFill>
                  <a:srgbClr val="7030A0"/>
                </a:solidFill>
                <a:latin typeface="Nikosh" pitchFamily="2" charset="0"/>
                <a:cs typeface="Nikosh" pitchFamily="2" charset="0"/>
              </a:rPr>
              <a:t>৩১ </a:t>
            </a:r>
            <a:r>
              <a:rPr lang="en-US" sz="5100" dirty="0" err="1">
                <a:solidFill>
                  <a:srgbClr val="7030A0"/>
                </a:solidFill>
                <a:latin typeface="Nikosh" pitchFamily="2" charset="0"/>
                <a:cs typeface="Nikosh" pitchFamily="2" charset="0"/>
              </a:rPr>
              <a:t>ডিসেম্বরের</a:t>
            </a:r>
            <a:r>
              <a:rPr lang="en-US" sz="5100" dirty="0">
                <a:solidFill>
                  <a:srgbClr val="7030A0"/>
                </a:solidFill>
                <a:latin typeface="Nikosh" pitchFamily="2" charset="0"/>
                <a:cs typeface="Nikosh" pitchFamily="2" charset="0"/>
              </a:rPr>
              <a:t> </a:t>
            </a:r>
            <a:r>
              <a:rPr lang="en-US" sz="5100" dirty="0" err="1">
                <a:solidFill>
                  <a:srgbClr val="7030A0"/>
                </a:solidFill>
                <a:latin typeface="Nikosh" pitchFamily="2" charset="0"/>
                <a:cs typeface="Nikosh" pitchFamily="2" charset="0"/>
              </a:rPr>
              <a:t>পূর্বে</a:t>
            </a:r>
            <a:r>
              <a:rPr lang="en-US" sz="5100" dirty="0">
                <a:solidFill>
                  <a:srgbClr val="7030A0"/>
                </a:solidFill>
                <a:latin typeface="Nikosh" pitchFamily="2" charset="0"/>
                <a:cs typeface="Nikosh" pitchFamily="2" charset="0"/>
              </a:rPr>
              <a:t> </a:t>
            </a:r>
            <a:r>
              <a:rPr lang="en-US" sz="5100" dirty="0" err="1">
                <a:solidFill>
                  <a:srgbClr val="7030A0"/>
                </a:solidFill>
                <a:latin typeface="Nikosh" pitchFamily="2" charset="0"/>
                <a:cs typeface="Nikosh" pitchFamily="2" charset="0"/>
              </a:rPr>
              <a:t>এবং</a:t>
            </a:r>
            <a:r>
              <a:rPr lang="en-US" sz="5100" dirty="0">
                <a:solidFill>
                  <a:srgbClr val="7030A0"/>
                </a:solidFill>
                <a:latin typeface="Nikosh" pitchFamily="2" charset="0"/>
                <a:cs typeface="Nikosh" pitchFamily="2" charset="0"/>
              </a:rPr>
              <a:t> ৩০ </a:t>
            </a:r>
            <a:r>
              <a:rPr lang="en-US" sz="5100" dirty="0" err="1">
                <a:solidFill>
                  <a:srgbClr val="7030A0"/>
                </a:solidFill>
                <a:latin typeface="Nikosh" pitchFamily="2" charset="0"/>
                <a:cs typeface="Nikosh" pitchFamily="2" charset="0"/>
              </a:rPr>
              <a:t>জুনের</a:t>
            </a:r>
            <a:r>
              <a:rPr lang="en-US" sz="5100" dirty="0">
                <a:solidFill>
                  <a:srgbClr val="7030A0"/>
                </a:solidFill>
                <a:latin typeface="Nikosh" pitchFamily="2" charset="0"/>
                <a:cs typeface="Nikosh" pitchFamily="2" charset="0"/>
              </a:rPr>
              <a:t> </a:t>
            </a:r>
            <a:r>
              <a:rPr lang="en-US" sz="5100" dirty="0" err="1">
                <a:solidFill>
                  <a:srgbClr val="7030A0"/>
                </a:solidFill>
                <a:latin typeface="Nikosh" pitchFamily="2" charset="0"/>
                <a:cs typeface="Nikosh" pitchFamily="2" charset="0"/>
              </a:rPr>
              <a:t>পূর্বে</a:t>
            </a:r>
            <a:r>
              <a:rPr lang="en-US" sz="5100" dirty="0">
                <a:solidFill>
                  <a:srgbClr val="7030A0"/>
                </a:solidFill>
                <a:latin typeface="Nikosh" pitchFamily="2" charset="0"/>
                <a:cs typeface="Nikosh" pitchFamily="2" charset="0"/>
              </a:rPr>
              <a:t> - ২ </a:t>
            </a:r>
            <a:r>
              <a:rPr lang="en-US" sz="5100" dirty="0" err="1">
                <a:solidFill>
                  <a:srgbClr val="7030A0"/>
                </a:solidFill>
                <a:latin typeface="Nikosh" pitchFamily="2" charset="0"/>
                <a:cs typeface="Nikosh" pitchFamily="2" charset="0"/>
              </a:rPr>
              <a:t>বার</a:t>
            </a:r>
            <a:r>
              <a:rPr lang="en-US" sz="5100" dirty="0">
                <a:solidFill>
                  <a:srgbClr val="7030A0"/>
                </a:solidFill>
                <a:latin typeface="Nikosh" pitchFamily="2" charset="0"/>
                <a:cs typeface="Nikosh" pitchFamily="2" charset="0"/>
              </a:rPr>
              <a:t> </a:t>
            </a:r>
            <a:r>
              <a:rPr lang="en-US" sz="5100" dirty="0" err="1">
                <a:solidFill>
                  <a:srgbClr val="7030A0"/>
                </a:solidFill>
                <a:latin typeface="Nikosh" pitchFamily="2" charset="0"/>
                <a:cs typeface="Nikosh" pitchFamily="2" charset="0"/>
              </a:rPr>
              <a:t>ওয়েবসাইট</a:t>
            </a:r>
            <a:r>
              <a:rPr lang="en-US" sz="5100" dirty="0">
                <a:solidFill>
                  <a:srgbClr val="7030A0"/>
                </a:solidFill>
                <a:latin typeface="Nikosh" pitchFamily="2" charset="0"/>
                <a:cs typeface="Nikosh" pitchFamily="2" charset="0"/>
              </a:rPr>
              <a:t> </a:t>
            </a:r>
            <a:r>
              <a:rPr lang="en-US" sz="5100" dirty="0" err="1">
                <a:solidFill>
                  <a:srgbClr val="7030A0"/>
                </a:solidFill>
                <a:latin typeface="Nikosh" pitchFamily="2" charset="0"/>
                <a:cs typeface="Nikosh" pitchFamily="2" charset="0"/>
              </a:rPr>
              <a:t>হালনাগাদ</a:t>
            </a:r>
            <a:r>
              <a:rPr lang="en-US" sz="5100" dirty="0">
                <a:solidFill>
                  <a:srgbClr val="7030A0"/>
                </a:solidFill>
                <a:latin typeface="Nikosh" pitchFamily="2" charset="0"/>
                <a:cs typeface="Nikosh" pitchFamily="2" charset="0"/>
              </a:rPr>
              <a:t> </a:t>
            </a:r>
            <a:r>
              <a:rPr lang="en-US" sz="5100" dirty="0" err="1">
                <a:solidFill>
                  <a:srgbClr val="7030A0"/>
                </a:solidFill>
                <a:latin typeface="Nikosh" pitchFamily="2" charset="0"/>
                <a:cs typeface="Nikosh" pitchFamily="2" charset="0"/>
              </a:rPr>
              <a:t>করতে</a:t>
            </a:r>
            <a:r>
              <a:rPr lang="en-US" sz="5100" dirty="0">
                <a:solidFill>
                  <a:srgbClr val="7030A0"/>
                </a:solidFill>
                <a:latin typeface="Nikosh" pitchFamily="2" charset="0"/>
                <a:cs typeface="Nikosh" pitchFamily="2" charset="0"/>
              </a:rPr>
              <a:t> </a:t>
            </a:r>
            <a:r>
              <a:rPr lang="en-US" sz="5100" dirty="0" err="1">
                <a:solidFill>
                  <a:srgbClr val="7030A0"/>
                </a:solidFill>
                <a:latin typeface="Nikosh" pitchFamily="2" charset="0"/>
                <a:cs typeface="Nikosh" pitchFamily="2" charset="0"/>
              </a:rPr>
              <a:t>হবে</a:t>
            </a:r>
            <a:r>
              <a:rPr lang="en-US" sz="5100" dirty="0">
                <a:solidFill>
                  <a:srgbClr val="7030A0"/>
                </a:solidFill>
                <a:latin typeface="Nikosh" pitchFamily="2" charset="0"/>
                <a:cs typeface="Nikosh" pitchFamily="2" charset="0"/>
              </a:rPr>
              <a:t>।</a:t>
            </a:r>
          </a:p>
          <a:p>
            <a:pPr eaLnBrk="1" fontAlgn="auto" hangingPunct="1">
              <a:spcBef>
                <a:spcPts val="0"/>
              </a:spcBef>
              <a:spcAft>
                <a:spcPts val="0"/>
              </a:spcAft>
              <a:defRPr/>
            </a:pPr>
            <a:endParaRPr lang="bn-BD" sz="2200" dirty="0">
              <a:solidFill>
                <a:srgbClr val="7030A0"/>
              </a:solidFill>
              <a:latin typeface="Nikosh" pitchFamily="2" charset="0"/>
              <a:cs typeface="Nikosh" pitchFamily="2" charset="0"/>
            </a:endParaRPr>
          </a:p>
          <a:p>
            <a:pPr marL="571500" indent="-571500" eaLnBrk="1" fontAlgn="auto" hangingPunct="1">
              <a:spcBef>
                <a:spcPts val="0"/>
              </a:spcBef>
              <a:spcAft>
                <a:spcPts val="0"/>
              </a:spcAft>
              <a:buFont typeface="Wingdings" panose="05000000000000000000" pitchFamily="2" charset="2"/>
              <a:buChar char="§"/>
              <a:defRPr/>
            </a:pPr>
            <a:r>
              <a:rPr lang="en-US" sz="5100" dirty="0" err="1">
                <a:solidFill>
                  <a:srgbClr val="7030A0"/>
                </a:solidFill>
                <a:latin typeface="Nikosh" pitchFamily="2" charset="0"/>
                <a:cs typeface="Nikosh" pitchFamily="2" charset="0"/>
              </a:rPr>
              <a:t>হালনাগাদান্তে</a:t>
            </a:r>
            <a:r>
              <a:rPr lang="en-US" sz="5100" dirty="0">
                <a:solidFill>
                  <a:srgbClr val="7030A0"/>
                </a:solidFill>
                <a:latin typeface="Nikosh" pitchFamily="2" charset="0"/>
                <a:cs typeface="Nikosh" pitchFamily="2" charset="0"/>
              </a:rPr>
              <a:t> </a:t>
            </a:r>
            <a:r>
              <a:rPr lang="en-US" sz="5100" dirty="0" err="1">
                <a:solidFill>
                  <a:srgbClr val="7030A0"/>
                </a:solidFill>
                <a:latin typeface="Nikosh" pitchFamily="2" charset="0"/>
                <a:cs typeface="Nikosh" pitchFamily="2" charset="0"/>
              </a:rPr>
              <a:t>দায়িত্বপ্রাপ্ত</a:t>
            </a:r>
            <a:r>
              <a:rPr lang="en-US" sz="5100" dirty="0">
                <a:solidFill>
                  <a:srgbClr val="7030A0"/>
                </a:solidFill>
                <a:latin typeface="Nikosh" pitchFamily="2" charset="0"/>
                <a:cs typeface="Nikosh" pitchFamily="2" charset="0"/>
              </a:rPr>
              <a:t> </a:t>
            </a:r>
            <a:r>
              <a:rPr lang="en-US" sz="5100" dirty="0" err="1">
                <a:solidFill>
                  <a:srgbClr val="7030A0"/>
                </a:solidFill>
                <a:latin typeface="Nikosh" pitchFamily="2" charset="0"/>
                <a:cs typeface="Nikosh" pitchFamily="2" charset="0"/>
              </a:rPr>
              <a:t>কর্মকর্তা</a:t>
            </a:r>
            <a:r>
              <a:rPr lang="en-US" sz="5100" dirty="0">
                <a:solidFill>
                  <a:srgbClr val="7030A0"/>
                </a:solidFill>
                <a:latin typeface="Nikosh" pitchFamily="2" charset="0"/>
                <a:cs typeface="Nikosh" pitchFamily="2" charset="0"/>
              </a:rPr>
              <a:t> ও </a:t>
            </a:r>
            <a:r>
              <a:rPr lang="en-US" sz="5100" dirty="0" err="1">
                <a:solidFill>
                  <a:srgbClr val="7030A0"/>
                </a:solidFill>
                <a:latin typeface="Nikosh" pitchFamily="2" charset="0"/>
                <a:cs typeface="Nikosh" pitchFamily="2" charset="0"/>
              </a:rPr>
              <a:t>তার</a:t>
            </a:r>
            <a:r>
              <a:rPr lang="en-US" sz="5100" dirty="0">
                <a:solidFill>
                  <a:srgbClr val="7030A0"/>
                </a:solidFill>
                <a:latin typeface="Nikosh" pitchFamily="2" charset="0"/>
                <a:cs typeface="Nikosh" pitchFamily="2" charset="0"/>
              </a:rPr>
              <a:t> </a:t>
            </a:r>
            <a:r>
              <a:rPr lang="en-US" sz="5100" dirty="0" err="1">
                <a:solidFill>
                  <a:srgbClr val="7030A0"/>
                </a:solidFill>
                <a:latin typeface="Nikosh" pitchFamily="2" charset="0"/>
                <a:cs typeface="Nikosh" pitchFamily="2" charset="0"/>
              </a:rPr>
              <a:t>অফিস</a:t>
            </a:r>
            <a:r>
              <a:rPr lang="en-US" sz="5100" dirty="0">
                <a:solidFill>
                  <a:srgbClr val="7030A0"/>
                </a:solidFill>
                <a:latin typeface="Nikosh" pitchFamily="2" charset="0"/>
                <a:cs typeface="Nikosh" pitchFamily="2" charset="0"/>
              </a:rPr>
              <a:t> </a:t>
            </a:r>
            <a:r>
              <a:rPr lang="en-US" sz="5100" dirty="0" err="1">
                <a:solidFill>
                  <a:srgbClr val="7030A0"/>
                </a:solidFill>
                <a:latin typeface="Nikosh" pitchFamily="2" charset="0"/>
                <a:cs typeface="Nikosh" pitchFamily="2" charset="0"/>
              </a:rPr>
              <a:t>প্রধান</a:t>
            </a:r>
            <a:r>
              <a:rPr lang="en-US" sz="5100" dirty="0">
                <a:solidFill>
                  <a:srgbClr val="7030A0"/>
                </a:solidFill>
                <a:latin typeface="Nikosh" pitchFamily="2" charset="0"/>
                <a:cs typeface="Nikosh" pitchFamily="2" charset="0"/>
              </a:rPr>
              <a:t> </a:t>
            </a:r>
            <a:r>
              <a:rPr lang="en-US" sz="5100" dirty="0" err="1">
                <a:solidFill>
                  <a:srgbClr val="7030A0"/>
                </a:solidFill>
                <a:latin typeface="Nikosh" pitchFamily="2" charset="0"/>
                <a:cs typeface="Nikosh" pitchFamily="2" charset="0"/>
              </a:rPr>
              <a:t>প্রত্যয়ন</a:t>
            </a:r>
            <a:r>
              <a:rPr lang="en-US" sz="5100" dirty="0">
                <a:solidFill>
                  <a:srgbClr val="7030A0"/>
                </a:solidFill>
                <a:latin typeface="Nikosh" pitchFamily="2" charset="0"/>
                <a:cs typeface="Nikosh" pitchFamily="2" charset="0"/>
              </a:rPr>
              <a:t> </a:t>
            </a:r>
            <a:r>
              <a:rPr lang="en-US" sz="5100" dirty="0" err="1">
                <a:solidFill>
                  <a:srgbClr val="7030A0"/>
                </a:solidFill>
                <a:latin typeface="Nikosh" pitchFamily="2" charset="0"/>
                <a:cs typeface="Nikosh" pitchFamily="2" charset="0"/>
              </a:rPr>
              <a:t>প্রদান</a:t>
            </a:r>
            <a:r>
              <a:rPr lang="en-US" sz="5100" dirty="0">
                <a:solidFill>
                  <a:srgbClr val="7030A0"/>
                </a:solidFill>
                <a:latin typeface="Nikosh" pitchFamily="2" charset="0"/>
                <a:cs typeface="Nikosh" pitchFamily="2" charset="0"/>
              </a:rPr>
              <a:t> </a:t>
            </a:r>
            <a:r>
              <a:rPr lang="en-US" sz="5100" dirty="0" err="1">
                <a:solidFill>
                  <a:srgbClr val="7030A0"/>
                </a:solidFill>
                <a:latin typeface="Nikosh" pitchFamily="2" charset="0"/>
                <a:cs typeface="Nikosh" pitchFamily="2" charset="0"/>
              </a:rPr>
              <a:t>করবেন</a:t>
            </a:r>
            <a:r>
              <a:rPr lang="en-US" sz="5100" dirty="0">
                <a:solidFill>
                  <a:srgbClr val="7030A0"/>
                </a:solidFill>
                <a:latin typeface="Nikosh" pitchFamily="2" charset="0"/>
                <a:cs typeface="Nikosh" pitchFamily="2" charset="0"/>
              </a:rPr>
              <a:t>।</a:t>
            </a:r>
          </a:p>
          <a:p>
            <a:pPr eaLnBrk="1" fontAlgn="auto" hangingPunct="1">
              <a:spcBef>
                <a:spcPts val="0"/>
              </a:spcBef>
              <a:spcAft>
                <a:spcPts val="0"/>
              </a:spcAft>
              <a:defRPr/>
            </a:pPr>
            <a:endParaRPr lang="en-US" sz="4200" dirty="0">
              <a:solidFill>
                <a:srgbClr val="7030A0"/>
              </a:solidFill>
              <a:latin typeface="Nikosh" pitchFamily="2" charset="0"/>
              <a:cs typeface="Nikosh" pitchFamily="2" charset="0"/>
            </a:endParaRPr>
          </a:p>
          <a:p>
            <a:pPr eaLnBrk="1" fontAlgn="auto" hangingPunct="1">
              <a:spcBef>
                <a:spcPts val="0"/>
              </a:spcBef>
              <a:spcAft>
                <a:spcPts val="0"/>
              </a:spcAft>
              <a:defRPr/>
            </a:pPr>
            <a:r>
              <a:rPr lang="en-US" sz="5800" b="1" u="sng" dirty="0" err="1">
                <a:solidFill>
                  <a:srgbClr val="7030A0"/>
                </a:solidFill>
                <a:latin typeface="Nikosh" pitchFamily="2" charset="0"/>
                <a:cs typeface="Nikosh" pitchFamily="2" charset="0"/>
              </a:rPr>
              <a:t>প্রমাণক</a:t>
            </a:r>
            <a:r>
              <a:rPr lang="en-US" sz="5800" dirty="0">
                <a:solidFill>
                  <a:srgbClr val="7030A0"/>
                </a:solidFill>
                <a:latin typeface="Nikosh" pitchFamily="2" charset="0"/>
                <a:cs typeface="Nikosh" pitchFamily="2" charset="0"/>
              </a:rPr>
              <a:t>: </a:t>
            </a:r>
            <a:r>
              <a:rPr lang="en-US" sz="5800" dirty="0" err="1">
                <a:solidFill>
                  <a:srgbClr val="7030A0"/>
                </a:solidFill>
                <a:latin typeface="Nikosh" pitchFamily="2" charset="0"/>
                <a:cs typeface="Nikosh" pitchFamily="2" charset="0"/>
              </a:rPr>
              <a:t>উক্ত</a:t>
            </a:r>
            <a:r>
              <a:rPr lang="en-US" sz="5800" dirty="0">
                <a:solidFill>
                  <a:srgbClr val="7030A0"/>
                </a:solidFill>
                <a:latin typeface="Nikosh" pitchFamily="2" charset="0"/>
                <a:cs typeface="Nikosh" pitchFamily="2" charset="0"/>
              </a:rPr>
              <a:t> </a:t>
            </a:r>
            <a:r>
              <a:rPr lang="en-US" sz="5800" dirty="0" err="1">
                <a:solidFill>
                  <a:srgbClr val="7030A0"/>
                </a:solidFill>
                <a:latin typeface="Nikosh" pitchFamily="2" charset="0"/>
                <a:cs typeface="Nikosh" pitchFamily="2" charset="0"/>
              </a:rPr>
              <a:t>প্রত্যয়ন</a:t>
            </a:r>
            <a:r>
              <a:rPr lang="en-US" sz="5800" dirty="0">
                <a:solidFill>
                  <a:srgbClr val="7030A0"/>
                </a:solidFill>
                <a:latin typeface="Nikosh" pitchFamily="2" charset="0"/>
                <a:cs typeface="Nikosh" pitchFamily="2" charset="0"/>
              </a:rPr>
              <a:t> </a:t>
            </a:r>
            <a:r>
              <a:rPr lang="en-US" sz="5800" dirty="0" err="1">
                <a:solidFill>
                  <a:srgbClr val="7030A0"/>
                </a:solidFill>
                <a:latin typeface="Nikosh" pitchFamily="2" charset="0"/>
                <a:cs typeface="Nikosh" pitchFamily="2" charset="0"/>
              </a:rPr>
              <a:t>প্রমাণক</a:t>
            </a:r>
            <a:r>
              <a:rPr lang="en-US" sz="5800" dirty="0">
                <a:solidFill>
                  <a:srgbClr val="7030A0"/>
                </a:solidFill>
                <a:latin typeface="Nikosh" pitchFamily="2" charset="0"/>
                <a:cs typeface="Nikosh" pitchFamily="2" charset="0"/>
              </a:rPr>
              <a:t> </a:t>
            </a:r>
            <a:r>
              <a:rPr lang="en-US" sz="5800" dirty="0" err="1">
                <a:solidFill>
                  <a:srgbClr val="7030A0"/>
                </a:solidFill>
                <a:latin typeface="Nikosh" pitchFamily="2" charset="0"/>
                <a:cs typeface="Nikosh" pitchFamily="2" charset="0"/>
              </a:rPr>
              <a:t>হিসেবে</a:t>
            </a:r>
            <a:r>
              <a:rPr lang="en-US" sz="5800" dirty="0">
                <a:solidFill>
                  <a:srgbClr val="7030A0"/>
                </a:solidFill>
                <a:latin typeface="Nikosh" pitchFamily="2" charset="0"/>
                <a:cs typeface="Nikosh" pitchFamily="2" charset="0"/>
              </a:rPr>
              <a:t> </a:t>
            </a:r>
            <a:r>
              <a:rPr lang="en-US" sz="5800" dirty="0" err="1">
                <a:solidFill>
                  <a:srgbClr val="7030A0"/>
                </a:solidFill>
                <a:latin typeface="Nikosh" pitchFamily="2" charset="0"/>
                <a:cs typeface="Nikosh" pitchFamily="2" charset="0"/>
              </a:rPr>
              <a:t>গণ্য</a:t>
            </a:r>
            <a:r>
              <a:rPr lang="en-US" sz="5800" dirty="0">
                <a:solidFill>
                  <a:srgbClr val="7030A0"/>
                </a:solidFill>
                <a:latin typeface="Nikosh" pitchFamily="2" charset="0"/>
                <a:cs typeface="Nikosh" pitchFamily="2" charset="0"/>
              </a:rPr>
              <a:t> </a:t>
            </a:r>
            <a:r>
              <a:rPr lang="en-US" sz="5800" dirty="0" err="1">
                <a:solidFill>
                  <a:srgbClr val="7030A0"/>
                </a:solidFill>
                <a:latin typeface="Nikosh" pitchFamily="2" charset="0"/>
                <a:cs typeface="Nikosh" pitchFamily="2" charset="0"/>
              </a:rPr>
              <a:t>হবে</a:t>
            </a:r>
            <a:r>
              <a:rPr lang="en-US" sz="5800" dirty="0">
                <a:solidFill>
                  <a:srgbClr val="7030A0"/>
                </a:solidFill>
                <a:latin typeface="Nikosh" pitchFamily="2" charset="0"/>
                <a:cs typeface="Nikosh" pitchFamily="2" charset="0"/>
              </a:rPr>
              <a:t>।</a:t>
            </a:r>
          </a:p>
          <a:p>
            <a:pPr algn="just" eaLnBrk="1" fontAlgn="auto" hangingPunct="1">
              <a:spcBef>
                <a:spcPts val="0"/>
              </a:spcBef>
              <a:spcAft>
                <a:spcPts val="0"/>
              </a:spcAft>
              <a:defRPr/>
            </a:pPr>
            <a:endParaRPr lang="bn-IN" sz="4200" dirty="0">
              <a:solidFill>
                <a:srgbClr val="00B0F0"/>
              </a:solidFill>
              <a:latin typeface="Nikosh" pitchFamily="2" charset="0"/>
              <a:cs typeface="Nikosh" pitchFamily="2" charset="0"/>
            </a:endParaRPr>
          </a:p>
        </p:txBody>
      </p:sp>
    </p:spTree>
    <p:extLst>
      <p:ext uri="{BB962C8B-B14F-4D97-AF65-F5344CB8AC3E}">
        <p14:creationId xmlns:p14="http://schemas.microsoft.com/office/powerpoint/2010/main" val="5031111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10972800" cy="990600"/>
          </a:xfrm>
        </p:spPr>
        <p:txBody>
          <a:bodyPr>
            <a:normAutofit fontScale="90000"/>
          </a:bodyPr>
          <a:lstStyle/>
          <a:p>
            <a:r>
              <a:rPr lang="bn-IN" dirty="0">
                <a:solidFill>
                  <a:srgbClr val="FF0000"/>
                </a:solidFill>
                <a:latin typeface="Nikosh" pitchFamily="2" charset="0"/>
                <a:cs typeface="Nikosh" pitchFamily="2" charset="0"/>
              </a:rPr>
              <a:t>তথ্য অধিকার আইন, ২০০৯ এর বিধিমালা ও </a:t>
            </a:r>
            <a:r>
              <a:rPr lang="en-US" dirty="0">
                <a:solidFill>
                  <a:srgbClr val="FF0000"/>
                </a:solidFill>
                <a:latin typeface="Nikosh" pitchFamily="2" charset="0"/>
                <a:cs typeface="Nikosh" pitchFamily="2" charset="0"/>
              </a:rPr>
              <a:t>প্রবিধানমালা</a:t>
            </a:r>
            <a:r>
              <a:rPr lang="bn-IN" dirty="0">
                <a:solidFill>
                  <a:srgbClr val="FF0000"/>
                </a:solidFill>
                <a:latin typeface="Nikosh" pitchFamily="2" charset="0"/>
                <a:cs typeface="Nikosh" pitchFamily="2" charset="0"/>
              </a:rPr>
              <a:t>সমূহ</a:t>
            </a:r>
            <a:r>
              <a:rPr lang="bn-IN" dirty="0"/>
              <a:t/>
            </a:r>
            <a:br>
              <a:rPr lang="bn-IN" dirty="0"/>
            </a:br>
            <a:endParaRPr lang="en-US" dirty="0"/>
          </a:p>
        </p:txBody>
      </p:sp>
      <p:sp>
        <p:nvSpPr>
          <p:cNvPr id="4" name="Content Placeholder 3"/>
          <p:cNvSpPr>
            <a:spLocks noGrp="1"/>
          </p:cNvSpPr>
          <p:nvPr>
            <p:ph idx="1"/>
          </p:nvPr>
        </p:nvSpPr>
        <p:spPr>
          <a:xfrm>
            <a:off x="838200" y="1839072"/>
            <a:ext cx="10515600" cy="4351338"/>
          </a:xfrm>
        </p:spPr>
        <p:txBody>
          <a:bodyPr>
            <a:noAutofit/>
          </a:bodyPr>
          <a:lstStyle/>
          <a:p>
            <a:pPr marL="0" lvl="0" indent="0">
              <a:buNone/>
            </a:pPr>
            <a:endParaRPr lang="bn-IN" sz="2400" dirty="0">
              <a:latin typeface="Nikosh" pitchFamily="2" charset="0"/>
              <a:cs typeface="Nikosh" pitchFamily="2" charset="0"/>
            </a:endParaRPr>
          </a:p>
          <a:p>
            <a:pPr lvl="0"/>
            <a:r>
              <a:rPr lang="en-US" sz="2400" dirty="0">
                <a:solidFill>
                  <a:srgbClr val="002060"/>
                </a:solidFill>
                <a:latin typeface="Nikosh" pitchFamily="2" charset="0"/>
                <a:cs typeface="Nikosh" pitchFamily="2" charset="0"/>
              </a:rPr>
              <a:t>১) </a:t>
            </a:r>
            <a:r>
              <a:rPr lang="en-US" sz="2400" dirty="0" err="1">
                <a:solidFill>
                  <a:srgbClr val="002060"/>
                </a:solidFill>
                <a:latin typeface="Nikosh" pitchFamily="2" charset="0"/>
                <a:cs typeface="Nikosh" pitchFamily="2" charset="0"/>
              </a:rPr>
              <a:t>তথ্য</a:t>
            </a:r>
            <a:r>
              <a:rPr lang="en-US" sz="2400" dirty="0">
                <a:solidFill>
                  <a:srgbClr val="002060"/>
                </a:solidFill>
                <a:latin typeface="Nikosh" pitchFamily="2" charset="0"/>
                <a:cs typeface="Nikosh" pitchFamily="2" charset="0"/>
              </a:rPr>
              <a:t> </a:t>
            </a:r>
            <a:r>
              <a:rPr lang="en-US" sz="2400" dirty="0" err="1">
                <a:solidFill>
                  <a:srgbClr val="002060"/>
                </a:solidFill>
                <a:latin typeface="Nikosh" pitchFamily="2" charset="0"/>
                <a:cs typeface="Nikosh" pitchFamily="2" charset="0"/>
              </a:rPr>
              <a:t>অধিকার</a:t>
            </a:r>
            <a:r>
              <a:rPr lang="en-US" sz="2400" dirty="0">
                <a:solidFill>
                  <a:srgbClr val="002060"/>
                </a:solidFill>
                <a:latin typeface="Nikosh" pitchFamily="2" charset="0"/>
                <a:cs typeface="Nikosh" pitchFamily="2" charset="0"/>
              </a:rPr>
              <a:t> </a:t>
            </a:r>
            <a:r>
              <a:rPr lang="bn-IN" sz="2400" dirty="0">
                <a:solidFill>
                  <a:srgbClr val="002060"/>
                </a:solidFill>
                <a:latin typeface="Nikosh" pitchFamily="2" charset="0"/>
                <a:cs typeface="Nikosh" pitchFamily="2" charset="0"/>
              </a:rPr>
              <a:t>( তথ্য প্রাপ্তি সংক্রান্ত) বিধিমালা, ২০০৯  [ধারা- ৮,৯ ]</a:t>
            </a:r>
          </a:p>
          <a:p>
            <a:r>
              <a:rPr lang="en-US" sz="2400" dirty="0">
                <a:solidFill>
                  <a:srgbClr val="002060"/>
                </a:solidFill>
                <a:latin typeface="Nikosh" pitchFamily="2" charset="0"/>
                <a:cs typeface="Nikosh" pitchFamily="2" charset="0"/>
              </a:rPr>
              <a:t>২) </a:t>
            </a:r>
            <a:r>
              <a:rPr lang="en-US" sz="2400" dirty="0" err="1">
                <a:solidFill>
                  <a:srgbClr val="002060"/>
                </a:solidFill>
                <a:latin typeface="Nikosh" pitchFamily="2" charset="0"/>
                <a:cs typeface="Nikosh" pitchFamily="2" charset="0"/>
              </a:rPr>
              <a:t>তথ্য</a:t>
            </a:r>
            <a:r>
              <a:rPr lang="en-US" sz="2400" dirty="0">
                <a:solidFill>
                  <a:srgbClr val="002060"/>
                </a:solidFill>
                <a:latin typeface="Nikosh" pitchFamily="2" charset="0"/>
                <a:cs typeface="Nikosh" pitchFamily="2" charset="0"/>
              </a:rPr>
              <a:t> </a:t>
            </a:r>
            <a:r>
              <a:rPr lang="en-US" sz="2400" dirty="0" err="1">
                <a:solidFill>
                  <a:srgbClr val="002060"/>
                </a:solidFill>
                <a:latin typeface="Nikosh" pitchFamily="2" charset="0"/>
                <a:cs typeface="Nikosh" pitchFamily="2" charset="0"/>
              </a:rPr>
              <a:t>অধিকার</a:t>
            </a:r>
            <a:r>
              <a:rPr lang="en-US" sz="2400" dirty="0">
                <a:solidFill>
                  <a:srgbClr val="002060"/>
                </a:solidFill>
                <a:latin typeface="Nikosh" pitchFamily="2" charset="0"/>
                <a:cs typeface="Nikosh" pitchFamily="2" charset="0"/>
              </a:rPr>
              <a:t> </a:t>
            </a:r>
            <a:r>
              <a:rPr lang="bn-IN" sz="2400" dirty="0">
                <a:solidFill>
                  <a:srgbClr val="002060"/>
                </a:solidFill>
                <a:latin typeface="Nikosh" pitchFamily="2" charset="0"/>
                <a:cs typeface="Nikosh" pitchFamily="2" charset="0"/>
              </a:rPr>
              <a:t>( তথ্য প্রাপ্তি সংক্রান্ত) বিধিমালা, ২০০৯ এর সংশোধনী</a:t>
            </a:r>
          </a:p>
          <a:p>
            <a:pPr lvl="0"/>
            <a:r>
              <a:rPr lang="en-US" sz="2400" dirty="0">
                <a:solidFill>
                  <a:srgbClr val="7030A0"/>
                </a:solidFill>
                <a:latin typeface="Nikosh" pitchFamily="2" charset="0"/>
                <a:cs typeface="Nikosh" pitchFamily="2" charset="0"/>
              </a:rPr>
              <a:t>৩) </a:t>
            </a:r>
            <a:r>
              <a:rPr lang="en-US" sz="2400" dirty="0" err="1">
                <a:solidFill>
                  <a:srgbClr val="7030A0"/>
                </a:solidFill>
                <a:latin typeface="Nikosh" pitchFamily="2" charset="0"/>
                <a:cs typeface="Nikosh" pitchFamily="2" charset="0"/>
              </a:rPr>
              <a:t>তথ্য</a:t>
            </a:r>
            <a:r>
              <a:rPr lang="en-US" sz="2400" dirty="0">
                <a:solidFill>
                  <a:srgbClr val="7030A0"/>
                </a:solidFill>
                <a:latin typeface="Nikosh" pitchFamily="2" charset="0"/>
                <a:cs typeface="Nikosh" pitchFamily="2" charset="0"/>
              </a:rPr>
              <a:t> </a:t>
            </a:r>
            <a:r>
              <a:rPr lang="en-US" sz="2400" dirty="0" err="1">
                <a:solidFill>
                  <a:srgbClr val="7030A0"/>
                </a:solidFill>
                <a:latin typeface="Nikosh" pitchFamily="2" charset="0"/>
                <a:cs typeface="Nikosh" pitchFamily="2" charset="0"/>
              </a:rPr>
              <a:t>অধিকার</a:t>
            </a:r>
            <a:r>
              <a:rPr lang="en-US" sz="2400" dirty="0">
                <a:solidFill>
                  <a:srgbClr val="7030A0"/>
                </a:solidFill>
                <a:latin typeface="Nikosh" pitchFamily="2" charset="0"/>
                <a:cs typeface="Nikosh" pitchFamily="2" charset="0"/>
              </a:rPr>
              <a:t> (</a:t>
            </a:r>
            <a:r>
              <a:rPr lang="en-US" sz="2400" dirty="0" err="1">
                <a:solidFill>
                  <a:srgbClr val="7030A0"/>
                </a:solidFill>
                <a:latin typeface="Nikosh" pitchFamily="2" charset="0"/>
                <a:cs typeface="Nikosh" pitchFamily="2" charset="0"/>
              </a:rPr>
              <a:t>তথ্য</a:t>
            </a:r>
            <a:r>
              <a:rPr lang="en-US" sz="2400" dirty="0">
                <a:solidFill>
                  <a:srgbClr val="7030A0"/>
                </a:solidFill>
                <a:latin typeface="Nikosh" pitchFamily="2" charset="0"/>
                <a:cs typeface="Nikosh" pitchFamily="2" charset="0"/>
              </a:rPr>
              <a:t> </a:t>
            </a:r>
            <a:r>
              <a:rPr lang="en-US" sz="2400" dirty="0" err="1">
                <a:solidFill>
                  <a:srgbClr val="7030A0"/>
                </a:solidFill>
                <a:latin typeface="Nikosh" pitchFamily="2" charset="0"/>
                <a:cs typeface="Nikosh" pitchFamily="2" charset="0"/>
              </a:rPr>
              <a:t>সংরক্ষণ</a:t>
            </a:r>
            <a:r>
              <a:rPr lang="en-US" sz="2400" dirty="0">
                <a:solidFill>
                  <a:srgbClr val="7030A0"/>
                </a:solidFill>
                <a:latin typeface="Nikosh" pitchFamily="2" charset="0"/>
                <a:cs typeface="Nikosh" pitchFamily="2" charset="0"/>
              </a:rPr>
              <a:t> ও </a:t>
            </a:r>
            <a:r>
              <a:rPr lang="en-US" sz="2400" dirty="0" err="1">
                <a:solidFill>
                  <a:srgbClr val="7030A0"/>
                </a:solidFill>
                <a:latin typeface="Nikosh" pitchFamily="2" charset="0"/>
                <a:cs typeface="Nikosh" pitchFamily="2" charset="0"/>
              </a:rPr>
              <a:t>ব্যবস্থাপনা</a:t>
            </a:r>
            <a:r>
              <a:rPr lang="en-US" sz="2400" dirty="0">
                <a:solidFill>
                  <a:srgbClr val="7030A0"/>
                </a:solidFill>
                <a:latin typeface="Nikosh" pitchFamily="2" charset="0"/>
                <a:cs typeface="Nikosh" pitchFamily="2" charset="0"/>
              </a:rPr>
              <a:t>)</a:t>
            </a:r>
            <a:r>
              <a:rPr lang="bn-IN" sz="2400" dirty="0">
                <a:solidFill>
                  <a:srgbClr val="7030A0"/>
                </a:solidFill>
                <a:latin typeface="Nikosh" pitchFamily="2" charset="0"/>
                <a:cs typeface="Nikosh" pitchFamily="2" charset="0"/>
              </a:rPr>
              <a:t> </a:t>
            </a:r>
            <a:r>
              <a:rPr lang="en-US" sz="2400" dirty="0" err="1">
                <a:solidFill>
                  <a:srgbClr val="7030A0"/>
                </a:solidFill>
                <a:latin typeface="Nikosh" pitchFamily="2" charset="0"/>
                <a:cs typeface="Nikosh" pitchFamily="2" charset="0"/>
              </a:rPr>
              <a:t>প্রবিধানমালা</a:t>
            </a:r>
            <a:r>
              <a:rPr lang="en-US" sz="2400" dirty="0">
                <a:solidFill>
                  <a:srgbClr val="7030A0"/>
                </a:solidFill>
                <a:latin typeface="Nikosh" pitchFamily="2" charset="0"/>
                <a:cs typeface="Nikosh" pitchFamily="2" charset="0"/>
              </a:rPr>
              <a:t>, ২০১০ </a:t>
            </a:r>
            <a:r>
              <a:rPr lang="bn-IN" sz="2400" dirty="0">
                <a:solidFill>
                  <a:srgbClr val="7030A0"/>
                </a:solidFill>
                <a:latin typeface="Nikosh" pitchFamily="2" charset="0"/>
                <a:cs typeface="Nikosh" pitchFamily="2" charset="0"/>
              </a:rPr>
              <a:t>[ধারা-৫(৩)]</a:t>
            </a:r>
          </a:p>
          <a:p>
            <a:r>
              <a:rPr lang="en-US" sz="2400" dirty="0">
                <a:solidFill>
                  <a:srgbClr val="7030A0"/>
                </a:solidFill>
                <a:latin typeface="Nikosh" pitchFamily="2" charset="0"/>
                <a:cs typeface="Nikosh" pitchFamily="2" charset="0"/>
              </a:rPr>
              <a:t>৪) </a:t>
            </a:r>
            <a:r>
              <a:rPr lang="en-US" sz="2400" dirty="0" err="1">
                <a:solidFill>
                  <a:srgbClr val="7030A0"/>
                </a:solidFill>
                <a:latin typeface="Nikosh" pitchFamily="2" charset="0"/>
                <a:cs typeface="Nikosh" pitchFamily="2" charset="0"/>
              </a:rPr>
              <a:t>তথ্য</a:t>
            </a:r>
            <a:r>
              <a:rPr lang="en-US" sz="2400" dirty="0">
                <a:solidFill>
                  <a:srgbClr val="7030A0"/>
                </a:solidFill>
                <a:latin typeface="Nikosh" pitchFamily="2" charset="0"/>
                <a:cs typeface="Nikosh" pitchFamily="2" charset="0"/>
              </a:rPr>
              <a:t> </a:t>
            </a:r>
            <a:r>
              <a:rPr lang="en-US" sz="2400" dirty="0" err="1">
                <a:solidFill>
                  <a:srgbClr val="7030A0"/>
                </a:solidFill>
                <a:latin typeface="Nikosh" pitchFamily="2" charset="0"/>
                <a:cs typeface="Nikosh" pitchFamily="2" charset="0"/>
              </a:rPr>
              <a:t>অধিকার</a:t>
            </a:r>
            <a:r>
              <a:rPr lang="en-US" sz="2400" dirty="0">
                <a:solidFill>
                  <a:srgbClr val="7030A0"/>
                </a:solidFill>
                <a:latin typeface="Nikosh" pitchFamily="2" charset="0"/>
                <a:cs typeface="Nikosh" pitchFamily="2" charset="0"/>
              </a:rPr>
              <a:t> (</a:t>
            </a:r>
            <a:r>
              <a:rPr lang="en-US" sz="2400" dirty="0" err="1">
                <a:solidFill>
                  <a:srgbClr val="7030A0"/>
                </a:solidFill>
                <a:latin typeface="Nikosh" pitchFamily="2" charset="0"/>
                <a:cs typeface="Nikosh" pitchFamily="2" charset="0"/>
              </a:rPr>
              <a:t>তথ্য</a:t>
            </a:r>
            <a:r>
              <a:rPr lang="en-US" sz="2400" dirty="0">
                <a:solidFill>
                  <a:srgbClr val="7030A0"/>
                </a:solidFill>
                <a:latin typeface="Nikosh" pitchFamily="2" charset="0"/>
                <a:cs typeface="Nikosh" pitchFamily="2" charset="0"/>
              </a:rPr>
              <a:t> </a:t>
            </a:r>
            <a:r>
              <a:rPr lang="en-US" sz="2400" dirty="0" err="1">
                <a:solidFill>
                  <a:srgbClr val="7030A0"/>
                </a:solidFill>
                <a:latin typeface="Nikosh" pitchFamily="2" charset="0"/>
                <a:cs typeface="Nikosh" pitchFamily="2" charset="0"/>
              </a:rPr>
              <a:t>প্রকাশ</a:t>
            </a:r>
            <a:r>
              <a:rPr lang="en-US" sz="2400" dirty="0">
                <a:solidFill>
                  <a:srgbClr val="7030A0"/>
                </a:solidFill>
                <a:latin typeface="Nikosh" pitchFamily="2" charset="0"/>
                <a:cs typeface="Nikosh" pitchFamily="2" charset="0"/>
              </a:rPr>
              <a:t> ও </a:t>
            </a:r>
            <a:r>
              <a:rPr lang="en-US" sz="2400" dirty="0" err="1">
                <a:solidFill>
                  <a:srgbClr val="7030A0"/>
                </a:solidFill>
                <a:latin typeface="Nikosh" pitchFamily="2" charset="0"/>
                <a:cs typeface="Nikosh" pitchFamily="2" charset="0"/>
              </a:rPr>
              <a:t>প্রচার</a:t>
            </a:r>
            <a:r>
              <a:rPr lang="en-US" sz="2400" dirty="0">
                <a:solidFill>
                  <a:srgbClr val="7030A0"/>
                </a:solidFill>
                <a:latin typeface="Nikosh" pitchFamily="2" charset="0"/>
                <a:cs typeface="Nikosh" pitchFamily="2" charset="0"/>
              </a:rPr>
              <a:t>) প্রবিধানমালা, ২০১০</a:t>
            </a:r>
            <a:r>
              <a:rPr lang="bn-IN" sz="2400" dirty="0">
                <a:solidFill>
                  <a:srgbClr val="7030A0"/>
                </a:solidFill>
                <a:latin typeface="Nikosh" pitchFamily="2" charset="0"/>
                <a:cs typeface="Nikosh" pitchFamily="2" charset="0"/>
              </a:rPr>
              <a:t> [ধারা-৬(৮)]</a:t>
            </a:r>
            <a:endParaRPr lang="en-US" sz="2400" dirty="0">
              <a:solidFill>
                <a:srgbClr val="7030A0"/>
              </a:solidFill>
              <a:latin typeface="Nikosh" pitchFamily="2" charset="0"/>
              <a:cs typeface="Nikosh" pitchFamily="2" charset="0"/>
            </a:endParaRPr>
          </a:p>
          <a:p>
            <a:pPr marL="0" lvl="0" indent="0">
              <a:buNone/>
            </a:pPr>
            <a:r>
              <a:rPr lang="en-US" sz="2400" dirty="0">
                <a:latin typeface="Nikosh" pitchFamily="2" charset="0"/>
                <a:cs typeface="Nikosh" pitchFamily="2" charset="0"/>
              </a:rPr>
              <a:t>                        </a:t>
            </a:r>
            <a:r>
              <a:rPr lang="en-US" sz="2400" dirty="0" err="1">
                <a:solidFill>
                  <a:srgbClr val="00B0F0"/>
                </a:solidFill>
                <a:latin typeface="Nikosh" pitchFamily="2" charset="0"/>
                <a:cs typeface="Nikosh" pitchFamily="2" charset="0"/>
              </a:rPr>
              <a:t>স্বতঃপ্রণোদিত</a:t>
            </a:r>
            <a:r>
              <a:rPr lang="en-US" sz="2400" dirty="0">
                <a:solidFill>
                  <a:srgbClr val="00B0F0"/>
                </a:solidFill>
                <a:latin typeface="Nikosh" pitchFamily="2" charset="0"/>
                <a:cs typeface="Nikosh" pitchFamily="2" charset="0"/>
              </a:rPr>
              <a:t> </a:t>
            </a:r>
            <a:r>
              <a:rPr lang="en-US" sz="2400" dirty="0" err="1">
                <a:solidFill>
                  <a:srgbClr val="00B0F0"/>
                </a:solidFill>
                <a:latin typeface="Nikosh" pitchFamily="2" charset="0"/>
                <a:cs typeface="Nikosh" pitchFamily="2" charset="0"/>
              </a:rPr>
              <a:t>তথ্যপ্রকাশ</a:t>
            </a:r>
            <a:r>
              <a:rPr lang="en-US" sz="2400" dirty="0">
                <a:solidFill>
                  <a:srgbClr val="00B0F0"/>
                </a:solidFill>
                <a:latin typeface="Nikosh" pitchFamily="2" charset="0"/>
                <a:cs typeface="Nikosh" pitchFamily="2" charset="0"/>
              </a:rPr>
              <a:t> </a:t>
            </a:r>
            <a:r>
              <a:rPr lang="en-US" sz="2400" dirty="0" err="1">
                <a:solidFill>
                  <a:srgbClr val="00B0F0"/>
                </a:solidFill>
                <a:latin typeface="Nikosh" pitchFamily="2" charset="0"/>
                <a:cs typeface="Nikosh" pitchFamily="2" charset="0"/>
              </a:rPr>
              <a:t>নির্দেশিকা</a:t>
            </a:r>
            <a:endParaRPr lang="en-US" sz="2400" dirty="0">
              <a:solidFill>
                <a:srgbClr val="00B0F0"/>
              </a:solidFill>
              <a:latin typeface="Nikosh" pitchFamily="2" charset="0"/>
              <a:cs typeface="Nikosh" pitchFamily="2" charset="0"/>
            </a:endParaRPr>
          </a:p>
          <a:p>
            <a:pPr lvl="0"/>
            <a:r>
              <a:rPr lang="en-US" sz="2400" spc="-150" dirty="0">
                <a:solidFill>
                  <a:srgbClr val="7030A0"/>
                </a:solidFill>
                <a:latin typeface="Nikosh" pitchFamily="2" charset="0"/>
                <a:cs typeface="Nikosh" pitchFamily="2" charset="0"/>
              </a:rPr>
              <a:t>৫) </a:t>
            </a:r>
            <a:r>
              <a:rPr lang="en-US" sz="2400" spc="-150" dirty="0" err="1">
                <a:solidFill>
                  <a:srgbClr val="7030A0"/>
                </a:solidFill>
                <a:latin typeface="Nikosh" pitchFamily="2" charset="0"/>
                <a:cs typeface="Nikosh" pitchFamily="2" charset="0"/>
              </a:rPr>
              <a:t>তথ্য</a:t>
            </a:r>
            <a:r>
              <a:rPr lang="en-US" sz="2400" spc="-150" dirty="0">
                <a:solidFill>
                  <a:srgbClr val="7030A0"/>
                </a:solidFill>
                <a:latin typeface="Nikosh" pitchFamily="2" charset="0"/>
                <a:cs typeface="Nikosh" pitchFamily="2" charset="0"/>
              </a:rPr>
              <a:t> </a:t>
            </a:r>
            <a:r>
              <a:rPr lang="en-US" sz="2400" spc="-150" dirty="0" err="1">
                <a:solidFill>
                  <a:srgbClr val="7030A0"/>
                </a:solidFill>
                <a:latin typeface="Nikosh" pitchFamily="2" charset="0"/>
                <a:cs typeface="Nikosh" pitchFamily="2" charset="0"/>
              </a:rPr>
              <a:t>অধিকার</a:t>
            </a:r>
            <a:r>
              <a:rPr lang="en-US" sz="2400" spc="-150" dirty="0">
                <a:solidFill>
                  <a:srgbClr val="7030A0"/>
                </a:solidFill>
                <a:latin typeface="Nikosh" pitchFamily="2" charset="0"/>
                <a:cs typeface="Nikosh" pitchFamily="2" charset="0"/>
              </a:rPr>
              <a:t> (অ</a:t>
            </a:r>
            <a:r>
              <a:rPr lang="bn-IN" sz="2400" spc="-150" dirty="0">
                <a:solidFill>
                  <a:srgbClr val="7030A0"/>
                </a:solidFill>
                <a:latin typeface="Nikosh" pitchFamily="2" charset="0"/>
                <a:cs typeface="Nikosh" pitchFamily="2" charset="0"/>
              </a:rPr>
              <a:t>ভিযোগ</a:t>
            </a:r>
            <a:r>
              <a:rPr lang="en-US" sz="2400" spc="-150" dirty="0">
                <a:solidFill>
                  <a:srgbClr val="7030A0"/>
                </a:solidFill>
                <a:latin typeface="Nikosh" pitchFamily="2" charset="0"/>
                <a:cs typeface="Nikosh" pitchFamily="2" charset="0"/>
              </a:rPr>
              <a:t> </a:t>
            </a:r>
            <a:r>
              <a:rPr lang="en-US" sz="2400" spc="-150" dirty="0" err="1">
                <a:solidFill>
                  <a:srgbClr val="7030A0"/>
                </a:solidFill>
                <a:latin typeface="Nikosh" pitchFamily="2" charset="0"/>
                <a:cs typeface="Nikosh" pitchFamily="2" charset="0"/>
              </a:rPr>
              <a:t>দায়ের</a:t>
            </a:r>
            <a:r>
              <a:rPr lang="en-US" sz="2400" spc="-150" dirty="0">
                <a:solidFill>
                  <a:srgbClr val="7030A0"/>
                </a:solidFill>
                <a:latin typeface="Nikosh" pitchFamily="2" charset="0"/>
                <a:cs typeface="Nikosh" pitchFamily="2" charset="0"/>
              </a:rPr>
              <a:t> ও </a:t>
            </a:r>
            <a:r>
              <a:rPr lang="en-US" sz="2400" spc="-150" dirty="0" err="1">
                <a:solidFill>
                  <a:srgbClr val="7030A0"/>
                </a:solidFill>
                <a:latin typeface="Nikosh" pitchFamily="2" charset="0"/>
                <a:cs typeface="Nikosh" pitchFamily="2" charset="0"/>
              </a:rPr>
              <a:t>নিষ্পত্তি</a:t>
            </a:r>
            <a:r>
              <a:rPr lang="en-US" sz="2400" spc="-150" dirty="0">
                <a:solidFill>
                  <a:srgbClr val="7030A0"/>
                </a:solidFill>
                <a:latin typeface="Nikosh" pitchFamily="2" charset="0"/>
                <a:cs typeface="Nikosh" pitchFamily="2" charset="0"/>
              </a:rPr>
              <a:t> </a:t>
            </a:r>
            <a:r>
              <a:rPr lang="en-US" sz="2400" spc="-150" dirty="0" err="1">
                <a:solidFill>
                  <a:srgbClr val="7030A0"/>
                </a:solidFill>
                <a:latin typeface="Nikosh" pitchFamily="2" charset="0"/>
                <a:cs typeface="Nikosh" pitchFamily="2" charset="0"/>
              </a:rPr>
              <a:t>সংক্রান্ত</a:t>
            </a:r>
            <a:r>
              <a:rPr lang="en-US" sz="2400" spc="-150" dirty="0">
                <a:solidFill>
                  <a:srgbClr val="7030A0"/>
                </a:solidFill>
                <a:latin typeface="Nikosh" pitchFamily="2" charset="0"/>
                <a:cs typeface="Nikosh" pitchFamily="2" charset="0"/>
              </a:rPr>
              <a:t>) প্রবিধানমালা, ২০১১</a:t>
            </a:r>
            <a:r>
              <a:rPr lang="bn-IN" sz="2400" spc="-150" dirty="0">
                <a:solidFill>
                  <a:srgbClr val="7030A0"/>
                </a:solidFill>
                <a:latin typeface="Nikosh" pitchFamily="2" charset="0"/>
                <a:cs typeface="Nikosh" pitchFamily="2" charset="0"/>
              </a:rPr>
              <a:t> [ধারা-২৫(১৪)]</a:t>
            </a:r>
            <a:endParaRPr lang="en-US" sz="2400" spc="-150" dirty="0">
              <a:solidFill>
                <a:srgbClr val="7030A0"/>
              </a:solidFill>
              <a:latin typeface="Nikosh" pitchFamily="2" charset="0"/>
              <a:cs typeface="Nikosh" pitchFamily="2" charset="0"/>
            </a:endParaRPr>
          </a:p>
          <a:p>
            <a:pPr marL="0" lvl="0" indent="0">
              <a:buNone/>
            </a:pPr>
            <a:endParaRPr lang="en-US" sz="2400" dirty="0">
              <a:latin typeface="Nikosh" pitchFamily="2" charset="0"/>
              <a:cs typeface="Nikosh" pitchFamily="2" charset="0"/>
            </a:endParaRPr>
          </a:p>
          <a:p>
            <a:pPr marL="0" indent="0">
              <a:buNone/>
            </a:pPr>
            <a:r>
              <a:rPr lang="en-US" sz="2400" dirty="0">
                <a:solidFill>
                  <a:srgbClr val="00B050"/>
                </a:solidFill>
                <a:latin typeface="Nikosh" pitchFamily="2" charset="0"/>
                <a:cs typeface="Nikosh" pitchFamily="2" charset="0"/>
              </a:rPr>
              <a:t>    </a:t>
            </a:r>
            <a:r>
              <a:rPr lang="en-US" sz="2400" dirty="0">
                <a:solidFill>
                  <a:srgbClr val="C00000"/>
                </a:solidFill>
                <a:latin typeface="Nikosh" pitchFamily="2" charset="0"/>
                <a:cs typeface="Nikosh" pitchFamily="2" charset="0"/>
              </a:rPr>
              <a:t/>
            </a:r>
            <a:br>
              <a:rPr lang="en-US" sz="2400" dirty="0">
                <a:solidFill>
                  <a:srgbClr val="C00000"/>
                </a:solidFill>
                <a:latin typeface="Nikosh" pitchFamily="2" charset="0"/>
                <a:cs typeface="Nikosh" pitchFamily="2" charset="0"/>
              </a:rPr>
            </a:br>
            <a:r>
              <a:rPr lang="en-US" sz="2400" dirty="0">
                <a:solidFill>
                  <a:srgbClr val="00B050"/>
                </a:solidFill>
                <a:latin typeface="Nikosh" pitchFamily="2" charset="0"/>
                <a:cs typeface="Nikosh" pitchFamily="2" charset="0"/>
              </a:rPr>
              <a:t>   </a:t>
            </a:r>
            <a:endParaRPr lang="en-US" sz="2400" dirty="0" smtClean="0">
              <a:solidFill>
                <a:srgbClr val="002060"/>
              </a:solidFill>
              <a:latin typeface="Nikosh" pitchFamily="2" charset="0"/>
              <a:cs typeface="Nikosh" pitchFamily="2" charset="0"/>
            </a:endParaRPr>
          </a:p>
          <a:p>
            <a:pPr marL="0" indent="0">
              <a:buNone/>
            </a:pPr>
            <a:endParaRPr lang="en-US" sz="2400" dirty="0">
              <a:solidFill>
                <a:srgbClr val="002060"/>
              </a:solidFill>
              <a:latin typeface="Nikosh" pitchFamily="2" charset="0"/>
              <a:cs typeface="Nikosh" pitchFamily="2" charset="0"/>
            </a:endParaRPr>
          </a:p>
          <a:p>
            <a:pPr marL="0" indent="0">
              <a:buNone/>
            </a:pPr>
            <a:endParaRPr lang="en-US" sz="2400" dirty="0" smtClean="0">
              <a:solidFill>
                <a:srgbClr val="002060"/>
              </a:solidFill>
              <a:latin typeface="Nikosh" pitchFamily="2" charset="0"/>
              <a:cs typeface="Nikosh" pitchFamily="2" charset="0"/>
            </a:endParaRPr>
          </a:p>
          <a:p>
            <a:pPr marL="0" indent="0">
              <a:buNone/>
            </a:pPr>
            <a:endParaRPr lang="en-US" sz="2400" dirty="0">
              <a:solidFill>
                <a:srgbClr val="002060"/>
              </a:solidFill>
              <a:latin typeface="Nikosh" pitchFamily="2" charset="0"/>
              <a:cs typeface="Nikosh" pitchFamily="2" charset="0"/>
            </a:endParaRPr>
          </a:p>
          <a:p>
            <a:pPr marL="0" indent="0">
              <a:buNone/>
            </a:pPr>
            <a:endParaRPr lang="en-US" sz="2400" dirty="0" smtClean="0">
              <a:solidFill>
                <a:srgbClr val="002060"/>
              </a:solidFill>
              <a:latin typeface="Nikosh" pitchFamily="2" charset="0"/>
              <a:cs typeface="Nikosh" pitchFamily="2" charset="0"/>
            </a:endParaRPr>
          </a:p>
          <a:p>
            <a:pPr marL="0" indent="0">
              <a:buNone/>
            </a:pPr>
            <a:endParaRPr lang="en-US" sz="2400" dirty="0">
              <a:solidFill>
                <a:srgbClr val="002060"/>
              </a:solidFill>
              <a:latin typeface="Nikosh" pitchFamily="2" charset="0"/>
              <a:cs typeface="Nikosh" pitchFamily="2" charset="0"/>
            </a:endParaRPr>
          </a:p>
          <a:p>
            <a:pPr marL="0" indent="0">
              <a:buNone/>
            </a:pPr>
            <a:endParaRPr lang="en-US" sz="2400" dirty="0" smtClean="0">
              <a:solidFill>
                <a:srgbClr val="002060"/>
              </a:solidFill>
              <a:latin typeface="Nikosh" pitchFamily="2" charset="0"/>
              <a:cs typeface="Nikosh" pitchFamily="2" charset="0"/>
            </a:endParaRPr>
          </a:p>
          <a:p>
            <a:pPr marL="0" indent="0">
              <a:buNone/>
            </a:pPr>
            <a:endParaRPr lang="en-US" sz="2400" dirty="0">
              <a:solidFill>
                <a:srgbClr val="002060"/>
              </a:solidFill>
              <a:latin typeface="Nikosh" pitchFamily="2" charset="0"/>
              <a:cs typeface="Nikosh" pitchFamily="2" charset="0"/>
            </a:endParaRPr>
          </a:p>
          <a:p>
            <a:pPr marL="0" indent="0">
              <a:buNone/>
            </a:pPr>
            <a:endParaRPr lang="en-US" sz="2400" dirty="0" smtClean="0">
              <a:solidFill>
                <a:srgbClr val="002060"/>
              </a:solidFill>
              <a:latin typeface="Nikosh" pitchFamily="2" charset="0"/>
              <a:cs typeface="Nikosh" pitchFamily="2" charset="0"/>
            </a:endParaRPr>
          </a:p>
          <a:p>
            <a:pPr marL="0" indent="0">
              <a:buNone/>
            </a:pPr>
            <a:endParaRPr lang="en-US" sz="2400" dirty="0">
              <a:solidFill>
                <a:srgbClr val="002060"/>
              </a:solidFill>
              <a:latin typeface="Nikosh" pitchFamily="2" charset="0"/>
              <a:cs typeface="Nikosh" pitchFamily="2" charset="0"/>
            </a:endParaRPr>
          </a:p>
          <a:p>
            <a:pPr marL="0" indent="0">
              <a:buNone/>
            </a:pPr>
            <a:endParaRPr lang="as-IN" sz="2400" dirty="0">
              <a:solidFill>
                <a:srgbClr val="002060"/>
              </a:solidFill>
              <a:latin typeface="Nikosh" pitchFamily="2" charset="0"/>
              <a:cs typeface="Nikosh" pitchFamily="2" charset="0"/>
            </a:endParaRPr>
          </a:p>
          <a:p>
            <a:pPr marL="0" indent="0">
              <a:buNone/>
            </a:pPr>
            <a:r>
              <a:rPr lang="en-US" sz="2400" dirty="0">
                <a:latin typeface="Nikosh" pitchFamily="2" charset="0"/>
                <a:cs typeface="Nikosh" pitchFamily="2" charset="0"/>
              </a:rPr>
              <a:t>         </a:t>
            </a:r>
          </a:p>
          <a:p>
            <a:pPr marL="0" indent="0">
              <a:buNone/>
            </a:pPr>
            <a:endParaRPr lang="en-US" sz="2400" dirty="0"/>
          </a:p>
        </p:txBody>
      </p:sp>
    </p:spTree>
    <p:extLst>
      <p:ext uri="{BB962C8B-B14F-4D97-AF65-F5344CB8AC3E}">
        <p14:creationId xmlns:p14="http://schemas.microsoft.com/office/powerpoint/2010/main" val="28375193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703263" y="601663"/>
            <a:ext cx="10714037" cy="5524500"/>
          </a:xfrm>
          <a:prstGeom prst="rect">
            <a:avLst/>
          </a:prstGeom>
        </p:spPr>
        <p:txBody>
          <a:bodyPr anchor="b"/>
          <a:lstStyle/>
          <a:p>
            <a:pPr algn="just" eaLnBrk="1" fontAlgn="auto" hangingPunct="1">
              <a:spcBef>
                <a:spcPts val="0"/>
              </a:spcBef>
              <a:spcAft>
                <a:spcPts val="0"/>
              </a:spcAft>
              <a:defRPr/>
            </a:pPr>
            <a:r>
              <a:rPr lang="en-US" sz="3200" dirty="0">
                <a:solidFill>
                  <a:srgbClr val="00B0F0"/>
                </a:solidFill>
                <a:latin typeface="Nikosh" pitchFamily="2" charset="0"/>
                <a:cs typeface="Nikosh" pitchFamily="2" charset="0"/>
              </a:rPr>
              <a:t>(১.৩) </a:t>
            </a:r>
            <a:r>
              <a:rPr lang="en-US" sz="3200" dirty="0" err="1">
                <a:solidFill>
                  <a:srgbClr val="00B0F0"/>
                </a:solidFill>
                <a:latin typeface="Nikosh" pitchFamily="2" charset="0"/>
                <a:cs typeface="Nikosh" pitchFamily="2" charset="0"/>
              </a:rPr>
              <a:t>বার্ষিক</a:t>
            </a:r>
            <a:r>
              <a:rPr lang="en-US" sz="3200" dirty="0">
                <a:solidFill>
                  <a:srgbClr val="00B0F0"/>
                </a:solidFill>
                <a:latin typeface="Nikosh" pitchFamily="2" charset="0"/>
                <a:cs typeface="Nikosh" pitchFamily="2" charset="0"/>
              </a:rPr>
              <a:t> </a:t>
            </a:r>
            <a:r>
              <a:rPr lang="en-US" sz="3200" dirty="0" err="1">
                <a:solidFill>
                  <a:srgbClr val="00B0F0"/>
                </a:solidFill>
                <a:latin typeface="Nikosh" pitchFamily="2" charset="0"/>
                <a:cs typeface="Nikosh" pitchFamily="2" charset="0"/>
              </a:rPr>
              <a:t>প্রতিবেদন</a:t>
            </a:r>
            <a:r>
              <a:rPr lang="en-US" sz="3200" dirty="0">
                <a:solidFill>
                  <a:srgbClr val="00B0F0"/>
                </a:solidFill>
                <a:latin typeface="Nikosh" pitchFamily="2" charset="0"/>
                <a:cs typeface="Nikosh" pitchFamily="2" charset="0"/>
              </a:rPr>
              <a:t> </a:t>
            </a:r>
            <a:r>
              <a:rPr lang="en-US" sz="3200" dirty="0" err="1">
                <a:solidFill>
                  <a:srgbClr val="00B0F0"/>
                </a:solidFill>
                <a:latin typeface="Nikosh" pitchFamily="2" charset="0"/>
                <a:cs typeface="Nikosh" pitchFamily="2" charset="0"/>
              </a:rPr>
              <a:t>প্রকাশ</a:t>
            </a:r>
            <a:r>
              <a:rPr lang="en-US" sz="3200" dirty="0">
                <a:solidFill>
                  <a:srgbClr val="00B0F0"/>
                </a:solidFill>
                <a:latin typeface="Nikosh" pitchFamily="2" charset="0"/>
                <a:cs typeface="Nikosh" pitchFamily="2" charset="0"/>
              </a:rPr>
              <a:t>:</a:t>
            </a:r>
          </a:p>
          <a:p>
            <a:pPr algn="just" eaLnBrk="1" fontAlgn="auto" hangingPunct="1">
              <a:spcBef>
                <a:spcPts val="0"/>
              </a:spcBef>
              <a:spcAft>
                <a:spcPts val="0"/>
              </a:spcAft>
              <a:defRPr/>
            </a:pPr>
            <a:endParaRPr lang="bn-IN" sz="1200" dirty="0">
              <a:solidFill>
                <a:srgbClr val="00B0F0"/>
              </a:solidFill>
              <a:latin typeface="Nikosh" pitchFamily="2" charset="0"/>
              <a:cs typeface="Nikosh" pitchFamily="2" charset="0"/>
            </a:endParaRPr>
          </a:p>
          <a:p>
            <a:pPr eaLnBrk="1" fontAlgn="auto" hangingPunct="1">
              <a:spcBef>
                <a:spcPts val="0"/>
              </a:spcBef>
              <a:spcAft>
                <a:spcPts val="0"/>
              </a:spcAft>
              <a:defRPr/>
            </a:pPr>
            <a:r>
              <a:rPr lang="en-US" sz="3200" dirty="0" err="1">
                <a:solidFill>
                  <a:srgbClr val="00B0F0"/>
                </a:solidFill>
                <a:latin typeface="Nikosh" pitchFamily="2" charset="0"/>
                <a:cs typeface="Nikosh" pitchFamily="2" charset="0"/>
              </a:rPr>
              <a:t>বাস্তবায়ন</a:t>
            </a:r>
            <a:r>
              <a:rPr lang="en-US" sz="3200" dirty="0">
                <a:solidFill>
                  <a:srgbClr val="00B0F0"/>
                </a:solidFill>
                <a:latin typeface="Nikosh" pitchFamily="2" charset="0"/>
                <a:cs typeface="Nikosh" pitchFamily="2" charset="0"/>
              </a:rPr>
              <a:t> </a:t>
            </a:r>
            <a:r>
              <a:rPr lang="en-US" sz="3200" dirty="0" err="1">
                <a:solidFill>
                  <a:srgbClr val="00B0F0"/>
                </a:solidFill>
                <a:latin typeface="Nikosh" pitchFamily="2" charset="0"/>
                <a:cs typeface="Nikosh" pitchFamily="2" charset="0"/>
              </a:rPr>
              <a:t>পদ্ধতি</a:t>
            </a:r>
            <a:r>
              <a:rPr lang="en-US" sz="3200" dirty="0">
                <a:solidFill>
                  <a:srgbClr val="00B0F0"/>
                </a:solidFill>
                <a:latin typeface="Nikosh" pitchFamily="2" charset="0"/>
                <a:cs typeface="Nikosh" pitchFamily="2" charset="0"/>
              </a:rPr>
              <a:t>:</a:t>
            </a:r>
            <a:endParaRPr lang="bn-IN" sz="3200" dirty="0">
              <a:solidFill>
                <a:srgbClr val="00B0F0"/>
              </a:solidFill>
              <a:latin typeface="Nikosh" pitchFamily="2" charset="0"/>
              <a:cs typeface="Nikosh" pitchFamily="2" charset="0"/>
            </a:endParaRPr>
          </a:p>
          <a:p>
            <a:pPr marL="457200" indent="-457200" eaLnBrk="1" fontAlgn="auto" hangingPunct="1">
              <a:spcBef>
                <a:spcPts val="0"/>
              </a:spcBef>
              <a:spcAft>
                <a:spcPts val="0"/>
              </a:spcAft>
              <a:buFont typeface="Wingdings" panose="05000000000000000000" pitchFamily="2" charset="2"/>
              <a:buChar char="§"/>
              <a:defRPr/>
            </a:pPr>
            <a:r>
              <a:rPr lang="en-US" sz="3200" dirty="0" err="1">
                <a:solidFill>
                  <a:srgbClr val="7030A0"/>
                </a:solidFill>
                <a:latin typeface="Nikosh" pitchFamily="2" charset="0"/>
                <a:cs typeface="Nikosh" pitchFamily="2" charset="0"/>
              </a:rPr>
              <a:t>নির্ধারিত</a:t>
            </a:r>
            <a:r>
              <a:rPr lang="en-US" sz="3200" dirty="0">
                <a:solidFill>
                  <a:srgbClr val="7030A0"/>
                </a:solidFill>
                <a:latin typeface="Nikosh" pitchFamily="2" charset="0"/>
                <a:cs typeface="Nikosh" pitchFamily="2" charset="0"/>
              </a:rPr>
              <a:t> </a:t>
            </a:r>
            <a:r>
              <a:rPr lang="en-US" sz="3200" dirty="0" err="1">
                <a:solidFill>
                  <a:srgbClr val="7030A0"/>
                </a:solidFill>
                <a:latin typeface="Nikosh" pitchFamily="2" charset="0"/>
                <a:cs typeface="Nikosh" pitchFamily="2" charset="0"/>
              </a:rPr>
              <a:t>সময়ের</a:t>
            </a:r>
            <a:r>
              <a:rPr lang="en-US" sz="3200" dirty="0">
                <a:solidFill>
                  <a:srgbClr val="7030A0"/>
                </a:solidFill>
                <a:latin typeface="Nikosh" pitchFamily="2" charset="0"/>
                <a:cs typeface="Nikosh" pitchFamily="2" charset="0"/>
              </a:rPr>
              <a:t> </a:t>
            </a:r>
            <a:r>
              <a:rPr lang="en-US" sz="3200" dirty="0" err="1">
                <a:solidFill>
                  <a:srgbClr val="7030A0"/>
                </a:solidFill>
                <a:latin typeface="Nikosh" pitchFamily="2" charset="0"/>
                <a:cs typeface="Nikosh" pitchFamily="2" charset="0"/>
              </a:rPr>
              <a:t>পূর্বে</a:t>
            </a:r>
            <a:r>
              <a:rPr lang="en-US" sz="3200" dirty="0">
                <a:solidFill>
                  <a:srgbClr val="7030A0"/>
                </a:solidFill>
                <a:latin typeface="Nikosh" pitchFamily="2" charset="0"/>
                <a:cs typeface="Nikosh" pitchFamily="2" charset="0"/>
              </a:rPr>
              <a:t> </a:t>
            </a:r>
            <a:r>
              <a:rPr lang="en-US" sz="3200" dirty="0" err="1">
                <a:solidFill>
                  <a:srgbClr val="7030A0"/>
                </a:solidFill>
                <a:latin typeface="Nikosh" pitchFamily="2" charset="0"/>
                <a:cs typeface="Nikosh" pitchFamily="2" charset="0"/>
              </a:rPr>
              <a:t>ওয়েবসাইটে</a:t>
            </a:r>
            <a:r>
              <a:rPr lang="en-US" sz="3200" dirty="0">
                <a:solidFill>
                  <a:srgbClr val="7030A0"/>
                </a:solidFill>
                <a:latin typeface="Nikosh" pitchFamily="2" charset="0"/>
                <a:cs typeface="Nikosh" pitchFamily="2" charset="0"/>
              </a:rPr>
              <a:t> </a:t>
            </a:r>
            <a:r>
              <a:rPr lang="en-US" sz="3200" dirty="0" err="1">
                <a:solidFill>
                  <a:srgbClr val="7030A0"/>
                </a:solidFill>
                <a:latin typeface="Nikosh" pitchFamily="2" charset="0"/>
                <a:cs typeface="Nikosh" pitchFamily="2" charset="0"/>
              </a:rPr>
              <a:t>প্রকাশ</a:t>
            </a:r>
            <a:r>
              <a:rPr lang="en-US" sz="3200" dirty="0">
                <a:solidFill>
                  <a:srgbClr val="7030A0"/>
                </a:solidFill>
                <a:latin typeface="Nikosh" pitchFamily="2" charset="0"/>
                <a:cs typeface="Nikosh" pitchFamily="2" charset="0"/>
              </a:rPr>
              <a:t> </a:t>
            </a:r>
            <a:r>
              <a:rPr lang="en-US" sz="3200" dirty="0" err="1">
                <a:solidFill>
                  <a:srgbClr val="7030A0"/>
                </a:solidFill>
                <a:latin typeface="Nikosh" pitchFamily="2" charset="0"/>
                <a:cs typeface="Nikosh" pitchFamily="2" charset="0"/>
              </a:rPr>
              <a:t>করলে</a:t>
            </a:r>
            <a:r>
              <a:rPr lang="en-US" sz="3200" dirty="0">
                <a:solidFill>
                  <a:srgbClr val="7030A0"/>
                </a:solidFill>
                <a:latin typeface="Nikosh" pitchFamily="2" charset="0"/>
                <a:cs typeface="Nikosh" pitchFamily="2" charset="0"/>
              </a:rPr>
              <a:t> </a:t>
            </a:r>
            <a:r>
              <a:rPr lang="en-US" sz="3200" dirty="0" err="1">
                <a:solidFill>
                  <a:srgbClr val="7030A0"/>
                </a:solidFill>
                <a:latin typeface="Nikosh" pitchFamily="2" charset="0"/>
                <a:cs typeface="Nikosh" pitchFamily="2" charset="0"/>
              </a:rPr>
              <a:t>পূর্ণ</a:t>
            </a:r>
            <a:r>
              <a:rPr lang="en-US" sz="3200" dirty="0">
                <a:solidFill>
                  <a:srgbClr val="7030A0"/>
                </a:solidFill>
                <a:latin typeface="Nikosh" pitchFamily="2" charset="0"/>
                <a:cs typeface="Nikosh" pitchFamily="2" charset="0"/>
              </a:rPr>
              <a:t> </a:t>
            </a:r>
            <a:r>
              <a:rPr lang="en-US" sz="3200" dirty="0" err="1">
                <a:solidFill>
                  <a:srgbClr val="7030A0"/>
                </a:solidFill>
                <a:latin typeface="Nikosh" pitchFamily="2" charset="0"/>
                <a:cs typeface="Nikosh" pitchFamily="2" charset="0"/>
              </a:rPr>
              <a:t>নম্বর</a:t>
            </a:r>
            <a:endParaRPr lang="bn-BD" sz="3200" dirty="0">
              <a:solidFill>
                <a:srgbClr val="7030A0"/>
              </a:solidFill>
              <a:latin typeface="Nikosh" pitchFamily="2" charset="0"/>
              <a:cs typeface="Nikosh" pitchFamily="2" charset="0"/>
            </a:endParaRPr>
          </a:p>
          <a:p>
            <a:pPr marL="457200" indent="-457200" eaLnBrk="1" fontAlgn="auto" hangingPunct="1">
              <a:spcBef>
                <a:spcPts val="0"/>
              </a:spcBef>
              <a:spcAft>
                <a:spcPts val="0"/>
              </a:spcAft>
              <a:buFont typeface="Wingdings" panose="05000000000000000000" pitchFamily="2" charset="2"/>
              <a:buChar char="§"/>
              <a:defRPr/>
            </a:pPr>
            <a:r>
              <a:rPr lang="en-US" sz="3200" dirty="0">
                <a:solidFill>
                  <a:srgbClr val="7030A0"/>
                </a:solidFill>
                <a:latin typeface="Nikosh" pitchFamily="2" charset="0"/>
                <a:cs typeface="Nikosh" pitchFamily="2" charset="0"/>
              </a:rPr>
              <a:t> </a:t>
            </a:r>
            <a:r>
              <a:rPr lang="en-US" sz="3200" dirty="0" err="1">
                <a:solidFill>
                  <a:srgbClr val="7030A0"/>
                </a:solidFill>
                <a:latin typeface="Nikosh" pitchFamily="2" charset="0"/>
                <a:cs typeface="Nikosh" pitchFamily="2" charset="0"/>
              </a:rPr>
              <a:t>যেসব</a:t>
            </a:r>
            <a:r>
              <a:rPr lang="en-US" sz="3200" dirty="0">
                <a:solidFill>
                  <a:srgbClr val="7030A0"/>
                </a:solidFill>
                <a:latin typeface="Nikosh" pitchFamily="2" charset="0"/>
                <a:cs typeface="Nikosh" pitchFamily="2" charset="0"/>
              </a:rPr>
              <a:t> </a:t>
            </a:r>
            <a:r>
              <a:rPr lang="en-US" sz="3200" dirty="0" err="1">
                <a:solidFill>
                  <a:srgbClr val="7030A0"/>
                </a:solidFill>
                <a:latin typeface="Nikosh" pitchFamily="2" charset="0"/>
                <a:cs typeface="Nikosh" pitchFamily="2" charset="0"/>
              </a:rPr>
              <a:t>অধস্তন</a:t>
            </a:r>
            <a:r>
              <a:rPr lang="en-US" sz="3200" dirty="0">
                <a:solidFill>
                  <a:srgbClr val="7030A0"/>
                </a:solidFill>
                <a:latin typeface="Nikosh" pitchFamily="2" charset="0"/>
                <a:cs typeface="Nikosh" pitchFamily="2" charset="0"/>
              </a:rPr>
              <a:t> </a:t>
            </a:r>
            <a:r>
              <a:rPr lang="en-US" sz="3200" dirty="0" err="1">
                <a:solidFill>
                  <a:srgbClr val="7030A0"/>
                </a:solidFill>
                <a:latin typeface="Nikosh" pitchFamily="2" charset="0"/>
                <a:cs typeface="Nikosh" pitchFamily="2" charset="0"/>
              </a:rPr>
              <a:t>অফিসের</a:t>
            </a:r>
            <a:r>
              <a:rPr lang="en-US" sz="3200" dirty="0">
                <a:solidFill>
                  <a:srgbClr val="7030A0"/>
                </a:solidFill>
                <a:latin typeface="Nikosh" pitchFamily="2" charset="0"/>
                <a:cs typeface="Nikosh" pitchFamily="2" charset="0"/>
              </a:rPr>
              <a:t> </a:t>
            </a:r>
            <a:r>
              <a:rPr lang="en-US" sz="3200" dirty="0" err="1">
                <a:solidFill>
                  <a:srgbClr val="7030A0"/>
                </a:solidFill>
                <a:latin typeface="Nikosh" pitchFamily="2" charset="0"/>
                <a:cs typeface="Nikosh" pitchFamily="2" charset="0"/>
              </a:rPr>
              <a:t>বার্ষিক</a:t>
            </a:r>
            <a:r>
              <a:rPr lang="en-US" sz="3200" dirty="0">
                <a:solidFill>
                  <a:srgbClr val="7030A0"/>
                </a:solidFill>
                <a:latin typeface="Nikosh" pitchFamily="2" charset="0"/>
                <a:cs typeface="Nikosh" pitchFamily="2" charset="0"/>
              </a:rPr>
              <a:t> </a:t>
            </a:r>
            <a:r>
              <a:rPr lang="en-US" sz="3200" dirty="0" err="1">
                <a:solidFill>
                  <a:srgbClr val="7030A0"/>
                </a:solidFill>
                <a:latin typeface="Nikosh" pitchFamily="2" charset="0"/>
                <a:cs typeface="Nikosh" pitchFamily="2" charset="0"/>
              </a:rPr>
              <a:t>প্রতিবেদন</a:t>
            </a:r>
            <a:r>
              <a:rPr lang="en-US" sz="3200" dirty="0">
                <a:solidFill>
                  <a:srgbClr val="7030A0"/>
                </a:solidFill>
                <a:latin typeface="Nikosh" pitchFamily="2" charset="0"/>
                <a:cs typeface="Nikosh" pitchFamily="2" charset="0"/>
              </a:rPr>
              <a:t> </a:t>
            </a:r>
            <a:r>
              <a:rPr lang="en-US" sz="3200" dirty="0" err="1">
                <a:solidFill>
                  <a:srgbClr val="7030A0"/>
                </a:solidFill>
                <a:latin typeface="Nikosh" pitchFamily="2" charset="0"/>
                <a:cs typeface="Nikosh" pitchFamily="2" charset="0"/>
              </a:rPr>
              <a:t>প্রকাশের</a:t>
            </a:r>
            <a:r>
              <a:rPr lang="en-US" sz="3200" dirty="0">
                <a:solidFill>
                  <a:srgbClr val="7030A0"/>
                </a:solidFill>
                <a:latin typeface="Nikosh" pitchFamily="2" charset="0"/>
                <a:cs typeface="Nikosh" pitchFamily="2" charset="0"/>
              </a:rPr>
              <a:t> </a:t>
            </a:r>
            <a:r>
              <a:rPr lang="en-US" sz="3200" dirty="0" err="1">
                <a:solidFill>
                  <a:srgbClr val="7030A0"/>
                </a:solidFill>
                <a:latin typeface="Nikosh" pitchFamily="2" charset="0"/>
                <a:cs typeface="Nikosh" pitchFamily="2" charset="0"/>
              </a:rPr>
              <a:t>সক্ষমতা</a:t>
            </a:r>
            <a:r>
              <a:rPr lang="en-US" sz="3200" dirty="0">
                <a:solidFill>
                  <a:srgbClr val="7030A0"/>
                </a:solidFill>
                <a:latin typeface="Nikosh" pitchFamily="2" charset="0"/>
                <a:cs typeface="Nikosh" pitchFamily="2" charset="0"/>
              </a:rPr>
              <a:t> </a:t>
            </a:r>
            <a:r>
              <a:rPr lang="en-US" sz="3200" dirty="0" err="1">
                <a:solidFill>
                  <a:srgbClr val="7030A0"/>
                </a:solidFill>
                <a:latin typeface="Nikosh" pitchFamily="2" charset="0"/>
                <a:cs typeface="Nikosh" pitchFamily="2" charset="0"/>
              </a:rPr>
              <a:t>নেই</a:t>
            </a:r>
            <a:r>
              <a:rPr lang="en-US" sz="3200" dirty="0">
                <a:solidFill>
                  <a:srgbClr val="7030A0"/>
                </a:solidFill>
                <a:latin typeface="Nikosh" pitchFamily="2" charset="0"/>
                <a:cs typeface="Nikosh" pitchFamily="2" charset="0"/>
              </a:rPr>
              <a:t>, </a:t>
            </a:r>
            <a:r>
              <a:rPr lang="en-US" sz="3200" dirty="0" err="1">
                <a:solidFill>
                  <a:srgbClr val="7030A0"/>
                </a:solidFill>
                <a:latin typeface="Nikosh" pitchFamily="2" charset="0"/>
                <a:cs typeface="Nikosh" pitchFamily="2" charset="0"/>
              </a:rPr>
              <a:t>তারা</a:t>
            </a:r>
            <a:r>
              <a:rPr lang="en-US" sz="3200" dirty="0">
                <a:solidFill>
                  <a:srgbClr val="7030A0"/>
                </a:solidFill>
                <a:latin typeface="Nikosh" pitchFamily="2" charset="0"/>
                <a:cs typeface="Nikosh" pitchFamily="2" charset="0"/>
              </a:rPr>
              <a:t> </a:t>
            </a:r>
            <a:r>
              <a:rPr lang="en-US" sz="3200" dirty="0" err="1">
                <a:solidFill>
                  <a:srgbClr val="7030A0"/>
                </a:solidFill>
                <a:latin typeface="Nikosh" pitchFamily="2" charset="0"/>
                <a:cs typeface="Nikosh" pitchFamily="2" charset="0"/>
              </a:rPr>
              <a:t>নিজেদের</a:t>
            </a:r>
            <a:r>
              <a:rPr lang="en-US" sz="3200" dirty="0">
                <a:solidFill>
                  <a:srgbClr val="7030A0"/>
                </a:solidFill>
                <a:latin typeface="Nikosh" pitchFamily="2" charset="0"/>
                <a:cs typeface="Nikosh" pitchFamily="2" charset="0"/>
              </a:rPr>
              <a:t> </a:t>
            </a:r>
            <a:r>
              <a:rPr lang="en-US" sz="3200" dirty="0" err="1">
                <a:solidFill>
                  <a:srgbClr val="7030A0"/>
                </a:solidFill>
                <a:latin typeface="Nikosh" pitchFamily="2" charset="0"/>
                <a:cs typeface="Nikosh" pitchFamily="2" charset="0"/>
              </a:rPr>
              <a:t>ওয়েবসাইটে</a:t>
            </a:r>
            <a:r>
              <a:rPr lang="en-US" sz="3200" dirty="0">
                <a:solidFill>
                  <a:srgbClr val="7030A0"/>
                </a:solidFill>
                <a:latin typeface="Nikosh" pitchFamily="2" charset="0"/>
                <a:cs typeface="Nikosh" pitchFamily="2" charset="0"/>
              </a:rPr>
              <a:t> </a:t>
            </a:r>
            <a:r>
              <a:rPr lang="en-US" sz="3200" dirty="0" err="1">
                <a:solidFill>
                  <a:srgbClr val="7030A0"/>
                </a:solidFill>
                <a:latin typeface="Nikosh" pitchFamily="2" charset="0"/>
                <a:cs typeface="Nikosh" pitchFamily="2" charset="0"/>
              </a:rPr>
              <a:t>উক্ত</a:t>
            </a:r>
            <a:r>
              <a:rPr lang="en-US" sz="3200" dirty="0">
                <a:solidFill>
                  <a:srgbClr val="7030A0"/>
                </a:solidFill>
                <a:latin typeface="Nikosh" pitchFamily="2" charset="0"/>
                <a:cs typeface="Nikosh" pitchFamily="2" charset="0"/>
              </a:rPr>
              <a:t> </a:t>
            </a:r>
            <a:r>
              <a:rPr lang="en-US" sz="3200" dirty="0" err="1">
                <a:solidFill>
                  <a:srgbClr val="7030A0"/>
                </a:solidFill>
                <a:latin typeface="Nikosh" pitchFamily="2" charset="0"/>
                <a:cs typeface="Nikosh" pitchFamily="2" charset="0"/>
              </a:rPr>
              <a:t>কার্যালয়ের</a:t>
            </a:r>
            <a:r>
              <a:rPr lang="en-US" sz="3200" dirty="0">
                <a:solidFill>
                  <a:srgbClr val="7030A0"/>
                </a:solidFill>
                <a:latin typeface="Nikosh" pitchFamily="2" charset="0"/>
                <a:cs typeface="Nikosh" pitchFamily="2" charset="0"/>
              </a:rPr>
              <a:t> </a:t>
            </a:r>
            <a:r>
              <a:rPr lang="en-US" sz="3200" dirty="0" err="1">
                <a:solidFill>
                  <a:srgbClr val="7030A0"/>
                </a:solidFill>
                <a:latin typeface="Nikosh" pitchFamily="2" charset="0"/>
                <a:cs typeface="Nikosh" pitchFamily="2" charset="0"/>
              </a:rPr>
              <a:t>তথ্য</a:t>
            </a:r>
            <a:r>
              <a:rPr lang="en-US" sz="3200" dirty="0">
                <a:solidFill>
                  <a:srgbClr val="7030A0"/>
                </a:solidFill>
                <a:latin typeface="Nikosh" pitchFamily="2" charset="0"/>
                <a:cs typeface="Nikosh" pitchFamily="2" charset="0"/>
              </a:rPr>
              <a:t> </a:t>
            </a:r>
            <a:r>
              <a:rPr lang="en-US" sz="3200" dirty="0" err="1">
                <a:solidFill>
                  <a:srgbClr val="7030A0"/>
                </a:solidFill>
                <a:latin typeface="Nikosh" pitchFamily="2" charset="0"/>
                <a:cs typeface="Nikosh" pitchFamily="2" charset="0"/>
              </a:rPr>
              <a:t>যেমন</a:t>
            </a:r>
            <a:r>
              <a:rPr lang="en-US" sz="3200" dirty="0">
                <a:solidFill>
                  <a:srgbClr val="7030A0"/>
                </a:solidFill>
                <a:latin typeface="Nikosh" pitchFamily="2" charset="0"/>
                <a:cs typeface="Nikosh" pitchFamily="2" charset="0"/>
              </a:rPr>
              <a:t>:</a:t>
            </a:r>
          </a:p>
          <a:p>
            <a:pPr eaLnBrk="1" fontAlgn="auto" hangingPunct="1">
              <a:spcBef>
                <a:spcPts val="0"/>
              </a:spcBef>
              <a:spcAft>
                <a:spcPts val="0"/>
              </a:spcAft>
              <a:defRPr/>
            </a:pPr>
            <a:r>
              <a:rPr lang="en-US" sz="3200" dirty="0">
                <a:solidFill>
                  <a:srgbClr val="7030A0"/>
                </a:solidFill>
                <a:latin typeface="Nikosh" pitchFamily="2" charset="0"/>
                <a:cs typeface="Nikosh" pitchFamily="2" charset="0"/>
              </a:rPr>
              <a:t>    (ক) </a:t>
            </a:r>
            <a:r>
              <a:rPr lang="en-US" sz="3200" dirty="0" err="1">
                <a:solidFill>
                  <a:srgbClr val="7030A0"/>
                </a:solidFill>
                <a:latin typeface="Nikosh" pitchFamily="2" charset="0"/>
                <a:cs typeface="Nikosh" pitchFamily="2" charset="0"/>
              </a:rPr>
              <a:t>গত</a:t>
            </a:r>
            <a:r>
              <a:rPr lang="en-US" sz="3200" dirty="0">
                <a:solidFill>
                  <a:srgbClr val="7030A0"/>
                </a:solidFill>
                <a:latin typeface="Nikosh" pitchFamily="2" charset="0"/>
                <a:cs typeface="Nikosh" pitchFamily="2" charset="0"/>
              </a:rPr>
              <a:t> </a:t>
            </a:r>
            <a:r>
              <a:rPr lang="en-US" sz="3200" dirty="0" err="1">
                <a:solidFill>
                  <a:srgbClr val="7030A0"/>
                </a:solidFill>
                <a:latin typeface="Nikosh" pitchFamily="2" charset="0"/>
                <a:cs typeface="Nikosh" pitchFamily="2" charset="0"/>
              </a:rPr>
              <a:t>অর্থবছরের</a:t>
            </a:r>
            <a:r>
              <a:rPr lang="en-US" sz="3200" dirty="0">
                <a:solidFill>
                  <a:srgbClr val="7030A0"/>
                </a:solidFill>
                <a:latin typeface="Nikosh" pitchFamily="2" charset="0"/>
                <a:cs typeface="Nikosh" pitchFamily="2" charset="0"/>
              </a:rPr>
              <a:t> </a:t>
            </a:r>
            <a:r>
              <a:rPr lang="en-US" sz="3200" dirty="0" err="1">
                <a:solidFill>
                  <a:srgbClr val="7030A0"/>
                </a:solidFill>
                <a:latin typeface="Nikosh" pitchFamily="2" charset="0"/>
                <a:cs typeface="Nikosh" pitchFamily="2" charset="0"/>
              </a:rPr>
              <a:t>উল্লেখযোগ্য</a:t>
            </a:r>
            <a:r>
              <a:rPr lang="en-US" sz="3200" dirty="0">
                <a:solidFill>
                  <a:srgbClr val="7030A0"/>
                </a:solidFill>
                <a:latin typeface="Nikosh" pitchFamily="2" charset="0"/>
                <a:cs typeface="Nikosh" pitchFamily="2" charset="0"/>
              </a:rPr>
              <a:t> </a:t>
            </a:r>
            <a:r>
              <a:rPr lang="en-US" sz="3200" dirty="0" err="1">
                <a:solidFill>
                  <a:srgbClr val="7030A0"/>
                </a:solidFill>
                <a:latin typeface="Nikosh" pitchFamily="2" charset="0"/>
                <a:cs typeface="Nikosh" pitchFamily="2" charset="0"/>
              </a:rPr>
              <a:t>কার্যাবলি</a:t>
            </a:r>
            <a:r>
              <a:rPr lang="en-US" sz="3200" dirty="0">
                <a:solidFill>
                  <a:srgbClr val="7030A0"/>
                </a:solidFill>
                <a:latin typeface="Nikosh" pitchFamily="2" charset="0"/>
                <a:cs typeface="Nikosh" pitchFamily="2" charset="0"/>
              </a:rPr>
              <a:t>, </a:t>
            </a:r>
            <a:r>
              <a:rPr lang="en-US" sz="3200" dirty="0" err="1">
                <a:solidFill>
                  <a:srgbClr val="7030A0"/>
                </a:solidFill>
                <a:latin typeface="Nikosh" pitchFamily="2" charset="0"/>
                <a:cs typeface="Nikosh" pitchFamily="2" charset="0"/>
              </a:rPr>
              <a:t>সাফল্য</a:t>
            </a:r>
            <a:r>
              <a:rPr lang="en-US" sz="3200" dirty="0">
                <a:solidFill>
                  <a:srgbClr val="7030A0"/>
                </a:solidFill>
                <a:latin typeface="Nikosh" pitchFamily="2" charset="0"/>
                <a:cs typeface="Nikosh" pitchFamily="2" charset="0"/>
              </a:rPr>
              <a:t>;</a:t>
            </a:r>
          </a:p>
          <a:p>
            <a:pPr eaLnBrk="1" fontAlgn="auto" hangingPunct="1">
              <a:spcBef>
                <a:spcPts val="0"/>
              </a:spcBef>
              <a:spcAft>
                <a:spcPts val="0"/>
              </a:spcAft>
              <a:defRPr/>
            </a:pPr>
            <a:r>
              <a:rPr lang="en-US" sz="3200" dirty="0">
                <a:solidFill>
                  <a:srgbClr val="7030A0"/>
                </a:solidFill>
                <a:latin typeface="Nikosh" pitchFamily="2" charset="0"/>
                <a:cs typeface="Nikosh" pitchFamily="2" charset="0"/>
              </a:rPr>
              <a:t>    (খ) </a:t>
            </a:r>
            <a:r>
              <a:rPr lang="en-US" sz="3200" dirty="0" err="1">
                <a:solidFill>
                  <a:srgbClr val="7030A0"/>
                </a:solidFill>
                <a:latin typeface="Nikosh" pitchFamily="2" charset="0"/>
                <a:cs typeface="Nikosh" pitchFamily="2" charset="0"/>
              </a:rPr>
              <a:t>কর্মকর্তা</a:t>
            </a:r>
            <a:r>
              <a:rPr lang="en-US" sz="3200" dirty="0">
                <a:solidFill>
                  <a:srgbClr val="7030A0"/>
                </a:solidFill>
                <a:latin typeface="Nikosh" pitchFamily="2" charset="0"/>
                <a:cs typeface="Nikosh" pitchFamily="2" charset="0"/>
              </a:rPr>
              <a:t>/</a:t>
            </a:r>
            <a:r>
              <a:rPr lang="en-US" sz="3200" dirty="0" err="1">
                <a:solidFill>
                  <a:srgbClr val="7030A0"/>
                </a:solidFill>
                <a:latin typeface="Nikosh" pitchFamily="2" charset="0"/>
                <a:cs typeface="Nikosh" pitchFamily="2" charset="0"/>
              </a:rPr>
              <a:t>কর্মচারীর</a:t>
            </a:r>
            <a:r>
              <a:rPr lang="en-US" sz="3200" dirty="0">
                <a:solidFill>
                  <a:srgbClr val="7030A0"/>
                </a:solidFill>
                <a:latin typeface="Nikosh" pitchFamily="2" charset="0"/>
                <a:cs typeface="Nikosh" pitchFamily="2" charset="0"/>
              </a:rPr>
              <a:t> </a:t>
            </a:r>
            <a:r>
              <a:rPr lang="en-US" sz="3200" dirty="0" err="1">
                <a:solidFill>
                  <a:srgbClr val="7030A0"/>
                </a:solidFill>
                <a:latin typeface="Nikosh" pitchFamily="2" charset="0"/>
                <a:cs typeface="Nikosh" pitchFamily="2" charset="0"/>
              </a:rPr>
              <a:t>নাম</a:t>
            </a:r>
            <a:r>
              <a:rPr lang="en-US" sz="3200" dirty="0">
                <a:solidFill>
                  <a:srgbClr val="7030A0"/>
                </a:solidFill>
                <a:latin typeface="Nikosh" pitchFamily="2" charset="0"/>
                <a:cs typeface="Nikosh" pitchFamily="2" charset="0"/>
              </a:rPr>
              <a:t>, </a:t>
            </a:r>
            <a:r>
              <a:rPr lang="en-US" sz="3200" dirty="0" err="1">
                <a:solidFill>
                  <a:srgbClr val="7030A0"/>
                </a:solidFill>
                <a:latin typeface="Nikosh" pitchFamily="2" charset="0"/>
                <a:cs typeface="Nikosh" pitchFamily="2" charset="0"/>
              </a:rPr>
              <a:t>পদবি</a:t>
            </a:r>
            <a:r>
              <a:rPr lang="en-US" sz="3200" dirty="0">
                <a:solidFill>
                  <a:srgbClr val="7030A0"/>
                </a:solidFill>
                <a:latin typeface="Nikosh" pitchFamily="2" charset="0"/>
                <a:cs typeface="Nikosh" pitchFamily="2" charset="0"/>
              </a:rPr>
              <a:t>, </a:t>
            </a:r>
            <a:r>
              <a:rPr lang="en-US" sz="3200" dirty="0" err="1">
                <a:solidFill>
                  <a:srgbClr val="7030A0"/>
                </a:solidFill>
                <a:latin typeface="Nikosh" pitchFamily="2" charset="0"/>
                <a:cs typeface="Nikosh" pitchFamily="2" charset="0"/>
              </a:rPr>
              <a:t>ফোন</a:t>
            </a:r>
            <a:r>
              <a:rPr lang="en-US" sz="3200" dirty="0">
                <a:solidFill>
                  <a:srgbClr val="7030A0"/>
                </a:solidFill>
                <a:latin typeface="Nikosh" pitchFamily="2" charset="0"/>
                <a:cs typeface="Nikosh" pitchFamily="2" charset="0"/>
              </a:rPr>
              <a:t>/</a:t>
            </a:r>
            <a:r>
              <a:rPr lang="en-US" sz="3200" dirty="0" err="1">
                <a:solidFill>
                  <a:srgbClr val="7030A0"/>
                </a:solidFill>
                <a:latin typeface="Nikosh" pitchFamily="2" charset="0"/>
                <a:cs typeface="Nikosh" pitchFamily="2" charset="0"/>
              </a:rPr>
              <a:t>মোবাইল</a:t>
            </a:r>
            <a:r>
              <a:rPr lang="en-US" sz="3200" dirty="0">
                <a:solidFill>
                  <a:srgbClr val="7030A0"/>
                </a:solidFill>
                <a:latin typeface="Nikosh" pitchFamily="2" charset="0"/>
                <a:cs typeface="Nikosh" pitchFamily="2" charset="0"/>
              </a:rPr>
              <a:t> </a:t>
            </a:r>
            <a:r>
              <a:rPr lang="en-US" sz="3200" dirty="0" err="1">
                <a:solidFill>
                  <a:srgbClr val="7030A0"/>
                </a:solidFill>
                <a:latin typeface="Nikosh" pitchFamily="2" charset="0"/>
                <a:cs typeface="Nikosh" pitchFamily="2" charset="0"/>
              </a:rPr>
              <a:t>নম্বর</a:t>
            </a:r>
            <a:r>
              <a:rPr lang="en-US" sz="3200" dirty="0">
                <a:solidFill>
                  <a:srgbClr val="7030A0"/>
                </a:solidFill>
                <a:latin typeface="Nikosh" pitchFamily="2" charset="0"/>
                <a:cs typeface="Nikosh" pitchFamily="2" charset="0"/>
              </a:rPr>
              <a:t> ও</a:t>
            </a:r>
          </a:p>
          <a:p>
            <a:pPr eaLnBrk="1" fontAlgn="auto" hangingPunct="1">
              <a:spcBef>
                <a:spcPts val="0"/>
              </a:spcBef>
              <a:spcAft>
                <a:spcPts val="0"/>
              </a:spcAft>
              <a:defRPr/>
            </a:pPr>
            <a:r>
              <a:rPr lang="en-US" sz="3200" dirty="0">
                <a:solidFill>
                  <a:srgbClr val="7030A0"/>
                </a:solidFill>
                <a:latin typeface="Nikosh" pitchFamily="2" charset="0"/>
                <a:cs typeface="Nikosh" pitchFamily="2" charset="0"/>
              </a:rPr>
              <a:t>    (গ) </a:t>
            </a:r>
            <a:r>
              <a:rPr lang="en-US" sz="3200" dirty="0" err="1">
                <a:solidFill>
                  <a:srgbClr val="7030A0"/>
                </a:solidFill>
                <a:latin typeface="Nikosh" pitchFamily="2" charset="0"/>
                <a:cs typeface="Nikosh" pitchFamily="2" charset="0"/>
              </a:rPr>
              <a:t>নাগরিকের</a:t>
            </a:r>
            <a:r>
              <a:rPr lang="en-US" sz="3200" dirty="0">
                <a:solidFill>
                  <a:srgbClr val="7030A0"/>
                </a:solidFill>
                <a:latin typeface="Nikosh" pitchFamily="2" charset="0"/>
                <a:cs typeface="Nikosh" pitchFamily="2" charset="0"/>
              </a:rPr>
              <a:t> </a:t>
            </a:r>
            <a:r>
              <a:rPr lang="en-US" sz="3200" dirty="0" err="1">
                <a:solidFill>
                  <a:srgbClr val="7030A0"/>
                </a:solidFill>
                <a:latin typeface="Nikosh" pitchFamily="2" charset="0"/>
                <a:cs typeface="Nikosh" pitchFamily="2" charset="0"/>
              </a:rPr>
              <a:t>জন্য</a:t>
            </a:r>
            <a:r>
              <a:rPr lang="en-US" sz="3200" dirty="0">
                <a:solidFill>
                  <a:srgbClr val="7030A0"/>
                </a:solidFill>
                <a:latin typeface="Nikosh" pitchFamily="2" charset="0"/>
                <a:cs typeface="Nikosh" pitchFamily="2" charset="0"/>
              </a:rPr>
              <a:t> </a:t>
            </a:r>
            <a:r>
              <a:rPr lang="en-US" sz="3200" dirty="0" err="1">
                <a:solidFill>
                  <a:srgbClr val="7030A0"/>
                </a:solidFill>
                <a:latin typeface="Nikosh" pitchFamily="2" charset="0"/>
                <a:cs typeface="Nikosh" pitchFamily="2" charset="0"/>
              </a:rPr>
              <a:t>প্রদত্ত</a:t>
            </a:r>
            <a:r>
              <a:rPr lang="en-US" sz="3200" dirty="0">
                <a:solidFill>
                  <a:srgbClr val="7030A0"/>
                </a:solidFill>
                <a:latin typeface="Nikosh" pitchFamily="2" charset="0"/>
                <a:cs typeface="Nikosh" pitchFamily="2" charset="0"/>
              </a:rPr>
              <a:t> </a:t>
            </a:r>
            <a:r>
              <a:rPr lang="en-US" sz="3200" dirty="0" err="1">
                <a:solidFill>
                  <a:srgbClr val="7030A0"/>
                </a:solidFill>
                <a:latin typeface="Nikosh" pitchFamily="2" charset="0"/>
                <a:cs typeface="Nikosh" pitchFamily="2" charset="0"/>
              </a:rPr>
              <a:t>সেবা</a:t>
            </a:r>
            <a:r>
              <a:rPr lang="en-US" sz="3200" dirty="0">
                <a:solidFill>
                  <a:srgbClr val="7030A0"/>
                </a:solidFill>
                <a:latin typeface="Nikosh" pitchFamily="2" charset="0"/>
                <a:cs typeface="Nikosh" pitchFamily="2" charset="0"/>
              </a:rPr>
              <a:t> </a:t>
            </a:r>
            <a:r>
              <a:rPr lang="en-US" sz="3200" dirty="0" err="1">
                <a:solidFill>
                  <a:srgbClr val="7030A0"/>
                </a:solidFill>
                <a:latin typeface="Nikosh" pitchFamily="2" charset="0"/>
                <a:cs typeface="Nikosh" pitchFamily="2" charset="0"/>
              </a:rPr>
              <a:t>আপলোড</a:t>
            </a:r>
            <a:r>
              <a:rPr lang="en-US" sz="3200" dirty="0">
                <a:solidFill>
                  <a:srgbClr val="7030A0"/>
                </a:solidFill>
                <a:latin typeface="Nikosh" pitchFamily="2" charset="0"/>
                <a:cs typeface="Nikosh" pitchFamily="2" charset="0"/>
              </a:rPr>
              <a:t> </a:t>
            </a:r>
            <a:r>
              <a:rPr lang="en-US" sz="3200" dirty="0" err="1">
                <a:solidFill>
                  <a:srgbClr val="7030A0"/>
                </a:solidFill>
                <a:latin typeface="Nikosh" pitchFamily="2" charset="0"/>
                <a:cs typeface="Nikosh" pitchFamily="2" charset="0"/>
              </a:rPr>
              <a:t>করবে</a:t>
            </a:r>
            <a:r>
              <a:rPr lang="en-US" sz="3200" dirty="0">
                <a:solidFill>
                  <a:srgbClr val="7030A0"/>
                </a:solidFill>
                <a:latin typeface="Nikosh" pitchFamily="2" charset="0"/>
                <a:cs typeface="Nikosh" pitchFamily="2" charset="0"/>
              </a:rPr>
              <a:t>।</a:t>
            </a:r>
          </a:p>
          <a:p>
            <a:pPr eaLnBrk="1" fontAlgn="auto" hangingPunct="1">
              <a:spcBef>
                <a:spcPts val="0"/>
              </a:spcBef>
              <a:spcAft>
                <a:spcPts val="0"/>
              </a:spcAft>
              <a:defRPr/>
            </a:pPr>
            <a:r>
              <a:rPr lang="en-US" sz="3200" dirty="0">
                <a:solidFill>
                  <a:srgbClr val="7030A0"/>
                </a:solidFill>
                <a:latin typeface="Nikosh" pitchFamily="2" charset="0"/>
                <a:cs typeface="Nikosh" pitchFamily="2" charset="0"/>
              </a:rPr>
              <a:t>   </a:t>
            </a:r>
            <a:endParaRPr lang="bn-BD" sz="3200" dirty="0">
              <a:solidFill>
                <a:srgbClr val="7030A0"/>
              </a:solidFill>
              <a:latin typeface="Nikosh" pitchFamily="2" charset="0"/>
              <a:cs typeface="Nikosh" pitchFamily="2" charset="0"/>
            </a:endParaRPr>
          </a:p>
          <a:p>
            <a:pPr eaLnBrk="1" fontAlgn="auto" hangingPunct="1">
              <a:spcBef>
                <a:spcPts val="0"/>
              </a:spcBef>
              <a:spcAft>
                <a:spcPts val="0"/>
              </a:spcAft>
              <a:defRPr/>
            </a:pPr>
            <a:r>
              <a:rPr lang="en-US" sz="3200" u="sng" dirty="0" err="1">
                <a:solidFill>
                  <a:srgbClr val="00B0F0"/>
                </a:solidFill>
                <a:latin typeface="Nikosh" pitchFamily="2" charset="0"/>
                <a:cs typeface="Nikosh" pitchFamily="2" charset="0"/>
              </a:rPr>
              <a:t>প্রমাণক</a:t>
            </a:r>
            <a:r>
              <a:rPr lang="en-US" sz="3200" dirty="0">
                <a:solidFill>
                  <a:srgbClr val="00B0F0"/>
                </a:solidFill>
                <a:latin typeface="Nikosh" pitchFamily="2" charset="0"/>
                <a:cs typeface="Nikosh" pitchFamily="2" charset="0"/>
              </a:rPr>
              <a:t>:</a:t>
            </a:r>
            <a:r>
              <a:rPr lang="en-US" sz="3200" dirty="0">
                <a:solidFill>
                  <a:srgbClr val="7030A0"/>
                </a:solidFill>
                <a:latin typeface="Nikosh" pitchFamily="2" charset="0"/>
                <a:cs typeface="Nikosh" pitchFamily="2" charset="0"/>
              </a:rPr>
              <a:t> </a:t>
            </a:r>
            <a:r>
              <a:rPr lang="en-US" sz="3200" dirty="0" err="1">
                <a:solidFill>
                  <a:srgbClr val="7030A0"/>
                </a:solidFill>
                <a:latin typeface="Nikosh" pitchFamily="2" charset="0"/>
                <a:cs typeface="Nikosh" pitchFamily="2" charset="0"/>
              </a:rPr>
              <a:t>বার্ষিক</a:t>
            </a:r>
            <a:r>
              <a:rPr lang="en-US" sz="3200" dirty="0">
                <a:solidFill>
                  <a:srgbClr val="7030A0"/>
                </a:solidFill>
                <a:latin typeface="Nikosh" pitchFamily="2" charset="0"/>
                <a:cs typeface="Nikosh" pitchFamily="2" charset="0"/>
              </a:rPr>
              <a:t> </a:t>
            </a:r>
            <a:r>
              <a:rPr lang="en-US" sz="3200" dirty="0" err="1">
                <a:solidFill>
                  <a:srgbClr val="7030A0"/>
                </a:solidFill>
                <a:latin typeface="Nikosh" pitchFamily="2" charset="0"/>
                <a:cs typeface="Nikosh" pitchFamily="2" charset="0"/>
              </a:rPr>
              <a:t>প্রতিবেদনের</a:t>
            </a:r>
            <a:r>
              <a:rPr lang="en-US" sz="3200" dirty="0">
                <a:solidFill>
                  <a:srgbClr val="7030A0"/>
                </a:solidFill>
                <a:latin typeface="Nikosh" pitchFamily="2" charset="0"/>
                <a:cs typeface="Nikosh" pitchFamily="2" charset="0"/>
              </a:rPr>
              <a:t> </a:t>
            </a:r>
            <a:r>
              <a:rPr lang="en-US" sz="3200" dirty="0" err="1">
                <a:solidFill>
                  <a:srgbClr val="7030A0"/>
                </a:solidFill>
                <a:latin typeface="Nikosh" pitchFamily="2" charset="0"/>
                <a:cs typeface="Nikosh" pitchFamily="2" charset="0"/>
              </a:rPr>
              <a:t>কপি</a:t>
            </a:r>
            <a:r>
              <a:rPr lang="en-US" sz="3200" dirty="0">
                <a:solidFill>
                  <a:srgbClr val="7030A0"/>
                </a:solidFill>
                <a:latin typeface="Nikosh" pitchFamily="2" charset="0"/>
                <a:cs typeface="Nikosh" pitchFamily="2" charset="0"/>
              </a:rPr>
              <a:t>/</a:t>
            </a:r>
            <a:r>
              <a:rPr lang="en-US" sz="3200" dirty="0" err="1">
                <a:solidFill>
                  <a:srgbClr val="7030A0"/>
                </a:solidFill>
                <a:latin typeface="Nikosh" pitchFamily="2" charset="0"/>
                <a:cs typeface="Nikosh" pitchFamily="2" charset="0"/>
              </a:rPr>
              <a:t>ওয়েব</a:t>
            </a:r>
            <a:r>
              <a:rPr lang="en-US" sz="3200" dirty="0">
                <a:solidFill>
                  <a:srgbClr val="7030A0"/>
                </a:solidFill>
                <a:latin typeface="Nikosh" pitchFamily="2" charset="0"/>
                <a:cs typeface="Nikosh" pitchFamily="2" charset="0"/>
              </a:rPr>
              <a:t> </a:t>
            </a:r>
            <a:r>
              <a:rPr lang="en-US" sz="3200" dirty="0" err="1">
                <a:solidFill>
                  <a:srgbClr val="7030A0"/>
                </a:solidFill>
                <a:latin typeface="Nikosh" pitchFamily="2" charset="0"/>
                <a:cs typeface="Nikosh" pitchFamily="2" charset="0"/>
              </a:rPr>
              <a:t>লিংক</a:t>
            </a:r>
            <a:r>
              <a:rPr lang="en-US" sz="3200" dirty="0">
                <a:solidFill>
                  <a:srgbClr val="7030A0"/>
                </a:solidFill>
                <a:latin typeface="Nikosh" pitchFamily="2" charset="0"/>
                <a:cs typeface="Nikosh" pitchFamily="2" charset="0"/>
              </a:rPr>
              <a:t>।</a:t>
            </a:r>
            <a:endParaRPr lang="bn-IN" sz="3200" dirty="0">
              <a:solidFill>
                <a:srgbClr val="00B0F0"/>
              </a:solidFill>
              <a:latin typeface="Nikosh" pitchFamily="2" charset="0"/>
              <a:cs typeface="Nikosh" pitchFamily="2" charset="0"/>
            </a:endParaRPr>
          </a:p>
        </p:txBody>
      </p:sp>
    </p:spTree>
    <p:extLst>
      <p:ext uri="{BB962C8B-B14F-4D97-AF65-F5344CB8AC3E}">
        <p14:creationId xmlns:p14="http://schemas.microsoft.com/office/powerpoint/2010/main" val="13221856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703263" y="601663"/>
            <a:ext cx="10426700" cy="5029200"/>
          </a:xfrm>
          <a:prstGeom prst="rect">
            <a:avLst/>
          </a:prstGeom>
        </p:spPr>
        <p:txBody>
          <a:bodyPr anchor="b">
            <a:normAutofit fontScale="92500" lnSpcReduction="10000"/>
          </a:bodyPr>
          <a:lstStyle/>
          <a:p>
            <a:pPr algn="just" eaLnBrk="1" fontAlgn="auto" hangingPunct="1">
              <a:spcBef>
                <a:spcPts val="0"/>
              </a:spcBef>
              <a:spcAft>
                <a:spcPts val="0"/>
              </a:spcAft>
              <a:defRPr/>
            </a:pPr>
            <a:endParaRPr lang="en-US" sz="4200" dirty="0">
              <a:solidFill>
                <a:srgbClr val="00B0F0"/>
              </a:solidFill>
              <a:latin typeface="Nikosh" pitchFamily="2" charset="0"/>
              <a:cs typeface="Nikosh" pitchFamily="2" charset="0"/>
            </a:endParaRPr>
          </a:p>
          <a:p>
            <a:pPr algn="just" eaLnBrk="1" fontAlgn="auto" hangingPunct="1">
              <a:spcBef>
                <a:spcPts val="0"/>
              </a:spcBef>
              <a:spcAft>
                <a:spcPts val="0"/>
              </a:spcAft>
              <a:defRPr/>
            </a:pPr>
            <a:r>
              <a:rPr lang="en-US" sz="4200" dirty="0">
                <a:solidFill>
                  <a:srgbClr val="00B0F0"/>
                </a:solidFill>
                <a:latin typeface="Nikosh" pitchFamily="2" charset="0"/>
                <a:cs typeface="Nikosh" pitchFamily="2" charset="0"/>
              </a:rPr>
              <a:t>(</a:t>
            </a:r>
            <a:r>
              <a:rPr lang="en-US" sz="4200" dirty="0" smtClean="0">
                <a:solidFill>
                  <a:srgbClr val="00B0F0"/>
                </a:solidFill>
                <a:latin typeface="Nikosh" pitchFamily="2" charset="0"/>
                <a:cs typeface="Nikosh" pitchFamily="2" charset="0"/>
              </a:rPr>
              <a:t>১.৪) </a:t>
            </a:r>
            <a:r>
              <a:rPr lang="en-US" sz="4200" dirty="0" err="1">
                <a:solidFill>
                  <a:srgbClr val="00B0F0"/>
                </a:solidFill>
                <a:latin typeface="Nikosh" pitchFamily="2" charset="0"/>
                <a:cs typeface="Nikosh" pitchFamily="2" charset="0"/>
              </a:rPr>
              <a:t>তথ্য</a:t>
            </a:r>
            <a:r>
              <a:rPr lang="en-US" sz="4200" dirty="0">
                <a:solidFill>
                  <a:srgbClr val="00B0F0"/>
                </a:solidFill>
                <a:latin typeface="Nikosh" pitchFamily="2" charset="0"/>
                <a:cs typeface="Nikosh" pitchFamily="2" charset="0"/>
              </a:rPr>
              <a:t> </a:t>
            </a:r>
            <a:r>
              <a:rPr lang="en-US" sz="4200" dirty="0" err="1">
                <a:solidFill>
                  <a:srgbClr val="00B0F0"/>
                </a:solidFill>
                <a:latin typeface="Nikosh" pitchFamily="2" charset="0"/>
                <a:cs typeface="Nikosh" pitchFamily="2" charset="0"/>
              </a:rPr>
              <a:t>অধিকার</a:t>
            </a:r>
            <a:r>
              <a:rPr lang="en-US" sz="4200" dirty="0">
                <a:solidFill>
                  <a:srgbClr val="00B0F0"/>
                </a:solidFill>
                <a:latin typeface="Nikosh" pitchFamily="2" charset="0"/>
                <a:cs typeface="Nikosh" pitchFamily="2" charset="0"/>
              </a:rPr>
              <a:t> </a:t>
            </a:r>
            <a:r>
              <a:rPr lang="en-US" sz="4200" dirty="0" err="1">
                <a:solidFill>
                  <a:srgbClr val="00B0F0"/>
                </a:solidFill>
                <a:latin typeface="Nikosh" pitchFamily="2" charset="0"/>
                <a:cs typeface="Nikosh" pitchFamily="2" charset="0"/>
              </a:rPr>
              <a:t>আইন</a:t>
            </a:r>
            <a:r>
              <a:rPr lang="en-US" sz="4200" dirty="0">
                <a:solidFill>
                  <a:srgbClr val="00B0F0"/>
                </a:solidFill>
                <a:latin typeface="Nikosh" pitchFamily="2" charset="0"/>
                <a:cs typeface="Nikosh" pitchFamily="2" charset="0"/>
              </a:rPr>
              <a:t> ও </a:t>
            </a:r>
            <a:r>
              <a:rPr lang="en-US" sz="4200" dirty="0" err="1">
                <a:solidFill>
                  <a:srgbClr val="00B0F0"/>
                </a:solidFill>
                <a:latin typeface="Nikosh" pitchFamily="2" charset="0"/>
                <a:cs typeface="Nikosh" pitchFamily="2" charset="0"/>
              </a:rPr>
              <a:t>বিধিবিধান</a:t>
            </a:r>
            <a:r>
              <a:rPr lang="en-US" sz="4200" dirty="0">
                <a:solidFill>
                  <a:srgbClr val="00B0F0"/>
                </a:solidFill>
                <a:latin typeface="Nikosh" pitchFamily="2" charset="0"/>
                <a:cs typeface="Nikosh" pitchFamily="2" charset="0"/>
              </a:rPr>
              <a:t> </a:t>
            </a:r>
            <a:r>
              <a:rPr lang="en-US" sz="4200" dirty="0" err="1">
                <a:solidFill>
                  <a:srgbClr val="00B0F0"/>
                </a:solidFill>
                <a:latin typeface="Nikosh" pitchFamily="2" charset="0"/>
                <a:cs typeface="Nikosh" pitchFamily="2" charset="0"/>
              </a:rPr>
              <a:t>সম্পর্কে</a:t>
            </a:r>
            <a:r>
              <a:rPr lang="en-US" sz="4200" dirty="0">
                <a:solidFill>
                  <a:srgbClr val="00B0F0"/>
                </a:solidFill>
                <a:latin typeface="Nikosh" pitchFamily="2" charset="0"/>
                <a:cs typeface="Nikosh" pitchFamily="2" charset="0"/>
              </a:rPr>
              <a:t> </a:t>
            </a:r>
            <a:r>
              <a:rPr lang="en-US" sz="4200" dirty="0" err="1">
                <a:solidFill>
                  <a:srgbClr val="00B0F0"/>
                </a:solidFill>
                <a:latin typeface="Nikosh" pitchFamily="2" charset="0"/>
                <a:cs typeface="Nikosh" pitchFamily="2" charset="0"/>
              </a:rPr>
              <a:t>জনসচেতনতা</a:t>
            </a:r>
            <a:r>
              <a:rPr lang="en-US" sz="4200" dirty="0">
                <a:solidFill>
                  <a:srgbClr val="00B0F0"/>
                </a:solidFill>
                <a:latin typeface="Nikosh" pitchFamily="2" charset="0"/>
                <a:cs typeface="Nikosh" pitchFamily="2" charset="0"/>
              </a:rPr>
              <a:t> </a:t>
            </a:r>
            <a:r>
              <a:rPr lang="en-US" sz="4200" dirty="0" err="1">
                <a:solidFill>
                  <a:srgbClr val="00B0F0"/>
                </a:solidFill>
                <a:latin typeface="Nikosh" pitchFamily="2" charset="0"/>
                <a:cs typeface="Nikosh" pitchFamily="2" charset="0"/>
              </a:rPr>
              <a:t>বৃদ্ধিকরণ</a:t>
            </a:r>
            <a:r>
              <a:rPr lang="en-US" sz="4200" dirty="0">
                <a:solidFill>
                  <a:srgbClr val="00B0F0"/>
                </a:solidFill>
                <a:latin typeface="Nikosh" pitchFamily="2" charset="0"/>
                <a:cs typeface="Nikosh" pitchFamily="2" charset="0"/>
              </a:rPr>
              <a:t>:</a:t>
            </a:r>
          </a:p>
          <a:p>
            <a:pPr algn="just" eaLnBrk="1" fontAlgn="auto" hangingPunct="1">
              <a:spcBef>
                <a:spcPts val="0"/>
              </a:spcBef>
              <a:spcAft>
                <a:spcPts val="0"/>
              </a:spcAft>
              <a:defRPr/>
            </a:pPr>
            <a:endParaRPr lang="bn-IN" sz="4200" dirty="0">
              <a:solidFill>
                <a:srgbClr val="00B0F0"/>
              </a:solidFill>
              <a:latin typeface="Nikosh" pitchFamily="2" charset="0"/>
              <a:cs typeface="Nikosh" pitchFamily="2" charset="0"/>
            </a:endParaRPr>
          </a:p>
          <a:p>
            <a:pPr eaLnBrk="1" fontAlgn="auto" hangingPunct="1">
              <a:spcBef>
                <a:spcPts val="0"/>
              </a:spcBef>
              <a:spcAft>
                <a:spcPts val="0"/>
              </a:spcAft>
              <a:defRPr/>
            </a:pPr>
            <a:r>
              <a:rPr lang="en-US" sz="4200" dirty="0" err="1">
                <a:solidFill>
                  <a:srgbClr val="00B0F0"/>
                </a:solidFill>
                <a:latin typeface="Nikosh" pitchFamily="2" charset="0"/>
                <a:cs typeface="Nikosh" pitchFamily="2" charset="0"/>
              </a:rPr>
              <a:t>বাস্তবায়ন</a:t>
            </a:r>
            <a:r>
              <a:rPr lang="en-US" sz="4200" dirty="0">
                <a:solidFill>
                  <a:srgbClr val="00B0F0"/>
                </a:solidFill>
                <a:latin typeface="Nikosh" pitchFamily="2" charset="0"/>
                <a:cs typeface="Nikosh" pitchFamily="2" charset="0"/>
              </a:rPr>
              <a:t> </a:t>
            </a:r>
            <a:r>
              <a:rPr lang="en-US" sz="4200" dirty="0" err="1">
                <a:solidFill>
                  <a:srgbClr val="00B0F0"/>
                </a:solidFill>
                <a:latin typeface="Nikosh" pitchFamily="2" charset="0"/>
                <a:cs typeface="Nikosh" pitchFamily="2" charset="0"/>
              </a:rPr>
              <a:t>পদ্ধতি</a:t>
            </a:r>
            <a:r>
              <a:rPr lang="en-US" sz="4200" dirty="0">
                <a:solidFill>
                  <a:srgbClr val="00B0F0"/>
                </a:solidFill>
                <a:latin typeface="Nikosh" pitchFamily="2" charset="0"/>
                <a:cs typeface="Nikosh" pitchFamily="2" charset="0"/>
              </a:rPr>
              <a:t>:</a:t>
            </a:r>
            <a:endParaRPr lang="bn-IN" sz="4200" dirty="0">
              <a:solidFill>
                <a:srgbClr val="00B0F0"/>
              </a:solidFill>
              <a:latin typeface="Nikosh" pitchFamily="2" charset="0"/>
              <a:cs typeface="Nikosh" pitchFamily="2" charset="0"/>
            </a:endParaRPr>
          </a:p>
          <a:p>
            <a:pPr eaLnBrk="1" fontAlgn="auto" hangingPunct="1">
              <a:spcBef>
                <a:spcPts val="0"/>
              </a:spcBef>
              <a:spcAft>
                <a:spcPts val="0"/>
              </a:spcAft>
              <a:defRPr/>
            </a:pPr>
            <a:r>
              <a:rPr lang="en-US" sz="4200" dirty="0" err="1">
                <a:solidFill>
                  <a:srgbClr val="7030A0"/>
                </a:solidFill>
                <a:latin typeface="Nikosh" pitchFamily="2" charset="0"/>
                <a:cs typeface="Nikosh" pitchFamily="2" charset="0"/>
              </a:rPr>
              <a:t>সভা</a:t>
            </a:r>
            <a:r>
              <a:rPr lang="en-US" sz="4200" dirty="0">
                <a:solidFill>
                  <a:srgbClr val="7030A0"/>
                </a:solidFill>
                <a:latin typeface="Nikosh" pitchFamily="2" charset="0"/>
                <a:cs typeface="Nikosh" pitchFamily="2" charset="0"/>
              </a:rPr>
              <a:t>, </a:t>
            </a:r>
            <a:r>
              <a:rPr lang="en-US" sz="4200" dirty="0" err="1">
                <a:solidFill>
                  <a:srgbClr val="7030A0"/>
                </a:solidFill>
                <a:latin typeface="Nikosh" pitchFamily="2" charset="0"/>
                <a:cs typeface="Nikosh" pitchFamily="2" charset="0"/>
              </a:rPr>
              <a:t>সেমিনার</a:t>
            </a:r>
            <a:r>
              <a:rPr lang="en-US" sz="4200" dirty="0">
                <a:solidFill>
                  <a:srgbClr val="7030A0"/>
                </a:solidFill>
                <a:latin typeface="Nikosh" pitchFamily="2" charset="0"/>
                <a:cs typeface="Nikosh" pitchFamily="2" charset="0"/>
              </a:rPr>
              <a:t>, </a:t>
            </a:r>
            <a:r>
              <a:rPr lang="en-US" sz="4200" dirty="0" err="1">
                <a:solidFill>
                  <a:srgbClr val="7030A0"/>
                </a:solidFill>
                <a:latin typeface="Nikosh" pitchFamily="2" charset="0"/>
                <a:cs typeface="Nikosh" pitchFamily="2" charset="0"/>
              </a:rPr>
              <a:t>কর্মশালা</a:t>
            </a:r>
            <a:r>
              <a:rPr lang="en-US" sz="4200" dirty="0">
                <a:solidFill>
                  <a:srgbClr val="7030A0"/>
                </a:solidFill>
                <a:latin typeface="Nikosh" pitchFamily="2" charset="0"/>
                <a:cs typeface="Nikosh" pitchFamily="2" charset="0"/>
              </a:rPr>
              <a:t> </a:t>
            </a:r>
            <a:r>
              <a:rPr lang="en-US" sz="4200" dirty="0" err="1">
                <a:solidFill>
                  <a:srgbClr val="7030A0"/>
                </a:solidFill>
                <a:latin typeface="Nikosh" pitchFamily="2" charset="0"/>
                <a:cs typeface="Nikosh" pitchFamily="2" charset="0"/>
              </a:rPr>
              <a:t>অথবা</a:t>
            </a:r>
            <a:r>
              <a:rPr lang="en-US" sz="4200" dirty="0">
                <a:solidFill>
                  <a:srgbClr val="7030A0"/>
                </a:solidFill>
                <a:latin typeface="Nikosh" pitchFamily="2" charset="0"/>
                <a:cs typeface="Nikosh" pitchFamily="2" charset="0"/>
              </a:rPr>
              <a:t> </a:t>
            </a:r>
            <a:r>
              <a:rPr lang="en-US" sz="4200" dirty="0" err="1">
                <a:solidFill>
                  <a:srgbClr val="7030A0"/>
                </a:solidFill>
                <a:latin typeface="Nikosh" pitchFamily="2" charset="0"/>
                <a:cs typeface="Nikosh" pitchFamily="2" charset="0"/>
              </a:rPr>
              <a:t>প্রচারপত্র</a:t>
            </a:r>
            <a:endParaRPr lang="bn-BD" sz="4200" dirty="0">
              <a:solidFill>
                <a:srgbClr val="7030A0"/>
              </a:solidFill>
              <a:latin typeface="Nikosh" pitchFamily="2" charset="0"/>
              <a:cs typeface="Nikosh" pitchFamily="2" charset="0"/>
            </a:endParaRPr>
          </a:p>
          <a:p>
            <a:pPr eaLnBrk="1" fontAlgn="auto" hangingPunct="1">
              <a:spcBef>
                <a:spcPts val="0"/>
              </a:spcBef>
              <a:spcAft>
                <a:spcPts val="0"/>
              </a:spcAft>
              <a:defRPr/>
            </a:pPr>
            <a:r>
              <a:rPr lang="en-US" sz="4200" dirty="0">
                <a:solidFill>
                  <a:srgbClr val="7030A0"/>
                </a:solidFill>
                <a:latin typeface="Nikosh" pitchFamily="2" charset="0"/>
                <a:cs typeface="Nikosh" pitchFamily="2" charset="0"/>
              </a:rPr>
              <a:t>    </a:t>
            </a:r>
            <a:endParaRPr lang="bn-BD" sz="4200" dirty="0">
              <a:solidFill>
                <a:srgbClr val="7030A0"/>
              </a:solidFill>
              <a:latin typeface="Nikosh" pitchFamily="2" charset="0"/>
              <a:cs typeface="Nikosh" pitchFamily="2" charset="0"/>
            </a:endParaRPr>
          </a:p>
          <a:p>
            <a:pPr eaLnBrk="1" fontAlgn="auto" hangingPunct="1">
              <a:spcBef>
                <a:spcPts val="0"/>
              </a:spcBef>
              <a:spcAft>
                <a:spcPts val="0"/>
              </a:spcAft>
              <a:defRPr/>
            </a:pPr>
            <a:r>
              <a:rPr lang="en-US" sz="4200" u="sng" dirty="0" err="1">
                <a:solidFill>
                  <a:srgbClr val="00B0F0"/>
                </a:solidFill>
                <a:latin typeface="Nikosh" pitchFamily="2" charset="0"/>
                <a:cs typeface="Nikosh" pitchFamily="2" charset="0"/>
              </a:rPr>
              <a:t>প্রমাণক</a:t>
            </a:r>
            <a:r>
              <a:rPr lang="en-US" sz="4200" dirty="0">
                <a:solidFill>
                  <a:srgbClr val="00B0F0"/>
                </a:solidFill>
                <a:latin typeface="Nikosh" pitchFamily="2" charset="0"/>
                <a:cs typeface="Nikosh" pitchFamily="2" charset="0"/>
              </a:rPr>
              <a:t>:</a:t>
            </a:r>
            <a:r>
              <a:rPr lang="en-US" sz="4200" dirty="0">
                <a:solidFill>
                  <a:srgbClr val="7030A0"/>
                </a:solidFill>
                <a:latin typeface="Nikosh" pitchFamily="2" charset="0"/>
                <a:cs typeface="Nikosh" pitchFamily="2" charset="0"/>
              </a:rPr>
              <a:t> </a:t>
            </a:r>
            <a:r>
              <a:rPr lang="en-US" sz="4200" dirty="0" err="1">
                <a:solidFill>
                  <a:srgbClr val="7030A0"/>
                </a:solidFill>
                <a:latin typeface="Nikosh" pitchFamily="2" charset="0"/>
                <a:cs typeface="Nikosh" pitchFamily="2" charset="0"/>
              </a:rPr>
              <a:t>সভা</a:t>
            </a:r>
            <a:r>
              <a:rPr lang="en-US" sz="4200" dirty="0">
                <a:solidFill>
                  <a:srgbClr val="7030A0"/>
                </a:solidFill>
                <a:latin typeface="Nikosh" pitchFamily="2" charset="0"/>
                <a:cs typeface="Nikosh" pitchFamily="2" charset="0"/>
              </a:rPr>
              <a:t>, </a:t>
            </a:r>
            <a:r>
              <a:rPr lang="en-US" sz="4200" dirty="0" err="1">
                <a:solidFill>
                  <a:srgbClr val="7030A0"/>
                </a:solidFill>
                <a:latin typeface="Nikosh" pitchFamily="2" charset="0"/>
                <a:cs typeface="Nikosh" pitchFamily="2" charset="0"/>
              </a:rPr>
              <a:t>সেমিনার</a:t>
            </a:r>
            <a:r>
              <a:rPr lang="en-US" sz="4200" dirty="0">
                <a:solidFill>
                  <a:srgbClr val="7030A0"/>
                </a:solidFill>
                <a:latin typeface="Nikosh" pitchFamily="2" charset="0"/>
                <a:cs typeface="Nikosh" pitchFamily="2" charset="0"/>
              </a:rPr>
              <a:t>, </a:t>
            </a:r>
            <a:r>
              <a:rPr lang="en-US" sz="4200" dirty="0" err="1">
                <a:solidFill>
                  <a:srgbClr val="7030A0"/>
                </a:solidFill>
                <a:latin typeface="Nikosh" pitchFamily="2" charset="0"/>
                <a:cs typeface="Nikosh" pitchFamily="2" charset="0"/>
              </a:rPr>
              <a:t>কর্মশালার</a:t>
            </a:r>
            <a:r>
              <a:rPr lang="en-US" sz="4200" dirty="0">
                <a:solidFill>
                  <a:srgbClr val="7030A0"/>
                </a:solidFill>
                <a:latin typeface="Nikosh" pitchFamily="2" charset="0"/>
                <a:cs typeface="Nikosh" pitchFamily="2" charset="0"/>
              </a:rPr>
              <a:t> </a:t>
            </a:r>
            <a:r>
              <a:rPr lang="en-US" sz="4200" dirty="0" err="1">
                <a:solidFill>
                  <a:srgbClr val="7030A0"/>
                </a:solidFill>
                <a:latin typeface="Nikosh" pitchFamily="2" charset="0"/>
                <a:cs typeface="Nikosh" pitchFamily="2" charset="0"/>
              </a:rPr>
              <a:t>অফিস</a:t>
            </a:r>
            <a:r>
              <a:rPr lang="en-US" sz="4200" dirty="0">
                <a:solidFill>
                  <a:srgbClr val="7030A0"/>
                </a:solidFill>
                <a:latin typeface="Nikosh" pitchFamily="2" charset="0"/>
                <a:cs typeface="Nikosh" pitchFamily="2" charset="0"/>
              </a:rPr>
              <a:t> </a:t>
            </a:r>
            <a:r>
              <a:rPr lang="en-US" sz="4200" dirty="0" err="1">
                <a:solidFill>
                  <a:srgbClr val="7030A0"/>
                </a:solidFill>
                <a:latin typeface="Nikosh" pitchFamily="2" charset="0"/>
                <a:cs typeface="Nikosh" pitchFamily="2" charset="0"/>
              </a:rPr>
              <a:t>আদেশ</a:t>
            </a:r>
            <a:r>
              <a:rPr lang="en-US" sz="4200" dirty="0">
                <a:solidFill>
                  <a:srgbClr val="7030A0"/>
                </a:solidFill>
                <a:latin typeface="Nikosh" pitchFamily="2" charset="0"/>
                <a:cs typeface="Nikosh" pitchFamily="2" charset="0"/>
              </a:rPr>
              <a:t> </a:t>
            </a:r>
            <a:r>
              <a:rPr lang="en-US" sz="4200" dirty="0" err="1">
                <a:solidFill>
                  <a:srgbClr val="7030A0"/>
                </a:solidFill>
                <a:latin typeface="Nikosh" pitchFamily="2" charset="0"/>
                <a:cs typeface="Nikosh" pitchFamily="2" charset="0"/>
              </a:rPr>
              <a:t>অথবা</a:t>
            </a:r>
            <a:r>
              <a:rPr lang="en-US" sz="4200" dirty="0">
                <a:solidFill>
                  <a:srgbClr val="7030A0"/>
                </a:solidFill>
                <a:latin typeface="Nikosh" pitchFamily="2" charset="0"/>
                <a:cs typeface="Nikosh" pitchFamily="2" charset="0"/>
              </a:rPr>
              <a:t> </a:t>
            </a:r>
            <a:r>
              <a:rPr lang="en-US" sz="4200" dirty="0" err="1">
                <a:solidFill>
                  <a:srgbClr val="7030A0"/>
                </a:solidFill>
                <a:latin typeface="Nikosh" pitchFamily="2" charset="0"/>
                <a:cs typeface="Nikosh" pitchFamily="2" charset="0"/>
              </a:rPr>
              <a:t>প্রচারপত্রের</a:t>
            </a:r>
            <a:r>
              <a:rPr lang="en-US" sz="4200" dirty="0">
                <a:solidFill>
                  <a:srgbClr val="7030A0"/>
                </a:solidFill>
                <a:latin typeface="Nikosh" pitchFamily="2" charset="0"/>
                <a:cs typeface="Nikosh" pitchFamily="2" charset="0"/>
              </a:rPr>
              <a:t> </a:t>
            </a:r>
            <a:r>
              <a:rPr lang="en-US" sz="4200" dirty="0" err="1">
                <a:solidFill>
                  <a:srgbClr val="7030A0"/>
                </a:solidFill>
                <a:latin typeface="Nikosh" pitchFamily="2" charset="0"/>
                <a:cs typeface="Nikosh" pitchFamily="2" charset="0"/>
              </a:rPr>
              <a:t>কপি</a:t>
            </a:r>
            <a:r>
              <a:rPr lang="en-US" sz="4200" dirty="0">
                <a:solidFill>
                  <a:srgbClr val="7030A0"/>
                </a:solidFill>
                <a:latin typeface="Nikosh" pitchFamily="2" charset="0"/>
                <a:cs typeface="Nikosh" pitchFamily="2" charset="0"/>
              </a:rPr>
              <a:t>/</a:t>
            </a:r>
            <a:r>
              <a:rPr lang="en-US" sz="4200" dirty="0" err="1">
                <a:solidFill>
                  <a:srgbClr val="7030A0"/>
                </a:solidFill>
                <a:latin typeface="Nikosh" pitchFamily="2" charset="0"/>
                <a:cs typeface="Nikosh" pitchFamily="2" charset="0"/>
              </a:rPr>
              <a:t>ছবি</a:t>
            </a:r>
            <a:r>
              <a:rPr lang="en-US" sz="4200" dirty="0">
                <a:solidFill>
                  <a:srgbClr val="7030A0"/>
                </a:solidFill>
                <a:latin typeface="Nikosh" pitchFamily="2" charset="0"/>
                <a:cs typeface="Nikosh" pitchFamily="2" charset="0"/>
              </a:rPr>
              <a:t>।</a:t>
            </a:r>
            <a:endParaRPr lang="bn-IN" sz="4200" dirty="0">
              <a:solidFill>
                <a:srgbClr val="00B0F0"/>
              </a:solidFill>
              <a:latin typeface="Nikosh" pitchFamily="2" charset="0"/>
              <a:cs typeface="Nikosh" pitchFamily="2" charset="0"/>
            </a:endParaRPr>
          </a:p>
        </p:txBody>
      </p:sp>
    </p:spTree>
    <p:extLst>
      <p:ext uri="{BB962C8B-B14F-4D97-AF65-F5344CB8AC3E}">
        <p14:creationId xmlns:p14="http://schemas.microsoft.com/office/powerpoint/2010/main" val="3505126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716515" y="469141"/>
            <a:ext cx="11026775" cy="5706372"/>
          </a:xfrm>
          <a:prstGeom prst="rect">
            <a:avLst/>
          </a:prstGeom>
        </p:spPr>
        <p:txBody>
          <a:bodyPr anchor="b">
            <a:normAutofit fontScale="77500" lnSpcReduction="20000"/>
          </a:bodyPr>
          <a:lstStyle/>
          <a:p>
            <a:pPr algn="just" eaLnBrk="1" fontAlgn="auto" hangingPunct="1">
              <a:spcBef>
                <a:spcPts val="0"/>
              </a:spcBef>
              <a:spcAft>
                <a:spcPts val="0"/>
              </a:spcAft>
              <a:defRPr/>
            </a:pPr>
            <a:endParaRPr lang="en-US" sz="4200" dirty="0">
              <a:solidFill>
                <a:srgbClr val="00B0F0"/>
              </a:solidFill>
              <a:latin typeface="Nikosh" pitchFamily="2" charset="0"/>
              <a:cs typeface="Nikosh" pitchFamily="2" charset="0"/>
            </a:endParaRPr>
          </a:p>
          <a:p>
            <a:pPr algn="just" eaLnBrk="1" fontAlgn="auto" hangingPunct="1">
              <a:spcBef>
                <a:spcPts val="0"/>
              </a:spcBef>
              <a:spcAft>
                <a:spcPts val="0"/>
              </a:spcAft>
              <a:defRPr/>
            </a:pPr>
            <a:r>
              <a:rPr lang="en-US" sz="4200" dirty="0">
                <a:solidFill>
                  <a:srgbClr val="00B0F0"/>
                </a:solidFill>
                <a:latin typeface="Nikosh" pitchFamily="2" charset="0"/>
                <a:cs typeface="Nikosh" pitchFamily="2" charset="0"/>
              </a:rPr>
              <a:t>(</a:t>
            </a:r>
            <a:r>
              <a:rPr lang="en-US" sz="4200" dirty="0" smtClean="0">
                <a:solidFill>
                  <a:srgbClr val="00B0F0"/>
                </a:solidFill>
                <a:latin typeface="Nikosh" pitchFamily="2" charset="0"/>
                <a:cs typeface="Nikosh" pitchFamily="2" charset="0"/>
              </a:rPr>
              <a:t>১.৫) </a:t>
            </a:r>
            <a:r>
              <a:rPr lang="en-US" sz="4200" dirty="0" err="1">
                <a:solidFill>
                  <a:srgbClr val="00B0F0"/>
                </a:solidFill>
                <a:latin typeface="Nikosh" pitchFamily="2" charset="0"/>
                <a:cs typeface="Nikosh" pitchFamily="2" charset="0"/>
              </a:rPr>
              <a:t>তথ্য</a:t>
            </a:r>
            <a:r>
              <a:rPr lang="en-US" sz="4200" dirty="0">
                <a:solidFill>
                  <a:srgbClr val="00B0F0"/>
                </a:solidFill>
                <a:latin typeface="Nikosh" pitchFamily="2" charset="0"/>
                <a:cs typeface="Nikosh" pitchFamily="2" charset="0"/>
              </a:rPr>
              <a:t> </a:t>
            </a:r>
            <a:r>
              <a:rPr lang="en-US" sz="4200" dirty="0" err="1">
                <a:solidFill>
                  <a:srgbClr val="00B0F0"/>
                </a:solidFill>
                <a:latin typeface="Nikosh" pitchFamily="2" charset="0"/>
                <a:cs typeface="Nikosh" pitchFamily="2" charset="0"/>
              </a:rPr>
              <a:t>অধিকার</a:t>
            </a:r>
            <a:r>
              <a:rPr lang="en-US" sz="4200" dirty="0">
                <a:solidFill>
                  <a:srgbClr val="00B0F0"/>
                </a:solidFill>
                <a:latin typeface="Nikosh" pitchFamily="2" charset="0"/>
                <a:cs typeface="Nikosh" pitchFamily="2" charset="0"/>
              </a:rPr>
              <a:t> </a:t>
            </a:r>
            <a:r>
              <a:rPr lang="en-US" sz="4200" dirty="0" err="1">
                <a:solidFill>
                  <a:srgbClr val="00B0F0"/>
                </a:solidFill>
                <a:latin typeface="Nikosh" pitchFamily="2" charset="0"/>
                <a:cs typeface="Nikosh" pitchFamily="2" charset="0"/>
              </a:rPr>
              <a:t>আইন</a:t>
            </a:r>
            <a:r>
              <a:rPr lang="en-US" sz="4200" dirty="0">
                <a:solidFill>
                  <a:srgbClr val="00B0F0"/>
                </a:solidFill>
                <a:latin typeface="Nikosh" pitchFamily="2" charset="0"/>
                <a:cs typeface="Nikosh" pitchFamily="2" charset="0"/>
              </a:rPr>
              <a:t>, ২০০৯ ও </a:t>
            </a:r>
            <a:r>
              <a:rPr lang="en-US" sz="4200" dirty="0" err="1">
                <a:solidFill>
                  <a:srgbClr val="00B0F0"/>
                </a:solidFill>
                <a:latin typeface="Nikosh" pitchFamily="2" charset="0"/>
                <a:cs typeface="Nikosh" pitchFamily="2" charset="0"/>
              </a:rPr>
              <a:t>এর</a:t>
            </a:r>
            <a:r>
              <a:rPr lang="en-US" sz="4200" dirty="0">
                <a:solidFill>
                  <a:srgbClr val="00B0F0"/>
                </a:solidFill>
                <a:latin typeface="Nikosh" pitchFamily="2" charset="0"/>
                <a:cs typeface="Nikosh" pitchFamily="2" charset="0"/>
              </a:rPr>
              <a:t> </a:t>
            </a:r>
            <a:r>
              <a:rPr lang="en-US" sz="4200" dirty="0" err="1">
                <a:solidFill>
                  <a:srgbClr val="00B0F0"/>
                </a:solidFill>
                <a:latin typeface="Nikosh" pitchFamily="2" charset="0"/>
                <a:cs typeface="Nikosh" pitchFamily="2" charset="0"/>
              </a:rPr>
              <a:t>বিধিমালা</a:t>
            </a:r>
            <a:r>
              <a:rPr lang="en-US" sz="4200" dirty="0">
                <a:solidFill>
                  <a:srgbClr val="00B0F0"/>
                </a:solidFill>
                <a:latin typeface="Nikosh" pitchFamily="2" charset="0"/>
                <a:cs typeface="Nikosh" pitchFamily="2" charset="0"/>
              </a:rPr>
              <a:t>, </a:t>
            </a:r>
            <a:r>
              <a:rPr lang="en-US" sz="4200" dirty="0" err="1">
                <a:solidFill>
                  <a:srgbClr val="00B0F0"/>
                </a:solidFill>
                <a:latin typeface="Nikosh" pitchFamily="2" charset="0"/>
                <a:cs typeface="Nikosh" pitchFamily="2" charset="0"/>
              </a:rPr>
              <a:t>স্ব-প্রণোদিত</a:t>
            </a:r>
            <a:r>
              <a:rPr lang="en-US" sz="4200" dirty="0">
                <a:solidFill>
                  <a:srgbClr val="00B0F0"/>
                </a:solidFill>
                <a:latin typeface="Nikosh" pitchFamily="2" charset="0"/>
                <a:cs typeface="Nikosh" pitchFamily="2" charset="0"/>
              </a:rPr>
              <a:t> </a:t>
            </a:r>
            <a:r>
              <a:rPr lang="en-US" sz="4200" dirty="0" err="1">
                <a:solidFill>
                  <a:srgbClr val="00B0F0"/>
                </a:solidFill>
                <a:latin typeface="Nikosh" pitchFamily="2" charset="0"/>
                <a:cs typeface="Nikosh" pitchFamily="2" charset="0"/>
              </a:rPr>
              <a:t>তথ্য</a:t>
            </a:r>
            <a:r>
              <a:rPr lang="en-US" sz="4200" dirty="0">
                <a:solidFill>
                  <a:srgbClr val="00B0F0"/>
                </a:solidFill>
                <a:latin typeface="Nikosh" pitchFamily="2" charset="0"/>
                <a:cs typeface="Nikosh" pitchFamily="2" charset="0"/>
              </a:rPr>
              <a:t> </a:t>
            </a:r>
            <a:r>
              <a:rPr lang="en-US" sz="4200" dirty="0" err="1">
                <a:solidFill>
                  <a:srgbClr val="00B0F0"/>
                </a:solidFill>
                <a:latin typeface="Nikosh" pitchFamily="2" charset="0"/>
                <a:cs typeface="Nikosh" pitchFamily="2" charset="0"/>
              </a:rPr>
              <a:t>প্রকাশ</a:t>
            </a:r>
            <a:r>
              <a:rPr lang="en-US" sz="4200" dirty="0">
                <a:solidFill>
                  <a:srgbClr val="00B0F0"/>
                </a:solidFill>
                <a:latin typeface="Nikosh" pitchFamily="2" charset="0"/>
                <a:cs typeface="Nikosh" pitchFamily="2" charset="0"/>
              </a:rPr>
              <a:t> </a:t>
            </a:r>
            <a:r>
              <a:rPr lang="en-US" sz="4200" dirty="0" err="1">
                <a:solidFill>
                  <a:srgbClr val="00B0F0"/>
                </a:solidFill>
                <a:latin typeface="Nikosh" pitchFamily="2" charset="0"/>
                <a:cs typeface="Nikosh" pitchFamily="2" charset="0"/>
              </a:rPr>
              <a:t>নির্দেশিকাসহ</a:t>
            </a:r>
            <a:r>
              <a:rPr lang="en-US" sz="4200" dirty="0">
                <a:solidFill>
                  <a:srgbClr val="00B0F0"/>
                </a:solidFill>
                <a:latin typeface="Nikosh" pitchFamily="2" charset="0"/>
                <a:cs typeface="Nikosh" pitchFamily="2" charset="0"/>
              </a:rPr>
              <a:t> </a:t>
            </a:r>
            <a:r>
              <a:rPr lang="en-US" sz="4200" dirty="0" err="1">
                <a:solidFill>
                  <a:srgbClr val="00B0F0"/>
                </a:solidFill>
                <a:latin typeface="Nikosh" pitchFamily="2" charset="0"/>
                <a:cs typeface="Nikosh" pitchFamily="2" charset="0"/>
              </a:rPr>
              <a:t>সংশ্লিষ্ট</a:t>
            </a:r>
            <a:r>
              <a:rPr lang="en-US" sz="4200" dirty="0">
                <a:solidFill>
                  <a:srgbClr val="00B0F0"/>
                </a:solidFill>
                <a:latin typeface="Nikosh" pitchFamily="2" charset="0"/>
                <a:cs typeface="Nikosh" pitchFamily="2" charset="0"/>
              </a:rPr>
              <a:t> </a:t>
            </a:r>
            <a:r>
              <a:rPr lang="en-US" sz="4200" dirty="0" err="1">
                <a:solidFill>
                  <a:srgbClr val="00B0F0"/>
                </a:solidFill>
                <a:latin typeface="Nikosh" pitchFamily="2" charset="0"/>
                <a:cs typeface="Nikosh" pitchFamily="2" charset="0"/>
              </a:rPr>
              <a:t>বিষয়ে</a:t>
            </a:r>
            <a:r>
              <a:rPr lang="en-US" sz="4200" dirty="0">
                <a:solidFill>
                  <a:srgbClr val="00B0F0"/>
                </a:solidFill>
                <a:latin typeface="Nikosh" pitchFamily="2" charset="0"/>
                <a:cs typeface="Nikosh" pitchFamily="2" charset="0"/>
              </a:rPr>
              <a:t> </a:t>
            </a:r>
            <a:r>
              <a:rPr lang="en-US" sz="4200" dirty="0" err="1">
                <a:solidFill>
                  <a:srgbClr val="00B0F0"/>
                </a:solidFill>
                <a:latin typeface="Nikosh" pitchFamily="2" charset="0"/>
                <a:cs typeface="Nikosh" pitchFamily="2" charset="0"/>
              </a:rPr>
              <a:t>কর্মকর্তা</a:t>
            </a:r>
            <a:r>
              <a:rPr lang="en-US" sz="4200" dirty="0">
                <a:solidFill>
                  <a:srgbClr val="00B0F0"/>
                </a:solidFill>
                <a:latin typeface="Nikosh" pitchFamily="2" charset="0"/>
                <a:cs typeface="Nikosh" pitchFamily="2" charset="0"/>
              </a:rPr>
              <a:t>/</a:t>
            </a:r>
            <a:r>
              <a:rPr lang="en-US" sz="4200" dirty="0" err="1">
                <a:solidFill>
                  <a:srgbClr val="00B0F0"/>
                </a:solidFill>
                <a:latin typeface="Nikosh" pitchFamily="2" charset="0"/>
                <a:cs typeface="Nikosh" pitchFamily="2" charset="0"/>
              </a:rPr>
              <a:t>কর্মচারীদের</a:t>
            </a:r>
            <a:r>
              <a:rPr lang="en-US" sz="4200" dirty="0">
                <a:solidFill>
                  <a:srgbClr val="00B0F0"/>
                </a:solidFill>
                <a:latin typeface="Nikosh" pitchFamily="2" charset="0"/>
                <a:cs typeface="Nikosh" pitchFamily="2" charset="0"/>
              </a:rPr>
              <a:t> </a:t>
            </a:r>
            <a:r>
              <a:rPr lang="en-US" sz="4200" dirty="0" err="1">
                <a:solidFill>
                  <a:srgbClr val="00B0F0"/>
                </a:solidFill>
                <a:latin typeface="Nikosh" pitchFamily="2" charset="0"/>
                <a:cs typeface="Nikosh" pitchFamily="2" charset="0"/>
              </a:rPr>
              <a:t>প্রশিক্ষণ</a:t>
            </a:r>
            <a:endParaRPr lang="en-US" sz="4200" dirty="0">
              <a:solidFill>
                <a:srgbClr val="00B0F0"/>
              </a:solidFill>
              <a:latin typeface="Nikosh" pitchFamily="2" charset="0"/>
              <a:cs typeface="Nikosh" pitchFamily="2" charset="0"/>
            </a:endParaRPr>
          </a:p>
          <a:p>
            <a:pPr algn="just" eaLnBrk="1" fontAlgn="auto" hangingPunct="1">
              <a:spcBef>
                <a:spcPts val="0"/>
              </a:spcBef>
              <a:spcAft>
                <a:spcPts val="0"/>
              </a:spcAft>
              <a:defRPr/>
            </a:pPr>
            <a:endParaRPr lang="bn-IN" sz="4200" dirty="0">
              <a:solidFill>
                <a:srgbClr val="00B0F0"/>
              </a:solidFill>
              <a:latin typeface="Nikosh" pitchFamily="2" charset="0"/>
              <a:cs typeface="Nikosh" pitchFamily="2" charset="0"/>
            </a:endParaRPr>
          </a:p>
          <a:p>
            <a:pPr eaLnBrk="1" fontAlgn="auto" hangingPunct="1">
              <a:spcBef>
                <a:spcPts val="0"/>
              </a:spcBef>
              <a:spcAft>
                <a:spcPts val="0"/>
              </a:spcAft>
              <a:defRPr/>
            </a:pPr>
            <a:r>
              <a:rPr lang="en-US" sz="4200" dirty="0" err="1">
                <a:solidFill>
                  <a:srgbClr val="00B0F0"/>
                </a:solidFill>
                <a:latin typeface="Nikosh" pitchFamily="2" charset="0"/>
                <a:cs typeface="Nikosh" pitchFamily="2" charset="0"/>
              </a:rPr>
              <a:t>বাস্তবায়ন</a:t>
            </a:r>
            <a:r>
              <a:rPr lang="en-US" sz="4200" dirty="0">
                <a:solidFill>
                  <a:srgbClr val="00B0F0"/>
                </a:solidFill>
                <a:latin typeface="Nikosh" pitchFamily="2" charset="0"/>
                <a:cs typeface="Nikosh" pitchFamily="2" charset="0"/>
              </a:rPr>
              <a:t> </a:t>
            </a:r>
            <a:r>
              <a:rPr lang="en-US" sz="4200" dirty="0" err="1">
                <a:solidFill>
                  <a:srgbClr val="00B0F0"/>
                </a:solidFill>
                <a:latin typeface="Nikosh" pitchFamily="2" charset="0"/>
                <a:cs typeface="Nikosh" pitchFamily="2" charset="0"/>
              </a:rPr>
              <a:t>পদ্ধতি</a:t>
            </a:r>
            <a:r>
              <a:rPr lang="en-US" sz="4200" dirty="0" smtClean="0">
                <a:solidFill>
                  <a:srgbClr val="00B0F0"/>
                </a:solidFill>
                <a:latin typeface="Nikosh" pitchFamily="2" charset="0"/>
                <a:cs typeface="Nikosh" pitchFamily="2" charset="0"/>
              </a:rPr>
              <a:t>:</a:t>
            </a:r>
            <a:endParaRPr lang="bn-IN" sz="4200" dirty="0">
              <a:solidFill>
                <a:srgbClr val="00B0F0"/>
              </a:solidFill>
              <a:latin typeface="Nikosh" pitchFamily="2" charset="0"/>
              <a:cs typeface="Nikosh" pitchFamily="2" charset="0"/>
            </a:endParaRPr>
          </a:p>
          <a:p>
            <a:pPr marL="571500" indent="-571500" eaLnBrk="1" fontAlgn="auto" hangingPunct="1">
              <a:spcBef>
                <a:spcPts val="0"/>
              </a:spcBef>
              <a:spcAft>
                <a:spcPts val="0"/>
              </a:spcAft>
              <a:buFont typeface="Wingdings" panose="05000000000000000000" pitchFamily="2" charset="2"/>
              <a:buChar char="§"/>
              <a:defRPr/>
            </a:pPr>
            <a:r>
              <a:rPr lang="en-US" sz="4200" dirty="0" err="1" smtClean="0">
                <a:solidFill>
                  <a:srgbClr val="7030A0"/>
                </a:solidFill>
                <a:latin typeface="Nikosh" pitchFamily="2" charset="0"/>
                <a:cs typeface="Nikosh" pitchFamily="2" charset="0"/>
              </a:rPr>
              <a:t>প্রতি</a:t>
            </a:r>
            <a:r>
              <a:rPr lang="en-US" sz="4200" dirty="0" smtClean="0">
                <a:solidFill>
                  <a:srgbClr val="7030A0"/>
                </a:solidFill>
                <a:latin typeface="Nikosh" pitchFamily="2" charset="0"/>
                <a:cs typeface="Nikosh" pitchFamily="2" charset="0"/>
              </a:rPr>
              <a:t> </a:t>
            </a:r>
            <a:r>
              <a:rPr lang="en-US" sz="4200" dirty="0" err="1" smtClean="0">
                <a:solidFill>
                  <a:srgbClr val="7030A0"/>
                </a:solidFill>
                <a:latin typeface="Nikosh" pitchFamily="2" charset="0"/>
                <a:cs typeface="Nikosh" pitchFamily="2" charset="0"/>
              </a:rPr>
              <a:t>বছর</a:t>
            </a:r>
            <a:r>
              <a:rPr lang="en-US" sz="4200" dirty="0" smtClean="0">
                <a:solidFill>
                  <a:srgbClr val="7030A0"/>
                </a:solidFill>
                <a:latin typeface="Nikosh" pitchFamily="2" charset="0"/>
                <a:cs typeface="Nikosh" pitchFamily="2" charset="0"/>
              </a:rPr>
              <a:t> </a:t>
            </a:r>
            <a:r>
              <a:rPr lang="en-US" sz="4200" dirty="0" err="1" smtClean="0">
                <a:solidFill>
                  <a:srgbClr val="7030A0"/>
                </a:solidFill>
                <a:latin typeface="Nikosh" pitchFamily="2" charset="0"/>
                <a:cs typeface="Nikosh" pitchFamily="2" charset="0"/>
              </a:rPr>
              <a:t>জানুয়ারি</a:t>
            </a:r>
            <a:r>
              <a:rPr lang="en-US" sz="4200" dirty="0" smtClean="0">
                <a:solidFill>
                  <a:srgbClr val="7030A0"/>
                </a:solidFill>
                <a:latin typeface="Nikosh" pitchFamily="2" charset="0"/>
                <a:cs typeface="Nikosh" pitchFamily="2" charset="0"/>
              </a:rPr>
              <a:t> </a:t>
            </a:r>
            <a:r>
              <a:rPr lang="en-US" sz="4200" dirty="0" err="1" smtClean="0">
                <a:solidFill>
                  <a:srgbClr val="7030A0"/>
                </a:solidFill>
                <a:latin typeface="Nikosh" pitchFamily="2" charset="0"/>
                <a:cs typeface="Nikosh" pitchFamily="2" charset="0"/>
              </a:rPr>
              <a:t>মাসে</a:t>
            </a:r>
            <a:r>
              <a:rPr lang="en-US" sz="4200" dirty="0" smtClean="0">
                <a:solidFill>
                  <a:srgbClr val="7030A0"/>
                </a:solidFill>
                <a:latin typeface="Nikosh" pitchFamily="2" charset="0"/>
                <a:cs typeface="Nikosh" pitchFamily="2" charset="0"/>
              </a:rPr>
              <a:t> </a:t>
            </a:r>
            <a:r>
              <a:rPr lang="en-US" sz="4200" dirty="0" err="1" smtClean="0">
                <a:solidFill>
                  <a:srgbClr val="7030A0"/>
                </a:solidFill>
                <a:latin typeface="Nikosh" pitchFamily="2" charset="0"/>
                <a:cs typeface="Nikosh" pitchFamily="2" charset="0"/>
              </a:rPr>
              <a:t>নির্দেশিকা</a:t>
            </a:r>
            <a:r>
              <a:rPr lang="en-US" sz="4200" dirty="0" smtClean="0">
                <a:solidFill>
                  <a:srgbClr val="7030A0"/>
                </a:solidFill>
                <a:latin typeface="Nikosh" pitchFamily="2" charset="0"/>
                <a:cs typeface="Nikosh" pitchFamily="2" charset="0"/>
              </a:rPr>
              <a:t> </a:t>
            </a:r>
            <a:r>
              <a:rPr lang="en-US" sz="4200" dirty="0" err="1" smtClean="0">
                <a:solidFill>
                  <a:srgbClr val="7030A0"/>
                </a:solidFill>
                <a:latin typeface="Nikosh" pitchFamily="2" charset="0"/>
                <a:cs typeface="Nikosh" pitchFamily="2" charset="0"/>
              </a:rPr>
              <a:t>প্রণয়ন</a:t>
            </a:r>
            <a:r>
              <a:rPr lang="en-US" sz="4200" dirty="0" smtClean="0">
                <a:solidFill>
                  <a:srgbClr val="7030A0"/>
                </a:solidFill>
                <a:latin typeface="Nikosh" pitchFamily="2" charset="0"/>
                <a:cs typeface="Nikosh" pitchFamily="2" charset="0"/>
              </a:rPr>
              <a:t>/</a:t>
            </a:r>
            <a:r>
              <a:rPr lang="en-US" sz="4200" dirty="0" err="1" smtClean="0">
                <a:solidFill>
                  <a:srgbClr val="7030A0"/>
                </a:solidFill>
                <a:latin typeface="Nikosh" pitchFamily="2" charset="0"/>
                <a:cs typeface="Nikosh" pitchFamily="2" charset="0"/>
              </a:rPr>
              <a:t>হালনাগাদ</a:t>
            </a:r>
            <a:r>
              <a:rPr lang="en-US" sz="4200" dirty="0" smtClean="0">
                <a:solidFill>
                  <a:srgbClr val="7030A0"/>
                </a:solidFill>
                <a:latin typeface="Nikosh" pitchFamily="2" charset="0"/>
                <a:cs typeface="Nikosh" pitchFamily="2" charset="0"/>
              </a:rPr>
              <a:t> </a:t>
            </a:r>
            <a:r>
              <a:rPr lang="en-US" sz="4200" dirty="0" err="1" smtClean="0">
                <a:solidFill>
                  <a:srgbClr val="7030A0"/>
                </a:solidFill>
                <a:latin typeface="Nikosh" pitchFamily="2" charset="0"/>
                <a:cs typeface="Nikosh" pitchFamily="2" charset="0"/>
              </a:rPr>
              <a:t>করে</a:t>
            </a:r>
            <a:r>
              <a:rPr lang="en-US" sz="4200" dirty="0" smtClean="0">
                <a:solidFill>
                  <a:srgbClr val="7030A0"/>
                </a:solidFill>
                <a:latin typeface="Nikosh" pitchFamily="2" charset="0"/>
                <a:cs typeface="Nikosh" pitchFamily="2" charset="0"/>
              </a:rPr>
              <a:t> </a:t>
            </a:r>
            <a:r>
              <a:rPr lang="en-US" sz="4200" dirty="0" err="1" smtClean="0">
                <a:solidFill>
                  <a:srgbClr val="7030A0"/>
                </a:solidFill>
                <a:latin typeface="Nikosh" pitchFamily="2" charset="0"/>
                <a:cs typeface="Nikosh" pitchFamily="2" charset="0"/>
              </a:rPr>
              <a:t>ওয়েবসাইটে</a:t>
            </a:r>
            <a:r>
              <a:rPr lang="en-US" sz="4200" dirty="0" smtClean="0">
                <a:solidFill>
                  <a:srgbClr val="7030A0"/>
                </a:solidFill>
                <a:latin typeface="Nikosh" pitchFamily="2" charset="0"/>
                <a:cs typeface="Nikosh" pitchFamily="2" charset="0"/>
              </a:rPr>
              <a:t> </a:t>
            </a:r>
            <a:r>
              <a:rPr lang="en-US" sz="4200" dirty="0" err="1" smtClean="0">
                <a:solidFill>
                  <a:srgbClr val="7030A0"/>
                </a:solidFill>
                <a:latin typeface="Nikosh" pitchFamily="2" charset="0"/>
                <a:cs typeface="Nikosh" pitchFamily="2" charset="0"/>
              </a:rPr>
              <a:t>প্রকাশ</a:t>
            </a:r>
            <a:r>
              <a:rPr lang="en-US" sz="4200" dirty="0" smtClean="0">
                <a:solidFill>
                  <a:srgbClr val="7030A0"/>
                </a:solidFill>
                <a:latin typeface="Nikosh" pitchFamily="2" charset="0"/>
                <a:cs typeface="Nikosh" pitchFamily="2" charset="0"/>
              </a:rPr>
              <a:t> </a:t>
            </a:r>
            <a:r>
              <a:rPr lang="en-US" sz="4200" dirty="0" err="1" smtClean="0">
                <a:solidFill>
                  <a:srgbClr val="7030A0"/>
                </a:solidFill>
                <a:latin typeface="Nikosh" pitchFamily="2" charset="0"/>
                <a:cs typeface="Nikosh" pitchFamily="2" charset="0"/>
              </a:rPr>
              <a:t>করতে</a:t>
            </a:r>
            <a:r>
              <a:rPr lang="en-US" sz="4200" dirty="0" smtClean="0">
                <a:solidFill>
                  <a:srgbClr val="7030A0"/>
                </a:solidFill>
                <a:latin typeface="Nikosh" pitchFamily="2" charset="0"/>
                <a:cs typeface="Nikosh" pitchFamily="2" charset="0"/>
              </a:rPr>
              <a:t> </a:t>
            </a:r>
            <a:r>
              <a:rPr lang="en-US" sz="4200" dirty="0" err="1" smtClean="0">
                <a:solidFill>
                  <a:srgbClr val="7030A0"/>
                </a:solidFill>
                <a:latin typeface="Nikosh" pitchFamily="2" charset="0"/>
                <a:cs typeface="Nikosh" pitchFamily="2" charset="0"/>
              </a:rPr>
              <a:t>হবে</a:t>
            </a:r>
            <a:r>
              <a:rPr lang="en-US" sz="4200" dirty="0" smtClean="0">
                <a:solidFill>
                  <a:srgbClr val="7030A0"/>
                </a:solidFill>
                <a:latin typeface="Nikosh" pitchFamily="2" charset="0"/>
                <a:cs typeface="Nikosh" pitchFamily="2" charset="0"/>
              </a:rPr>
              <a:t>।</a:t>
            </a:r>
          </a:p>
          <a:p>
            <a:pPr marL="571500" indent="-571500">
              <a:buFont typeface="Wingdings" panose="05000000000000000000" pitchFamily="2" charset="2"/>
              <a:buChar char="§"/>
              <a:defRPr/>
            </a:pPr>
            <a:r>
              <a:rPr lang="en-US" sz="4200" dirty="0" err="1">
                <a:solidFill>
                  <a:srgbClr val="7030A0"/>
                </a:solidFill>
                <a:latin typeface="Nikosh" pitchFamily="2" charset="0"/>
                <a:cs typeface="Nikosh" pitchFamily="2" charset="0"/>
              </a:rPr>
              <a:t>মন্ত্রণালয়</a:t>
            </a:r>
            <a:r>
              <a:rPr lang="en-US" sz="4200" dirty="0">
                <a:solidFill>
                  <a:srgbClr val="7030A0"/>
                </a:solidFill>
                <a:latin typeface="Nikosh" pitchFamily="2" charset="0"/>
                <a:cs typeface="Nikosh" pitchFamily="2" charset="0"/>
              </a:rPr>
              <a:t>/</a:t>
            </a:r>
            <a:r>
              <a:rPr lang="en-US" sz="4200" dirty="0" err="1">
                <a:solidFill>
                  <a:srgbClr val="7030A0"/>
                </a:solidFill>
                <a:latin typeface="Nikosh" pitchFamily="2" charset="0"/>
                <a:cs typeface="Nikosh" pitchFamily="2" charset="0"/>
              </a:rPr>
              <a:t>বিভাগ</a:t>
            </a:r>
            <a:r>
              <a:rPr lang="en-US" sz="4200" dirty="0">
                <a:solidFill>
                  <a:srgbClr val="7030A0"/>
                </a:solidFill>
                <a:latin typeface="Nikosh" pitchFamily="2" charset="0"/>
                <a:cs typeface="Nikosh" pitchFamily="2" charset="0"/>
              </a:rPr>
              <a:t>/</a:t>
            </a:r>
            <a:r>
              <a:rPr lang="en-US" sz="4200" dirty="0" err="1">
                <a:solidFill>
                  <a:srgbClr val="7030A0"/>
                </a:solidFill>
                <a:latin typeface="Nikosh" pitchFamily="2" charset="0"/>
                <a:cs typeface="Nikosh" pitchFamily="2" charset="0"/>
              </a:rPr>
              <a:t>রাষ্ট্রীয়</a:t>
            </a:r>
            <a:r>
              <a:rPr lang="en-US" sz="4200" dirty="0">
                <a:solidFill>
                  <a:srgbClr val="7030A0"/>
                </a:solidFill>
                <a:latin typeface="Nikosh" pitchFamily="2" charset="0"/>
                <a:cs typeface="Nikosh" pitchFamily="2" charset="0"/>
              </a:rPr>
              <a:t> </a:t>
            </a:r>
            <a:r>
              <a:rPr lang="en-US" sz="4200" dirty="0" err="1">
                <a:solidFill>
                  <a:srgbClr val="7030A0"/>
                </a:solidFill>
                <a:latin typeface="Nikosh" pitchFamily="2" charset="0"/>
                <a:cs typeface="Nikosh" pitchFamily="2" charset="0"/>
              </a:rPr>
              <a:t>প্রতিষ্ঠানসমূহের</a:t>
            </a:r>
            <a:r>
              <a:rPr lang="en-US" sz="4200" dirty="0">
                <a:solidFill>
                  <a:srgbClr val="7030A0"/>
                </a:solidFill>
                <a:latin typeface="Nikosh" pitchFamily="2" charset="0"/>
                <a:cs typeface="Nikosh" pitchFamily="2" charset="0"/>
              </a:rPr>
              <a:t> </a:t>
            </a:r>
            <a:r>
              <a:rPr lang="en-US" sz="4200" dirty="0" err="1">
                <a:solidFill>
                  <a:srgbClr val="7030A0"/>
                </a:solidFill>
                <a:latin typeface="Nikosh" pitchFamily="2" charset="0"/>
                <a:cs typeface="Nikosh" pitchFamily="2" charset="0"/>
              </a:rPr>
              <a:t>কর্মকর্তা</a:t>
            </a:r>
            <a:r>
              <a:rPr lang="en-US" sz="4200" dirty="0">
                <a:solidFill>
                  <a:srgbClr val="7030A0"/>
                </a:solidFill>
                <a:latin typeface="Nikosh" pitchFamily="2" charset="0"/>
                <a:cs typeface="Nikosh" pitchFamily="2" charset="0"/>
              </a:rPr>
              <a:t>/</a:t>
            </a:r>
            <a:r>
              <a:rPr lang="en-US" sz="4200" dirty="0" err="1">
                <a:solidFill>
                  <a:srgbClr val="7030A0"/>
                </a:solidFill>
                <a:latin typeface="Nikosh" pitchFamily="2" charset="0"/>
                <a:cs typeface="Nikosh" pitchFamily="2" charset="0"/>
              </a:rPr>
              <a:t>কর্মচারীদের</a:t>
            </a:r>
            <a:r>
              <a:rPr lang="en-US" sz="4200" dirty="0">
                <a:solidFill>
                  <a:srgbClr val="7030A0"/>
                </a:solidFill>
                <a:latin typeface="Nikosh" pitchFamily="2" charset="0"/>
                <a:cs typeface="Nikosh" pitchFamily="2" charset="0"/>
              </a:rPr>
              <a:t> </a:t>
            </a:r>
            <a:r>
              <a:rPr lang="en-US" sz="4200" dirty="0" err="1">
                <a:solidFill>
                  <a:srgbClr val="7030A0"/>
                </a:solidFill>
                <a:latin typeface="Nikosh" pitchFamily="2" charset="0"/>
                <a:cs typeface="Nikosh" pitchFamily="2" charset="0"/>
              </a:rPr>
              <a:t>অংশগ্রহণে</a:t>
            </a:r>
            <a:r>
              <a:rPr lang="en-US" sz="4200" dirty="0">
                <a:solidFill>
                  <a:srgbClr val="7030A0"/>
                </a:solidFill>
                <a:latin typeface="Nikosh" pitchFamily="2" charset="0"/>
                <a:cs typeface="Nikosh" pitchFamily="2" charset="0"/>
              </a:rPr>
              <a:t> </a:t>
            </a:r>
            <a:r>
              <a:rPr lang="en-US" sz="4200" dirty="0" err="1">
                <a:solidFill>
                  <a:srgbClr val="7030A0"/>
                </a:solidFill>
                <a:latin typeface="Nikosh" pitchFamily="2" charset="0"/>
                <a:cs typeface="Nikosh" pitchFamily="2" charset="0"/>
              </a:rPr>
              <a:t>তথ্য</a:t>
            </a:r>
            <a:r>
              <a:rPr lang="en-US" sz="4200" dirty="0">
                <a:solidFill>
                  <a:srgbClr val="7030A0"/>
                </a:solidFill>
                <a:latin typeface="Nikosh" pitchFamily="2" charset="0"/>
                <a:cs typeface="Nikosh" pitchFamily="2" charset="0"/>
              </a:rPr>
              <a:t> </a:t>
            </a:r>
            <a:r>
              <a:rPr lang="en-US" sz="4200" dirty="0" err="1">
                <a:solidFill>
                  <a:srgbClr val="7030A0"/>
                </a:solidFill>
                <a:latin typeface="Nikosh" pitchFamily="2" charset="0"/>
                <a:cs typeface="Nikosh" pitchFamily="2" charset="0"/>
              </a:rPr>
              <a:t>অধিকার</a:t>
            </a:r>
            <a:r>
              <a:rPr lang="en-US" sz="4200" dirty="0">
                <a:solidFill>
                  <a:srgbClr val="7030A0"/>
                </a:solidFill>
                <a:latin typeface="Nikosh" pitchFamily="2" charset="0"/>
                <a:cs typeface="Nikosh" pitchFamily="2" charset="0"/>
              </a:rPr>
              <a:t> </a:t>
            </a:r>
            <a:r>
              <a:rPr lang="en-US" sz="4200" dirty="0" err="1">
                <a:solidFill>
                  <a:srgbClr val="7030A0"/>
                </a:solidFill>
                <a:latin typeface="Nikosh" pitchFamily="2" charset="0"/>
                <a:cs typeface="Nikosh" pitchFamily="2" charset="0"/>
              </a:rPr>
              <a:t>বিষয়ক</a:t>
            </a:r>
            <a:r>
              <a:rPr lang="en-US" sz="4200" dirty="0">
                <a:solidFill>
                  <a:srgbClr val="7030A0"/>
                </a:solidFill>
                <a:latin typeface="Nikosh" pitchFamily="2" charset="0"/>
                <a:cs typeface="Nikosh" pitchFamily="2" charset="0"/>
              </a:rPr>
              <a:t> </a:t>
            </a:r>
            <a:r>
              <a:rPr lang="en-US" sz="4200" dirty="0" err="1">
                <a:solidFill>
                  <a:srgbClr val="7030A0"/>
                </a:solidFill>
                <a:latin typeface="Nikosh" pitchFamily="2" charset="0"/>
                <a:cs typeface="Nikosh" pitchFamily="2" charset="0"/>
              </a:rPr>
              <a:t>প্রশিক্ষণের</a:t>
            </a:r>
            <a:r>
              <a:rPr lang="en-US" sz="4200" dirty="0">
                <a:solidFill>
                  <a:srgbClr val="7030A0"/>
                </a:solidFill>
                <a:latin typeface="Nikosh" pitchFamily="2" charset="0"/>
                <a:cs typeface="Nikosh" pitchFamily="2" charset="0"/>
              </a:rPr>
              <a:t> </a:t>
            </a:r>
            <a:r>
              <a:rPr lang="en-US" sz="4200" dirty="0" err="1">
                <a:solidFill>
                  <a:srgbClr val="7030A0"/>
                </a:solidFill>
                <a:latin typeface="Nikosh" pitchFamily="2" charset="0"/>
                <a:cs typeface="Nikosh" pitchFamily="2" charset="0"/>
              </a:rPr>
              <a:t>আয়োজন</a:t>
            </a:r>
            <a:r>
              <a:rPr lang="en-US" sz="4200" dirty="0">
                <a:solidFill>
                  <a:srgbClr val="7030A0"/>
                </a:solidFill>
                <a:latin typeface="Nikosh" pitchFamily="2" charset="0"/>
                <a:cs typeface="Nikosh" pitchFamily="2" charset="0"/>
              </a:rPr>
              <a:t> </a:t>
            </a:r>
            <a:r>
              <a:rPr lang="en-US" sz="4200" dirty="0" err="1">
                <a:solidFill>
                  <a:srgbClr val="7030A0"/>
                </a:solidFill>
                <a:latin typeface="Nikosh" pitchFamily="2" charset="0"/>
                <a:cs typeface="Nikosh" pitchFamily="2" charset="0"/>
              </a:rPr>
              <a:t>করবে</a:t>
            </a:r>
            <a:r>
              <a:rPr lang="en-US" sz="4200" dirty="0" smtClean="0">
                <a:solidFill>
                  <a:srgbClr val="7030A0"/>
                </a:solidFill>
                <a:latin typeface="Nikosh" pitchFamily="2" charset="0"/>
                <a:cs typeface="Nikosh" pitchFamily="2" charset="0"/>
              </a:rPr>
              <a:t>।</a:t>
            </a:r>
            <a:endParaRPr lang="en-US" sz="4200" dirty="0">
              <a:solidFill>
                <a:srgbClr val="7030A0"/>
              </a:solidFill>
              <a:latin typeface="Nikosh" pitchFamily="2" charset="0"/>
              <a:cs typeface="Nikosh" pitchFamily="2" charset="0"/>
            </a:endParaRPr>
          </a:p>
          <a:p>
            <a:pPr marL="571500" indent="-571500" eaLnBrk="1" fontAlgn="auto" hangingPunct="1">
              <a:spcBef>
                <a:spcPts val="0"/>
              </a:spcBef>
              <a:spcAft>
                <a:spcPts val="0"/>
              </a:spcAft>
              <a:buFont typeface="Wingdings" panose="05000000000000000000" pitchFamily="2" charset="2"/>
              <a:buChar char="§"/>
              <a:defRPr/>
            </a:pPr>
            <a:r>
              <a:rPr lang="en-US" sz="4200" dirty="0" err="1">
                <a:solidFill>
                  <a:srgbClr val="7030A0"/>
                </a:solidFill>
                <a:latin typeface="Nikosh" pitchFamily="2" charset="0"/>
                <a:cs typeface="Nikosh" pitchFamily="2" charset="0"/>
              </a:rPr>
              <a:t>প্রশিক্ষণের</a:t>
            </a:r>
            <a:r>
              <a:rPr lang="en-US" sz="4200" dirty="0">
                <a:solidFill>
                  <a:srgbClr val="7030A0"/>
                </a:solidFill>
                <a:latin typeface="Nikosh" pitchFamily="2" charset="0"/>
                <a:cs typeface="Nikosh" pitchFamily="2" charset="0"/>
              </a:rPr>
              <a:t> </a:t>
            </a:r>
            <a:r>
              <a:rPr lang="en-US" sz="4200" dirty="0" err="1">
                <a:solidFill>
                  <a:srgbClr val="7030A0"/>
                </a:solidFill>
                <a:latin typeface="Nikosh" pitchFamily="2" charset="0"/>
                <a:cs typeface="Nikosh" pitchFamily="2" charset="0"/>
              </a:rPr>
              <a:t>মোট</a:t>
            </a:r>
            <a:r>
              <a:rPr lang="en-US" sz="4200" dirty="0">
                <a:solidFill>
                  <a:srgbClr val="7030A0"/>
                </a:solidFill>
                <a:latin typeface="Nikosh" pitchFamily="2" charset="0"/>
                <a:cs typeface="Nikosh" pitchFamily="2" charset="0"/>
              </a:rPr>
              <a:t> </a:t>
            </a:r>
            <a:r>
              <a:rPr lang="en-US" sz="4200" dirty="0" err="1">
                <a:solidFill>
                  <a:srgbClr val="7030A0"/>
                </a:solidFill>
                <a:latin typeface="Nikosh" pitchFamily="2" charset="0"/>
                <a:cs typeface="Nikosh" pitchFamily="2" charset="0"/>
              </a:rPr>
              <a:t>সংখ্যার</a:t>
            </a:r>
            <a:r>
              <a:rPr lang="en-US" sz="4200" dirty="0">
                <a:solidFill>
                  <a:srgbClr val="7030A0"/>
                </a:solidFill>
                <a:latin typeface="Nikosh" pitchFamily="2" charset="0"/>
                <a:cs typeface="Nikosh" pitchFamily="2" charset="0"/>
              </a:rPr>
              <a:t> </a:t>
            </a:r>
            <a:r>
              <a:rPr lang="en-US" sz="4200" dirty="0" err="1">
                <a:solidFill>
                  <a:srgbClr val="7030A0"/>
                </a:solidFill>
                <a:latin typeface="Nikosh" pitchFamily="2" charset="0"/>
                <a:cs typeface="Nikosh" pitchFamily="2" charset="0"/>
              </a:rPr>
              <a:t>লক্ষ্যমাত্রার</a:t>
            </a:r>
            <a:r>
              <a:rPr lang="en-US" sz="4200" dirty="0">
                <a:solidFill>
                  <a:srgbClr val="7030A0"/>
                </a:solidFill>
                <a:latin typeface="Nikosh" pitchFamily="2" charset="0"/>
                <a:cs typeface="Nikosh" pitchFamily="2" charset="0"/>
              </a:rPr>
              <a:t> </a:t>
            </a:r>
            <a:r>
              <a:rPr lang="en-US" sz="4200" dirty="0" err="1">
                <a:solidFill>
                  <a:srgbClr val="7030A0"/>
                </a:solidFill>
                <a:latin typeface="Nikosh" pitchFamily="2" charset="0"/>
                <a:cs typeface="Nikosh" pitchFamily="2" charset="0"/>
              </a:rPr>
              <a:t>বিপরীতে</a:t>
            </a:r>
            <a:r>
              <a:rPr lang="en-US" sz="4200" dirty="0">
                <a:solidFill>
                  <a:srgbClr val="7030A0"/>
                </a:solidFill>
                <a:latin typeface="Nikosh" pitchFamily="2" charset="0"/>
                <a:cs typeface="Nikosh" pitchFamily="2" charset="0"/>
              </a:rPr>
              <a:t> </a:t>
            </a:r>
            <a:r>
              <a:rPr lang="en-US" sz="4200" dirty="0" err="1">
                <a:solidFill>
                  <a:srgbClr val="7030A0"/>
                </a:solidFill>
                <a:latin typeface="Nikosh" pitchFamily="2" charset="0"/>
                <a:cs typeface="Nikosh" pitchFamily="2" charset="0"/>
              </a:rPr>
              <a:t>অর্জন</a:t>
            </a:r>
            <a:r>
              <a:rPr lang="en-US" sz="4200" dirty="0">
                <a:solidFill>
                  <a:srgbClr val="7030A0"/>
                </a:solidFill>
                <a:latin typeface="Nikosh" pitchFamily="2" charset="0"/>
                <a:cs typeface="Nikosh" pitchFamily="2" charset="0"/>
              </a:rPr>
              <a:t> </a:t>
            </a:r>
            <a:r>
              <a:rPr lang="en-US" sz="4200" dirty="0" err="1">
                <a:solidFill>
                  <a:srgbClr val="7030A0"/>
                </a:solidFill>
                <a:latin typeface="Nikosh" pitchFamily="2" charset="0"/>
                <a:cs typeface="Nikosh" pitchFamily="2" charset="0"/>
              </a:rPr>
              <a:t>শতভাগ</a:t>
            </a:r>
            <a:r>
              <a:rPr lang="en-US" sz="4200" dirty="0">
                <a:solidFill>
                  <a:srgbClr val="7030A0"/>
                </a:solidFill>
                <a:latin typeface="Nikosh" pitchFamily="2" charset="0"/>
                <a:cs typeface="Nikosh" pitchFamily="2" charset="0"/>
              </a:rPr>
              <a:t> </a:t>
            </a:r>
            <a:r>
              <a:rPr lang="en-US" sz="4200" dirty="0" err="1">
                <a:solidFill>
                  <a:srgbClr val="7030A0"/>
                </a:solidFill>
                <a:latin typeface="Nikosh" pitchFamily="2" charset="0"/>
                <a:cs typeface="Nikosh" pitchFamily="2" charset="0"/>
              </a:rPr>
              <a:t>হলে</a:t>
            </a:r>
            <a:r>
              <a:rPr lang="en-US" sz="4200" dirty="0">
                <a:solidFill>
                  <a:srgbClr val="7030A0"/>
                </a:solidFill>
                <a:latin typeface="Nikosh" pitchFamily="2" charset="0"/>
                <a:cs typeface="Nikosh" pitchFamily="2" charset="0"/>
              </a:rPr>
              <a:t> </a:t>
            </a:r>
            <a:r>
              <a:rPr lang="en-US" sz="4200" dirty="0" err="1">
                <a:solidFill>
                  <a:srgbClr val="7030A0"/>
                </a:solidFill>
                <a:latin typeface="Nikosh" pitchFamily="2" charset="0"/>
                <a:cs typeface="Nikosh" pitchFamily="2" charset="0"/>
              </a:rPr>
              <a:t>পূর্ণ</a:t>
            </a:r>
            <a:r>
              <a:rPr lang="en-US" sz="4200" dirty="0">
                <a:solidFill>
                  <a:srgbClr val="7030A0"/>
                </a:solidFill>
                <a:latin typeface="Nikosh" pitchFamily="2" charset="0"/>
                <a:cs typeface="Nikosh" pitchFamily="2" charset="0"/>
              </a:rPr>
              <a:t> </a:t>
            </a:r>
            <a:r>
              <a:rPr lang="en-US" sz="4200" dirty="0" err="1">
                <a:solidFill>
                  <a:srgbClr val="7030A0"/>
                </a:solidFill>
                <a:latin typeface="Nikosh" pitchFamily="2" charset="0"/>
                <a:cs typeface="Nikosh" pitchFamily="2" charset="0"/>
              </a:rPr>
              <a:t>নম্বর</a:t>
            </a:r>
            <a:r>
              <a:rPr lang="en-US" sz="4200" dirty="0">
                <a:solidFill>
                  <a:srgbClr val="7030A0"/>
                </a:solidFill>
                <a:latin typeface="Nikosh" pitchFamily="2" charset="0"/>
                <a:cs typeface="Nikosh" pitchFamily="2" charset="0"/>
              </a:rPr>
              <a:t> </a:t>
            </a:r>
            <a:r>
              <a:rPr lang="en-US" sz="4200" dirty="0" err="1">
                <a:solidFill>
                  <a:srgbClr val="7030A0"/>
                </a:solidFill>
                <a:latin typeface="Nikosh" pitchFamily="2" charset="0"/>
                <a:cs typeface="Nikosh" pitchFamily="2" charset="0"/>
              </a:rPr>
              <a:t>পাওয়া</a:t>
            </a:r>
            <a:r>
              <a:rPr lang="en-US" sz="4200" dirty="0">
                <a:solidFill>
                  <a:srgbClr val="7030A0"/>
                </a:solidFill>
                <a:latin typeface="Nikosh" pitchFamily="2" charset="0"/>
                <a:cs typeface="Nikosh" pitchFamily="2" charset="0"/>
              </a:rPr>
              <a:t> </a:t>
            </a:r>
            <a:r>
              <a:rPr lang="en-US" sz="4200" dirty="0" err="1">
                <a:solidFill>
                  <a:srgbClr val="7030A0"/>
                </a:solidFill>
                <a:latin typeface="Nikosh" pitchFamily="2" charset="0"/>
                <a:cs typeface="Nikosh" pitchFamily="2" charset="0"/>
              </a:rPr>
              <a:t>যাবে</a:t>
            </a:r>
            <a:r>
              <a:rPr lang="en-US" sz="4200" dirty="0">
                <a:solidFill>
                  <a:srgbClr val="7030A0"/>
                </a:solidFill>
                <a:latin typeface="Nikosh" pitchFamily="2" charset="0"/>
                <a:cs typeface="Nikosh" pitchFamily="2" charset="0"/>
              </a:rPr>
              <a:t>।</a:t>
            </a:r>
            <a:endParaRPr lang="bn-BD" sz="4200" dirty="0">
              <a:solidFill>
                <a:srgbClr val="7030A0"/>
              </a:solidFill>
              <a:latin typeface="Nikosh" pitchFamily="2" charset="0"/>
              <a:cs typeface="Nikosh" pitchFamily="2" charset="0"/>
            </a:endParaRPr>
          </a:p>
          <a:p>
            <a:pPr eaLnBrk="1" fontAlgn="auto" hangingPunct="1">
              <a:spcBef>
                <a:spcPts val="0"/>
              </a:spcBef>
              <a:spcAft>
                <a:spcPts val="0"/>
              </a:spcAft>
              <a:defRPr/>
            </a:pPr>
            <a:r>
              <a:rPr lang="en-US" sz="4200" dirty="0">
                <a:solidFill>
                  <a:srgbClr val="7030A0"/>
                </a:solidFill>
                <a:latin typeface="Nikosh" pitchFamily="2" charset="0"/>
                <a:cs typeface="Nikosh" pitchFamily="2" charset="0"/>
              </a:rPr>
              <a:t>    </a:t>
            </a:r>
            <a:endParaRPr lang="bn-BD" sz="4200" dirty="0">
              <a:solidFill>
                <a:srgbClr val="7030A0"/>
              </a:solidFill>
              <a:latin typeface="Nikosh" pitchFamily="2" charset="0"/>
              <a:cs typeface="Nikosh" pitchFamily="2" charset="0"/>
            </a:endParaRPr>
          </a:p>
          <a:p>
            <a:pPr eaLnBrk="1" fontAlgn="auto" hangingPunct="1">
              <a:spcBef>
                <a:spcPts val="0"/>
              </a:spcBef>
              <a:spcAft>
                <a:spcPts val="0"/>
              </a:spcAft>
              <a:defRPr/>
            </a:pPr>
            <a:r>
              <a:rPr lang="en-US" sz="4200" u="sng" dirty="0" err="1">
                <a:solidFill>
                  <a:srgbClr val="00B0F0"/>
                </a:solidFill>
                <a:latin typeface="Nikosh" pitchFamily="2" charset="0"/>
                <a:cs typeface="Nikosh" pitchFamily="2" charset="0"/>
              </a:rPr>
              <a:t>প্রমাণক</a:t>
            </a:r>
            <a:r>
              <a:rPr lang="en-US" sz="4200" dirty="0">
                <a:solidFill>
                  <a:srgbClr val="00B0F0"/>
                </a:solidFill>
                <a:latin typeface="Nikosh" pitchFamily="2" charset="0"/>
                <a:cs typeface="Nikosh" pitchFamily="2" charset="0"/>
              </a:rPr>
              <a:t>:</a:t>
            </a:r>
            <a:r>
              <a:rPr lang="en-US" sz="4200" dirty="0">
                <a:solidFill>
                  <a:srgbClr val="7030A0"/>
                </a:solidFill>
                <a:latin typeface="Nikosh" pitchFamily="2" charset="0"/>
                <a:cs typeface="Nikosh" pitchFamily="2" charset="0"/>
              </a:rPr>
              <a:t> </a:t>
            </a:r>
            <a:r>
              <a:rPr lang="en-US" sz="4200" dirty="0" err="1">
                <a:solidFill>
                  <a:srgbClr val="7030A0"/>
                </a:solidFill>
                <a:latin typeface="Nikosh" pitchFamily="2" charset="0"/>
                <a:cs typeface="Nikosh" pitchFamily="2" charset="0"/>
              </a:rPr>
              <a:t>প্রশিক্ষণ</a:t>
            </a:r>
            <a:r>
              <a:rPr lang="en-US" sz="4200" dirty="0">
                <a:solidFill>
                  <a:srgbClr val="7030A0"/>
                </a:solidFill>
                <a:latin typeface="Nikosh" pitchFamily="2" charset="0"/>
                <a:cs typeface="Nikosh" pitchFamily="2" charset="0"/>
              </a:rPr>
              <a:t> </a:t>
            </a:r>
            <a:r>
              <a:rPr lang="en-US" sz="4200" dirty="0" err="1">
                <a:solidFill>
                  <a:srgbClr val="7030A0"/>
                </a:solidFill>
                <a:latin typeface="Nikosh" pitchFamily="2" charset="0"/>
                <a:cs typeface="Nikosh" pitchFamily="2" charset="0"/>
              </a:rPr>
              <a:t>আয়োজনের</a:t>
            </a:r>
            <a:r>
              <a:rPr lang="en-US" sz="4200" dirty="0">
                <a:solidFill>
                  <a:srgbClr val="7030A0"/>
                </a:solidFill>
                <a:latin typeface="Nikosh" pitchFamily="2" charset="0"/>
                <a:cs typeface="Nikosh" pitchFamily="2" charset="0"/>
              </a:rPr>
              <a:t> </a:t>
            </a:r>
            <a:r>
              <a:rPr lang="en-US" sz="4200" dirty="0" err="1">
                <a:solidFill>
                  <a:srgbClr val="7030A0"/>
                </a:solidFill>
                <a:latin typeface="Nikosh" pitchFamily="2" charset="0"/>
                <a:cs typeface="Nikosh" pitchFamily="2" charset="0"/>
              </a:rPr>
              <a:t>নোটিশ</a:t>
            </a:r>
            <a:r>
              <a:rPr lang="en-US" sz="4200" dirty="0">
                <a:solidFill>
                  <a:srgbClr val="7030A0"/>
                </a:solidFill>
                <a:latin typeface="Nikosh" pitchFamily="2" charset="0"/>
                <a:cs typeface="Nikosh" pitchFamily="2" charset="0"/>
              </a:rPr>
              <a:t>/</a:t>
            </a:r>
            <a:r>
              <a:rPr lang="en-US" sz="4200" dirty="0" err="1">
                <a:solidFill>
                  <a:srgbClr val="7030A0"/>
                </a:solidFill>
                <a:latin typeface="Nikosh" pitchFamily="2" charset="0"/>
                <a:cs typeface="Nikosh" pitchFamily="2" charset="0"/>
              </a:rPr>
              <a:t>অফিস</a:t>
            </a:r>
            <a:r>
              <a:rPr lang="en-US" sz="4200" dirty="0">
                <a:solidFill>
                  <a:srgbClr val="7030A0"/>
                </a:solidFill>
                <a:latin typeface="Nikosh" pitchFamily="2" charset="0"/>
                <a:cs typeface="Nikosh" pitchFamily="2" charset="0"/>
              </a:rPr>
              <a:t> </a:t>
            </a:r>
            <a:r>
              <a:rPr lang="en-US" sz="4200" dirty="0" err="1">
                <a:solidFill>
                  <a:srgbClr val="7030A0"/>
                </a:solidFill>
                <a:latin typeface="Nikosh" pitchFamily="2" charset="0"/>
                <a:cs typeface="Nikosh" pitchFamily="2" charset="0"/>
              </a:rPr>
              <a:t>আদেশ</a:t>
            </a:r>
            <a:r>
              <a:rPr lang="en-US" sz="4200" dirty="0">
                <a:solidFill>
                  <a:srgbClr val="7030A0"/>
                </a:solidFill>
                <a:latin typeface="Nikosh" pitchFamily="2" charset="0"/>
                <a:cs typeface="Nikosh" pitchFamily="2" charset="0"/>
              </a:rPr>
              <a:t>।</a:t>
            </a:r>
            <a:endParaRPr lang="bn-IN" sz="4200" dirty="0">
              <a:solidFill>
                <a:srgbClr val="00B0F0"/>
              </a:solidFill>
              <a:latin typeface="Nikosh" pitchFamily="2" charset="0"/>
              <a:cs typeface="Nikosh" pitchFamily="2" charset="0"/>
            </a:endParaRPr>
          </a:p>
        </p:txBody>
      </p:sp>
    </p:spTree>
    <p:extLst>
      <p:ext uri="{BB962C8B-B14F-4D97-AF65-F5344CB8AC3E}">
        <p14:creationId xmlns:p14="http://schemas.microsoft.com/office/powerpoint/2010/main" val="23924177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95300" y="522288"/>
            <a:ext cx="10804525" cy="6178550"/>
          </a:xfrm>
          <a:prstGeom prst="rect">
            <a:avLst/>
          </a:prstGeom>
        </p:spPr>
        <p:txBody>
          <a:bodyPr anchor="b">
            <a:normAutofit fontScale="70000" lnSpcReduction="20000"/>
          </a:bodyPr>
          <a:lstStyle/>
          <a:p>
            <a:pPr algn="just" eaLnBrk="1" fontAlgn="auto" hangingPunct="1">
              <a:spcBef>
                <a:spcPts val="0"/>
              </a:spcBef>
              <a:spcAft>
                <a:spcPts val="0"/>
              </a:spcAft>
              <a:defRPr/>
            </a:pPr>
            <a:endParaRPr lang="en-US" sz="4200" dirty="0">
              <a:solidFill>
                <a:srgbClr val="00B0F0"/>
              </a:solidFill>
              <a:latin typeface="Nikosh" pitchFamily="2" charset="0"/>
              <a:cs typeface="Nikosh" pitchFamily="2" charset="0"/>
            </a:endParaRPr>
          </a:p>
          <a:p>
            <a:pPr eaLnBrk="1" fontAlgn="auto" hangingPunct="1">
              <a:spcBef>
                <a:spcPts val="0"/>
              </a:spcBef>
              <a:spcAft>
                <a:spcPts val="0"/>
              </a:spcAft>
              <a:defRPr/>
            </a:pPr>
            <a:endParaRPr lang="en-US" sz="4200" dirty="0">
              <a:solidFill>
                <a:srgbClr val="00B0F0"/>
              </a:solidFill>
              <a:latin typeface="Nikosh" pitchFamily="2" charset="0"/>
              <a:cs typeface="Nikosh" pitchFamily="2" charset="0"/>
            </a:endParaRPr>
          </a:p>
          <a:p>
            <a:pPr algn="ctr" eaLnBrk="1" fontAlgn="auto" hangingPunct="1">
              <a:spcBef>
                <a:spcPts val="0"/>
              </a:spcBef>
              <a:spcAft>
                <a:spcPts val="0"/>
              </a:spcAft>
              <a:defRPr/>
            </a:pPr>
            <a:r>
              <a:rPr lang="en-US" sz="4200" b="1" u="sng" dirty="0" err="1">
                <a:solidFill>
                  <a:srgbClr val="00B0F0"/>
                </a:solidFill>
                <a:latin typeface="Nikosh" pitchFamily="2" charset="0"/>
                <a:cs typeface="Nikosh" pitchFamily="2" charset="0"/>
              </a:rPr>
              <a:t>তথ্য</a:t>
            </a:r>
            <a:r>
              <a:rPr lang="en-US" sz="4200" b="1" u="sng" dirty="0">
                <a:solidFill>
                  <a:srgbClr val="00B0F0"/>
                </a:solidFill>
                <a:latin typeface="Nikosh" pitchFamily="2" charset="0"/>
                <a:cs typeface="Nikosh" pitchFamily="2" charset="0"/>
              </a:rPr>
              <a:t> </a:t>
            </a:r>
            <a:r>
              <a:rPr lang="en-US" sz="4200" b="1" u="sng" dirty="0" err="1">
                <a:solidFill>
                  <a:srgbClr val="00B0F0"/>
                </a:solidFill>
                <a:latin typeface="Nikosh" pitchFamily="2" charset="0"/>
                <a:cs typeface="Nikosh" pitchFamily="2" charset="0"/>
              </a:rPr>
              <a:t>অধিকার</a:t>
            </a:r>
            <a:r>
              <a:rPr lang="en-US" sz="4200" b="1" u="sng" dirty="0">
                <a:solidFill>
                  <a:srgbClr val="00B0F0"/>
                </a:solidFill>
                <a:latin typeface="Nikosh" pitchFamily="2" charset="0"/>
                <a:cs typeface="Nikosh" pitchFamily="2" charset="0"/>
              </a:rPr>
              <a:t> </a:t>
            </a:r>
            <a:r>
              <a:rPr lang="en-US" sz="4200" b="1" u="sng" dirty="0" err="1">
                <a:solidFill>
                  <a:srgbClr val="00B0F0"/>
                </a:solidFill>
                <a:latin typeface="Nikosh" pitchFamily="2" charset="0"/>
                <a:cs typeface="Nikosh" pitchFamily="2" charset="0"/>
              </a:rPr>
              <a:t>কর্মপরিকল্পনা</a:t>
            </a:r>
            <a:r>
              <a:rPr lang="en-US" sz="4200" b="1" u="sng" dirty="0">
                <a:solidFill>
                  <a:srgbClr val="00B0F0"/>
                </a:solidFill>
                <a:latin typeface="Nikosh" pitchFamily="2" charset="0"/>
                <a:cs typeface="Nikosh" pitchFamily="2" charset="0"/>
              </a:rPr>
              <a:t> </a:t>
            </a:r>
            <a:r>
              <a:rPr lang="en-US" sz="4200" b="1" u="sng" dirty="0" err="1">
                <a:solidFill>
                  <a:srgbClr val="00B0F0"/>
                </a:solidFill>
                <a:latin typeface="Nikosh" pitchFamily="2" charset="0"/>
                <a:cs typeface="Nikosh" pitchFamily="2" charset="0"/>
              </a:rPr>
              <a:t>বিষয়ে</a:t>
            </a:r>
            <a:r>
              <a:rPr lang="en-US" sz="4200" b="1" u="sng" dirty="0">
                <a:solidFill>
                  <a:srgbClr val="00B0F0"/>
                </a:solidFill>
                <a:latin typeface="Nikosh" pitchFamily="2" charset="0"/>
                <a:cs typeface="Nikosh" pitchFamily="2" charset="0"/>
              </a:rPr>
              <a:t> </a:t>
            </a:r>
            <a:r>
              <a:rPr lang="en-US" sz="4200" b="1" u="sng" dirty="0" err="1">
                <a:solidFill>
                  <a:srgbClr val="00B0F0"/>
                </a:solidFill>
                <a:latin typeface="Nikosh" pitchFamily="2" charset="0"/>
                <a:cs typeface="Nikosh" pitchFamily="2" charset="0"/>
              </a:rPr>
              <a:t>করণীয়</a:t>
            </a:r>
            <a:endParaRPr lang="en-US" sz="4200" b="1" u="sng" dirty="0">
              <a:solidFill>
                <a:srgbClr val="00B0F0"/>
              </a:solidFill>
              <a:latin typeface="Nikosh" pitchFamily="2" charset="0"/>
              <a:cs typeface="Nikosh" pitchFamily="2" charset="0"/>
            </a:endParaRPr>
          </a:p>
          <a:p>
            <a:pPr algn="ctr" eaLnBrk="1" fontAlgn="auto" hangingPunct="1">
              <a:spcBef>
                <a:spcPts val="0"/>
              </a:spcBef>
              <a:spcAft>
                <a:spcPts val="0"/>
              </a:spcAft>
              <a:defRPr/>
            </a:pPr>
            <a:endParaRPr lang="bn-IN" sz="4200" u="sng" dirty="0">
              <a:solidFill>
                <a:srgbClr val="00B0F0"/>
              </a:solidFill>
              <a:latin typeface="Nikosh" pitchFamily="2" charset="0"/>
              <a:cs typeface="Nikosh" pitchFamily="2" charset="0"/>
            </a:endParaRPr>
          </a:p>
          <a:p>
            <a:pPr marL="571500" indent="-571500" eaLnBrk="1" fontAlgn="auto" hangingPunct="1">
              <a:spcBef>
                <a:spcPts val="0"/>
              </a:spcBef>
              <a:spcAft>
                <a:spcPts val="0"/>
              </a:spcAft>
              <a:buFont typeface="Wingdings" panose="05000000000000000000" pitchFamily="2" charset="2"/>
              <a:buChar char="§"/>
              <a:defRPr/>
            </a:pPr>
            <a:r>
              <a:rPr lang="en-US" sz="4200" dirty="0" err="1">
                <a:solidFill>
                  <a:srgbClr val="7030A0"/>
                </a:solidFill>
                <a:latin typeface="Nikosh" pitchFamily="2" charset="0"/>
                <a:cs typeface="Nikosh" pitchFamily="2" charset="0"/>
              </a:rPr>
              <a:t>তথ্য</a:t>
            </a:r>
            <a:r>
              <a:rPr lang="en-US" sz="4200" dirty="0">
                <a:solidFill>
                  <a:srgbClr val="7030A0"/>
                </a:solidFill>
                <a:latin typeface="Nikosh" pitchFamily="2" charset="0"/>
                <a:cs typeface="Nikosh" pitchFamily="2" charset="0"/>
              </a:rPr>
              <a:t> </a:t>
            </a:r>
            <a:r>
              <a:rPr lang="en-US" sz="4200" dirty="0" err="1">
                <a:solidFill>
                  <a:srgbClr val="7030A0"/>
                </a:solidFill>
                <a:latin typeface="Nikosh" pitchFamily="2" charset="0"/>
                <a:cs typeface="Nikosh" pitchFamily="2" charset="0"/>
              </a:rPr>
              <a:t>অধিকার</a:t>
            </a:r>
            <a:r>
              <a:rPr lang="en-US" sz="4200" dirty="0">
                <a:solidFill>
                  <a:srgbClr val="7030A0"/>
                </a:solidFill>
                <a:latin typeface="Nikosh" pitchFamily="2" charset="0"/>
                <a:cs typeface="Nikosh" pitchFamily="2" charset="0"/>
              </a:rPr>
              <a:t> </a:t>
            </a:r>
            <a:r>
              <a:rPr lang="en-US" sz="4200" dirty="0" err="1">
                <a:solidFill>
                  <a:srgbClr val="7030A0"/>
                </a:solidFill>
                <a:latin typeface="Nikosh" pitchFamily="2" charset="0"/>
                <a:cs typeface="Nikosh" pitchFamily="2" charset="0"/>
              </a:rPr>
              <a:t>কর্মপরিকল্পনা</a:t>
            </a:r>
            <a:r>
              <a:rPr lang="en-US" sz="4200" dirty="0">
                <a:solidFill>
                  <a:srgbClr val="7030A0"/>
                </a:solidFill>
                <a:latin typeface="Nikosh" pitchFamily="2" charset="0"/>
                <a:cs typeface="Nikosh" pitchFamily="2" charset="0"/>
              </a:rPr>
              <a:t> </a:t>
            </a:r>
            <a:r>
              <a:rPr lang="en-US" sz="4200" dirty="0" err="1">
                <a:solidFill>
                  <a:srgbClr val="7030A0"/>
                </a:solidFill>
                <a:latin typeface="Nikosh" pitchFamily="2" charset="0"/>
                <a:cs typeface="Nikosh" pitchFamily="2" charset="0"/>
              </a:rPr>
              <a:t>প্রণয়নকারী</a:t>
            </a:r>
            <a:r>
              <a:rPr lang="en-US" sz="4200" dirty="0">
                <a:solidFill>
                  <a:srgbClr val="7030A0"/>
                </a:solidFill>
                <a:latin typeface="Nikosh" pitchFamily="2" charset="0"/>
                <a:cs typeface="Nikosh" pitchFamily="2" charset="0"/>
              </a:rPr>
              <a:t> </a:t>
            </a:r>
            <a:r>
              <a:rPr lang="en-US" sz="4200" dirty="0" err="1">
                <a:solidFill>
                  <a:srgbClr val="7030A0"/>
                </a:solidFill>
                <a:latin typeface="Nikosh" pitchFamily="2" charset="0"/>
                <a:cs typeface="Nikosh" pitchFamily="2" charset="0"/>
              </a:rPr>
              <a:t>অফিস</a:t>
            </a:r>
            <a:r>
              <a:rPr lang="en-US" sz="4200" dirty="0">
                <a:solidFill>
                  <a:srgbClr val="7030A0"/>
                </a:solidFill>
                <a:latin typeface="Nikosh" pitchFamily="2" charset="0"/>
                <a:cs typeface="Nikosh" pitchFamily="2" charset="0"/>
              </a:rPr>
              <a:t> </a:t>
            </a:r>
            <a:r>
              <a:rPr lang="en-US" sz="4200" dirty="0" err="1">
                <a:solidFill>
                  <a:srgbClr val="7030A0"/>
                </a:solidFill>
                <a:latin typeface="Nikosh" pitchFamily="2" charset="0"/>
                <a:cs typeface="Nikosh" pitchFamily="2" charset="0"/>
              </a:rPr>
              <a:t>ত্রৈমাসিক</a:t>
            </a:r>
            <a:r>
              <a:rPr lang="en-US" sz="4200" dirty="0">
                <a:solidFill>
                  <a:srgbClr val="7030A0"/>
                </a:solidFill>
                <a:latin typeface="Nikosh" pitchFamily="2" charset="0"/>
                <a:cs typeface="Nikosh" pitchFamily="2" charset="0"/>
              </a:rPr>
              <a:t> </a:t>
            </a:r>
            <a:r>
              <a:rPr lang="en-US" sz="4200" dirty="0" err="1">
                <a:solidFill>
                  <a:srgbClr val="7030A0"/>
                </a:solidFill>
                <a:latin typeface="Nikosh" pitchFamily="2" charset="0"/>
                <a:cs typeface="Nikosh" pitchFamily="2" charset="0"/>
              </a:rPr>
              <a:t>ভিত্তিতে</a:t>
            </a:r>
            <a:r>
              <a:rPr lang="en-US" sz="4200" dirty="0">
                <a:solidFill>
                  <a:srgbClr val="7030A0"/>
                </a:solidFill>
                <a:latin typeface="Nikosh" pitchFamily="2" charset="0"/>
                <a:cs typeface="Nikosh" pitchFamily="2" charset="0"/>
              </a:rPr>
              <a:t> </a:t>
            </a:r>
            <a:r>
              <a:rPr lang="en-US" sz="4200" dirty="0" err="1">
                <a:solidFill>
                  <a:srgbClr val="7030A0"/>
                </a:solidFill>
                <a:latin typeface="Nikosh" pitchFamily="2" charset="0"/>
                <a:cs typeface="Nikosh" pitchFamily="2" charset="0"/>
              </a:rPr>
              <a:t>অগ্রগতি</a:t>
            </a:r>
            <a:r>
              <a:rPr lang="en-US" sz="4200" dirty="0">
                <a:solidFill>
                  <a:srgbClr val="7030A0"/>
                </a:solidFill>
                <a:latin typeface="Nikosh" pitchFamily="2" charset="0"/>
                <a:cs typeface="Nikosh" pitchFamily="2" charset="0"/>
              </a:rPr>
              <a:t> </a:t>
            </a:r>
            <a:r>
              <a:rPr lang="en-US" sz="4200" dirty="0" err="1">
                <a:solidFill>
                  <a:srgbClr val="7030A0"/>
                </a:solidFill>
                <a:latin typeface="Nikosh" pitchFamily="2" charset="0"/>
                <a:cs typeface="Nikosh" pitchFamily="2" charset="0"/>
              </a:rPr>
              <a:t>প্রতিবেদন</a:t>
            </a:r>
            <a:r>
              <a:rPr lang="en-US" sz="4200" dirty="0">
                <a:solidFill>
                  <a:srgbClr val="7030A0"/>
                </a:solidFill>
                <a:latin typeface="Nikosh" pitchFamily="2" charset="0"/>
                <a:cs typeface="Nikosh" pitchFamily="2" charset="0"/>
              </a:rPr>
              <a:t> </a:t>
            </a:r>
            <a:r>
              <a:rPr lang="en-US" sz="4200" dirty="0" err="1">
                <a:solidFill>
                  <a:srgbClr val="7030A0"/>
                </a:solidFill>
                <a:latin typeface="Nikosh" pitchFamily="2" charset="0"/>
                <a:cs typeface="Nikosh" pitchFamily="2" charset="0"/>
              </a:rPr>
              <a:t>উর্ধ্বতন</a:t>
            </a:r>
            <a:r>
              <a:rPr lang="en-US" sz="4200" dirty="0">
                <a:solidFill>
                  <a:srgbClr val="7030A0"/>
                </a:solidFill>
                <a:latin typeface="Nikosh" pitchFamily="2" charset="0"/>
                <a:cs typeface="Nikosh" pitchFamily="2" charset="0"/>
              </a:rPr>
              <a:t> </a:t>
            </a:r>
            <a:r>
              <a:rPr lang="en-US" sz="4200" dirty="0" err="1">
                <a:solidFill>
                  <a:srgbClr val="7030A0"/>
                </a:solidFill>
                <a:latin typeface="Nikosh" pitchFamily="2" charset="0"/>
                <a:cs typeface="Nikosh" pitchFamily="2" charset="0"/>
              </a:rPr>
              <a:t>অফিসে</a:t>
            </a:r>
            <a:r>
              <a:rPr lang="en-US" sz="4200" dirty="0">
                <a:solidFill>
                  <a:srgbClr val="7030A0"/>
                </a:solidFill>
                <a:latin typeface="Nikosh" pitchFamily="2" charset="0"/>
                <a:cs typeface="Nikosh" pitchFamily="2" charset="0"/>
              </a:rPr>
              <a:t> </a:t>
            </a:r>
            <a:r>
              <a:rPr lang="en-US" sz="4200" dirty="0" err="1">
                <a:solidFill>
                  <a:srgbClr val="7030A0"/>
                </a:solidFill>
                <a:latin typeface="Nikosh" pitchFamily="2" charset="0"/>
                <a:cs typeface="Nikosh" pitchFamily="2" charset="0"/>
              </a:rPr>
              <a:t>প্রেরণ</a:t>
            </a:r>
            <a:r>
              <a:rPr lang="en-US" sz="4200" dirty="0">
                <a:solidFill>
                  <a:srgbClr val="7030A0"/>
                </a:solidFill>
                <a:latin typeface="Nikosh" pitchFamily="2" charset="0"/>
                <a:cs typeface="Nikosh" pitchFamily="2" charset="0"/>
              </a:rPr>
              <a:t> </a:t>
            </a:r>
            <a:r>
              <a:rPr lang="en-US" sz="4200" dirty="0" err="1">
                <a:solidFill>
                  <a:srgbClr val="7030A0"/>
                </a:solidFill>
                <a:latin typeface="Nikosh" pitchFamily="2" charset="0"/>
                <a:cs typeface="Nikosh" pitchFamily="2" charset="0"/>
              </a:rPr>
              <a:t>করবে</a:t>
            </a:r>
            <a:r>
              <a:rPr lang="en-US" sz="4200" dirty="0">
                <a:solidFill>
                  <a:srgbClr val="7030A0"/>
                </a:solidFill>
                <a:latin typeface="Nikosh" pitchFamily="2" charset="0"/>
                <a:cs typeface="Nikosh" pitchFamily="2" charset="0"/>
              </a:rPr>
              <a:t>।</a:t>
            </a:r>
          </a:p>
          <a:p>
            <a:pPr eaLnBrk="1" fontAlgn="auto" hangingPunct="1">
              <a:spcBef>
                <a:spcPts val="0"/>
              </a:spcBef>
              <a:spcAft>
                <a:spcPts val="0"/>
              </a:spcAft>
              <a:defRPr/>
            </a:pPr>
            <a:endParaRPr lang="bn-BD" sz="4200" dirty="0">
              <a:solidFill>
                <a:srgbClr val="7030A0"/>
              </a:solidFill>
              <a:latin typeface="Nikosh" pitchFamily="2" charset="0"/>
              <a:cs typeface="Nikosh" pitchFamily="2" charset="0"/>
            </a:endParaRPr>
          </a:p>
          <a:p>
            <a:pPr marL="571500" indent="-571500" eaLnBrk="1" fontAlgn="auto" hangingPunct="1">
              <a:spcBef>
                <a:spcPts val="0"/>
              </a:spcBef>
              <a:spcAft>
                <a:spcPts val="0"/>
              </a:spcAft>
              <a:buFont typeface="Wingdings" panose="05000000000000000000" pitchFamily="2" charset="2"/>
              <a:buChar char="§"/>
              <a:defRPr/>
            </a:pPr>
            <a:r>
              <a:rPr lang="en-US" sz="4200" dirty="0" err="1">
                <a:solidFill>
                  <a:srgbClr val="7030A0"/>
                </a:solidFill>
                <a:latin typeface="Nikosh" pitchFamily="2" charset="0"/>
                <a:cs typeface="Nikosh" pitchFamily="2" charset="0"/>
              </a:rPr>
              <a:t>উর্ধ্বতন</a:t>
            </a:r>
            <a:r>
              <a:rPr lang="en-US" sz="4200" dirty="0">
                <a:solidFill>
                  <a:srgbClr val="7030A0"/>
                </a:solidFill>
                <a:latin typeface="Nikosh" pitchFamily="2" charset="0"/>
                <a:cs typeface="Nikosh" pitchFamily="2" charset="0"/>
              </a:rPr>
              <a:t> </a:t>
            </a:r>
            <a:r>
              <a:rPr lang="en-US" sz="4200" dirty="0" err="1">
                <a:solidFill>
                  <a:srgbClr val="7030A0"/>
                </a:solidFill>
                <a:latin typeface="Nikosh" pitchFamily="2" charset="0"/>
                <a:cs typeface="Nikosh" pitchFamily="2" charset="0"/>
              </a:rPr>
              <a:t>অফিস</a:t>
            </a:r>
            <a:r>
              <a:rPr lang="en-US" sz="4200" dirty="0">
                <a:solidFill>
                  <a:srgbClr val="7030A0"/>
                </a:solidFill>
                <a:latin typeface="Nikosh" pitchFamily="2" charset="0"/>
                <a:cs typeface="Nikosh" pitchFamily="2" charset="0"/>
              </a:rPr>
              <a:t> </a:t>
            </a:r>
            <a:r>
              <a:rPr lang="en-US" sz="4200" dirty="0" err="1">
                <a:solidFill>
                  <a:srgbClr val="7030A0"/>
                </a:solidFill>
                <a:latin typeface="Nikosh" pitchFamily="2" charset="0"/>
                <a:cs typeface="Nikosh" pitchFamily="2" charset="0"/>
              </a:rPr>
              <a:t>প্রতি</a:t>
            </a:r>
            <a:r>
              <a:rPr lang="en-US" sz="4200" dirty="0">
                <a:solidFill>
                  <a:srgbClr val="7030A0"/>
                </a:solidFill>
                <a:latin typeface="Nikosh" pitchFamily="2" charset="0"/>
                <a:cs typeface="Nikosh" pitchFamily="2" charset="0"/>
              </a:rPr>
              <a:t> </a:t>
            </a:r>
            <a:r>
              <a:rPr lang="en-US" sz="4200" dirty="0" err="1">
                <a:solidFill>
                  <a:srgbClr val="7030A0"/>
                </a:solidFill>
                <a:latin typeface="Nikosh" pitchFamily="2" charset="0"/>
                <a:cs typeface="Nikosh" pitchFamily="2" charset="0"/>
              </a:rPr>
              <a:t>অর্থবছরের</a:t>
            </a:r>
            <a:r>
              <a:rPr lang="en-US" sz="4200" dirty="0">
                <a:solidFill>
                  <a:srgbClr val="7030A0"/>
                </a:solidFill>
                <a:latin typeface="Nikosh" pitchFamily="2" charset="0"/>
                <a:cs typeface="Nikosh" pitchFamily="2" charset="0"/>
              </a:rPr>
              <a:t> </a:t>
            </a:r>
            <a:r>
              <a:rPr lang="en-US" sz="4200" dirty="0" err="1">
                <a:solidFill>
                  <a:srgbClr val="7030A0"/>
                </a:solidFill>
                <a:latin typeface="Nikosh" pitchFamily="2" charset="0"/>
                <a:cs typeface="Nikosh" pitchFamily="2" charset="0"/>
              </a:rPr>
              <a:t>মাঝামাঝি</a:t>
            </a:r>
            <a:r>
              <a:rPr lang="en-US" sz="4200" dirty="0">
                <a:solidFill>
                  <a:srgbClr val="7030A0"/>
                </a:solidFill>
                <a:latin typeface="Nikosh" pitchFamily="2" charset="0"/>
                <a:cs typeface="Nikosh" pitchFamily="2" charset="0"/>
              </a:rPr>
              <a:t> (১৫ </a:t>
            </a:r>
            <a:r>
              <a:rPr lang="en-US" sz="4200" dirty="0" err="1">
                <a:solidFill>
                  <a:srgbClr val="7030A0"/>
                </a:solidFill>
                <a:latin typeface="Nikosh" pitchFamily="2" charset="0"/>
                <a:cs typeface="Nikosh" pitchFamily="2" charset="0"/>
              </a:rPr>
              <a:t>জানুয়ারির</a:t>
            </a:r>
            <a:r>
              <a:rPr lang="en-US" sz="4200" dirty="0">
                <a:solidFill>
                  <a:srgbClr val="7030A0"/>
                </a:solidFill>
                <a:latin typeface="Nikosh" pitchFamily="2" charset="0"/>
                <a:cs typeface="Nikosh" pitchFamily="2" charset="0"/>
              </a:rPr>
              <a:t> </a:t>
            </a:r>
            <a:r>
              <a:rPr lang="en-US" sz="4200" dirty="0" err="1">
                <a:solidFill>
                  <a:srgbClr val="7030A0"/>
                </a:solidFill>
                <a:latin typeface="Nikosh" pitchFamily="2" charset="0"/>
                <a:cs typeface="Nikosh" pitchFamily="2" charset="0"/>
              </a:rPr>
              <a:t>মধ্যে</a:t>
            </a:r>
            <a:r>
              <a:rPr lang="en-US" sz="4200" dirty="0">
                <a:solidFill>
                  <a:srgbClr val="7030A0"/>
                </a:solidFill>
                <a:latin typeface="Nikosh" pitchFamily="2" charset="0"/>
                <a:cs typeface="Nikosh" pitchFamily="2" charset="0"/>
              </a:rPr>
              <a:t>) </a:t>
            </a:r>
            <a:r>
              <a:rPr lang="en-US" sz="4200" dirty="0" err="1">
                <a:solidFill>
                  <a:srgbClr val="7030A0"/>
                </a:solidFill>
                <a:latin typeface="Nikosh" pitchFamily="2" charset="0"/>
                <a:cs typeface="Nikosh" pitchFamily="2" charset="0"/>
              </a:rPr>
              <a:t>আওতাধীন</a:t>
            </a:r>
            <a:r>
              <a:rPr lang="en-US" sz="4200" dirty="0">
                <a:solidFill>
                  <a:srgbClr val="7030A0"/>
                </a:solidFill>
                <a:latin typeface="Nikosh" pitchFamily="2" charset="0"/>
                <a:cs typeface="Nikosh" pitchFamily="2" charset="0"/>
              </a:rPr>
              <a:t> </a:t>
            </a:r>
            <a:r>
              <a:rPr lang="en-US" sz="4200" dirty="0" err="1">
                <a:solidFill>
                  <a:srgbClr val="7030A0"/>
                </a:solidFill>
                <a:latin typeface="Nikosh" pitchFamily="2" charset="0"/>
                <a:cs typeface="Nikosh" pitchFamily="2" charset="0"/>
              </a:rPr>
              <a:t>অফিসের</a:t>
            </a:r>
            <a:r>
              <a:rPr lang="en-US" sz="4200" dirty="0">
                <a:solidFill>
                  <a:srgbClr val="7030A0"/>
                </a:solidFill>
                <a:latin typeface="Nikosh" pitchFamily="2" charset="0"/>
                <a:cs typeface="Nikosh" pitchFamily="2" charset="0"/>
              </a:rPr>
              <a:t> </a:t>
            </a:r>
            <a:r>
              <a:rPr lang="en-US" sz="4200" dirty="0" err="1">
                <a:solidFill>
                  <a:srgbClr val="7030A0"/>
                </a:solidFill>
                <a:latin typeface="Nikosh" pitchFamily="2" charset="0"/>
                <a:cs typeface="Nikosh" pitchFamily="2" charset="0"/>
              </a:rPr>
              <a:t>তথ্য</a:t>
            </a:r>
            <a:r>
              <a:rPr lang="en-US" sz="4200" dirty="0">
                <a:solidFill>
                  <a:srgbClr val="7030A0"/>
                </a:solidFill>
                <a:latin typeface="Nikosh" pitchFamily="2" charset="0"/>
                <a:cs typeface="Nikosh" pitchFamily="2" charset="0"/>
              </a:rPr>
              <a:t> </a:t>
            </a:r>
            <a:r>
              <a:rPr lang="en-US" sz="4200" dirty="0" err="1">
                <a:solidFill>
                  <a:srgbClr val="7030A0"/>
                </a:solidFill>
                <a:latin typeface="Nikosh" pitchFamily="2" charset="0"/>
                <a:cs typeface="Nikosh" pitchFamily="2" charset="0"/>
              </a:rPr>
              <a:t>অধিকার</a:t>
            </a:r>
            <a:r>
              <a:rPr lang="en-US" sz="4200" dirty="0">
                <a:solidFill>
                  <a:srgbClr val="7030A0"/>
                </a:solidFill>
                <a:latin typeface="Nikosh" pitchFamily="2" charset="0"/>
                <a:cs typeface="Nikosh" pitchFamily="2" charset="0"/>
              </a:rPr>
              <a:t> </a:t>
            </a:r>
            <a:r>
              <a:rPr lang="en-US" sz="4200" dirty="0" err="1">
                <a:solidFill>
                  <a:srgbClr val="7030A0"/>
                </a:solidFill>
                <a:latin typeface="Nikosh" pitchFamily="2" charset="0"/>
                <a:cs typeface="Nikosh" pitchFamily="2" charset="0"/>
              </a:rPr>
              <a:t>কর্মপরিল্পনার</a:t>
            </a:r>
            <a:r>
              <a:rPr lang="en-US" sz="4200" dirty="0">
                <a:solidFill>
                  <a:srgbClr val="7030A0"/>
                </a:solidFill>
                <a:latin typeface="Nikosh" pitchFamily="2" charset="0"/>
                <a:cs typeface="Nikosh" pitchFamily="2" charset="0"/>
              </a:rPr>
              <a:t> </a:t>
            </a:r>
            <a:r>
              <a:rPr lang="en-US" sz="4200" dirty="0" err="1">
                <a:solidFill>
                  <a:srgbClr val="7030A0"/>
                </a:solidFill>
                <a:latin typeface="Nikosh" pitchFamily="2" charset="0"/>
                <a:cs typeface="Nikosh" pitchFamily="2" charset="0"/>
              </a:rPr>
              <a:t>অগ্রগতি</a:t>
            </a:r>
            <a:r>
              <a:rPr lang="en-US" sz="4200" dirty="0">
                <a:solidFill>
                  <a:srgbClr val="7030A0"/>
                </a:solidFill>
                <a:latin typeface="Nikosh" pitchFamily="2" charset="0"/>
                <a:cs typeface="Nikosh" pitchFamily="2" charset="0"/>
              </a:rPr>
              <a:t> </a:t>
            </a:r>
            <a:r>
              <a:rPr lang="en-US" sz="4200" dirty="0" err="1">
                <a:solidFill>
                  <a:srgbClr val="7030A0"/>
                </a:solidFill>
                <a:latin typeface="Nikosh" pitchFamily="2" charset="0"/>
                <a:cs typeface="Nikosh" pitchFamily="2" charset="0"/>
              </a:rPr>
              <a:t>পর্যালোচনা</a:t>
            </a:r>
            <a:r>
              <a:rPr lang="en-US" sz="4200" dirty="0">
                <a:solidFill>
                  <a:srgbClr val="7030A0"/>
                </a:solidFill>
                <a:latin typeface="Nikosh" pitchFamily="2" charset="0"/>
                <a:cs typeface="Nikosh" pitchFamily="2" charset="0"/>
              </a:rPr>
              <a:t> </a:t>
            </a:r>
            <a:r>
              <a:rPr lang="en-US" sz="4200" dirty="0" err="1">
                <a:solidFill>
                  <a:srgbClr val="7030A0"/>
                </a:solidFill>
                <a:latin typeface="Nikosh" pitchFamily="2" charset="0"/>
                <a:cs typeface="Nikosh" pitchFamily="2" charset="0"/>
              </a:rPr>
              <a:t>করবে</a:t>
            </a:r>
            <a:r>
              <a:rPr lang="en-US" sz="4200" dirty="0">
                <a:solidFill>
                  <a:srgbClr val="7030A0"/>
                </a:solidFill>
                <a:latin typeface="Nikosh" pitchFamily="2" charset="0"/>
                <a:cs typeface="Nikosh" pitchFamily="2" charset="0"/>
              </a:rPr>
              <a:t> </a:t>
            </a:r>
            <a:r>
              <a:rPr lang="en-US" sz="4200" dirty="0" err="1">
                <a:solidFill>
                  <a:srgbClr val="7030A0"/>
                </a:solidFill>
                <a:latin typeface="Nikosh" pitchFamily="2" charset="0"/>
                <a:cs typeface="Nikosh" pitchFamily="2" charset="0"/>
              </a:rPr>
              <a:t>এবং</a:t>
            </a:r>
            <a:r>
              <a:rPr lang="en-US" sz="4200" dirty="0">
                <a:solidFill>
                  <a:srgbClr val="7030A0"/>
                </a:solidFill>
                <a:latin typeface="Nikosh" pitchFamily="2" charset="0"/>
                <a:cs typeface="Nikosh" pitchFamily="2" charset="0"/>
              </a:rPr>
              <a:t> </a:t>
            </a:r>
            <a:r>
              <a:rPr lang="en-US" sz="4200" dirty="0" err="1">
                <a:solidFill>
                  <a:srgbClr val="7030A0"/>
                </a:solidFill>
                <a:latin typeface="Nikosh" pitchFamily="2" charset="0"/>
                <a:cs typeface="Nikosh" pitchFamily="2" charset="0"/>
              </a:rPr>
              <a:t>আওতাধীন</a:t>
            </a:r>
            <a:r>
              <a:rPr lang="en-US" sz="4200" dirty="0">
                <a:solidFill>
                  <a:srgbClr val="7030A0"/>
                </a:solidFill>
                <a:latin typeface="Nikosh" pitchFamily="2" charset="0"/>
                <a:cs typeface="Nikosh" pitchFamily="2" charset="0"/>
              </a:rPr>
              <a:t> </a:t>
            </a:r>
            <a:r>
              <a:rPr lang="en-US" sz="4200" dirty="0" err="1">
                <a:solidFill>
                  <a:srgbClr val="7030A0"/>
                </a:solidFill>
                <a:latin typeface="Nikosh" pitchFamily="2" charset="0"/>
                <a:cs typeface="Nikosh" pitchFamily="2" charset="0"/>
              </a:rPr>
              <a:t>অফিসসমূহকে</a:t>
            </a:r>
            <a:r>
              <a:rPr lang="en-US" sz="4200" dirty="0">
                <a:solidFill>
                  <a:srgbClr val="7030A0"/>
                </a:solidFill>
                <a:latin typeface="Nikosh" pitchFamily="2" charset="0"/>
                <a:cs typeface="Nikosh" pitchFamily="2" charset="0"/>
              </a:rPr>
              <a:t> </a:t>
            </a:r>
            <a:r>
              <a:rPr lang="en-US" sz="4200" dirty="0" err="1">
                <a:solidFill>
                  <a:srgbClr val="7030A0"/>
                </a:solidFill>
                <a:latin typeface="Nikosh" pitchFamily="2" charset="0"/>
                <a:cs typeface="Nikosh" pitchFamily="2" charset="0"/>
              </a:rPr>
              <a:t>ফিডব্যাক</a:t>
            </a:r>
            <a:r>
              <a:rPr lang="en-US" sz="4200" dirty="0">
                <a:solidFill>
                  <a:srgbClr val="7030A0"/>
                </a:solidFill>
                <a:latin typeface="Nikosh" pitchFamily="2" charset="0"/>
                <a:cs typeface="Nikosh" pitchFamily="2" charset="0"/>
              </a:rPr>
              <a:t> </a:t>
            </a:r>
            <a:r>
              <a:rPr lang="en-US" sz="4200" dirty="0" err="1">
                <a:solidFill>
                  <a:srgbClr val="7030A0"/>
                </a:solidFill>
                <a:latin typeface="Nikosh" pitchFamily="2" charset="0"/>
                <a:cs typeface="Nikosh" pitchFamily="2" charset="0"/>
              </a:rPr>
              <a:t>প্রদান</a:t>
            </a:r>
            <a:r>
              <a:rPr lang="en-US" sz="4200" dirty="0">
                <a:solidFill>
                  <a:srgbClr val="7030A0"/>
                </a:solidFill>
                <a:latin typeface="Nikosh" pitchFamily="2" charset="0"/>
                <a:cs typeface="Nikosh" pitchFamily="2" charset="0"/>
              </a:rPr>
              <a:t> </a:t>
            </a:r>
            <a:r>
              <a:rPr lang="en-US" sz="4200" dirty="0" err="1">
                <a:solidFill>
                  <a:srgbClr val="7030A0"/>
                </a:solidFill>
                <a:latin typeface="Nikosh" pitchFamily="2" charset="0"/>
                <a:cs typeface="Nikosh" pitchFamily="2" charset="0"/>
              </a:rPr>
              <a:t>করবে</a:t>
            </a:r>
            <a:r>
              <a:rPr lang="en-US" sz="4200" dirty="0">
                <a:solidFill>
                  <a:srgbClr val="7030A0"/>
                </a:solidFill>
                <a:latin typeface="Nikosh" pitchFamily="2" charset="0"/>
                <a:cs typeface="Nikosh" pitchFamily="2" charset="0"/>
              </a:rPr>
              <a:t>।</a:t>
            </a:r>
          </a:p>
          <a:p>
            <a:pPr eaLnBrk="1" fontAlgn="auto" hangingPunct="1">
              <a:spcBef>
                <a:spcPts val="0"/>
              </a:spcBef>
              <a:spcAft>
                <a:spcPts val="0"/>
              </a:spcAft>
              <a:defRPr/>
            </a:pPr>
            <a:endParaRPr lang="bn-BD" sz="4200" dirty="0">
              <a:solidFill>
                <a:srgbClr val="7030A0"/>
              </a:solidFill>
              <a:latin typeface="Nikosh" pitchFamily="2" charset="0"/>
              <a:cs typeface="Nikosh" pitchFamily="2" charset="0"/>
            </a:endParaRPr>
          </a:p>
          <a:p>
            <a:pPr marL="571500" indent="-571500" eaLnBrk="1" fontAlgn="auto" hangingPunct="1">
              <a:spcBef>
                <a:spcPts val="0"/>
              </a:spcBef>
              <a:spcAft>
                <a:spcPts val="0"/>
              </a:spcAft>
              <a:buFont typeface="Wingdings" panose="05000000000000000000" pitchFamily="2" charset="2"/>
              <a:buChar char="§"/>
              <a:defRPr/>
            </a:pPr>
            <a:r>
              <a:rPr lang="en-US" sz="4200" dirty="0" err="1">
                <a:solidFill>
                  <a:srgbClr val="7030A0"/>
                </a:solidFill>
                <a:latin typeface="Nikosh" pitchFamily="2" charset="0"/>
                <a:cs typeface="Nikosh" pitchFamily="2" charset="0"/>
              </a:rPr>
              <a:t>তথ্য</a:t>
            </a:r>
            <a:r>
              <a:rPr lang="en-US" sz="4200" dirty="0">
                <a:solidFill>
                  <a:srgbClr val="7030A0"/>
                </a:solidFill>
                <a:latin typeface="Nikosh" pitchFamily="2" charset="0"/>
                <a:cs typeface="Nikosh" pitchFamily="2" charset="0"/>
              </a:rPr>
              <a:t> </a:t>
            </a:r>
            <a:r>
              <a:rPr lang="en-US" sz="4200" dirty="0" err="1">
                <a:solidFill>
                  <a:srgbClr val="7030A0"/>
                </a:solidFill>
                <a:latin typeface="Nikosh" pitchFamily="2" charset="0"/>
                <a:cs typeface="Nikosh" pitchFamily="2" charset="0"/>
              </a:rPr>
              <a:t>অধিকার</a:t>
            </a:r>
            <a:r>
              <a:rPr lang="en-US" sz="4200" dirty="0">
                <a:solidFill>
                  <a:srgbClr val="7030A0"/>
                </a:solidFill>
                <a:latin typeface="Nikosh" pitchFamily="2" charset="0"/>
                <a:cs typeface="Nikosh" pitchFamily="2" charset="0"/>
              </a:rPr>
              <a:t> </a:t>
            </a:r>
            <a:r>
              <a:rPr lang="en-US" sz="4200" dirty="0" err="1">
                <a:solidFill>
                  <a:srgbClr val="7030A0"/>
                </a:solidFill>
                <a:latin typeface="Nikosh" pitchFamily="2" charset="0"/>
                <a:cs typeface="Nikosh" pitchFamily="2" charset="0"/>
              </a:rPr>
              <a:t>কর্মপরিকল্পনা</a:t>
            </a:r>
            <a:r>
              <a:rPr lang="en-US" sz="4200" dirty="0">
                <a:solidFill>
                  <a:srgbClr val="7030A0"/>
                </a:solidFill>
                <a:latin typeface="Nikosh" pitchFamily="2" charset="0"/>
                <a:cs typeface="Nikosh" pitchFamily="2" charset="0"/>
              </a:rPr>
              <a:t> </a:t>
            </a:r>
            <a:r>
              <a:rPr lang="en-US" sz="4200" dirty="0" err="1">
                <a:solidFill>
                  <a:srgbClr val="7030A0"/>
                </a:solidFill>
                <a:latin typeface="Nikosh" pitchFamily="2" charset="0"/>
                <a:cs typeface="Nikosh" pitchFamily="2" charset="0"/>
              </a:rPr>
              <a:t>প্রণয়নকারী</a:t>
            </a:r>
            <a:r>
              <a:rPr lang="en-US" sz="4200" dirty="0">
                <a:solidFill>
                  <a:srgbClr val="7030A0"/>
                </a:solidFill>
                <a:latin typeface="Nikosh" pitchFamily="2" charset="0"/>
                <a:cs typeface="Nikosh" pitchFamily="2" charset="0"/>
              </a:rPr>
              <a:t> </a:t>
            </a:r>
            <a:r>
              <a:rPr lang="en-US" sz="4200" dirty="0" err="1">
                <a:solidFill>
                  <a:srgbClr val="7030A0"/>
                </a:solidFill>
                <a:latin typeface="Nikosh" pitchFamily="2" charset="0"/>
                <a:cs typeface="Nikosh" pitchFamily="2" charset="0"/>
              </a:rPr>
              <a:t>অফিস</a:t>
            </a:r>
            <a:r>
              <a:rPr lang="en-US" sz="4200" dirty="0">
                <a:solidFill>
                  <a:srgbClr val="7030A0"/>
                </a:solidFill>
                <a:latin typeface="Nikosh" pitchFamily="2" charset="0"/>
                <a:cs typeface="Nikosh" pitchFamily="2" charset="0"/>
              </a:rPr>
              <a:t> ১৫ </a:t>
            </a:r>
            <a:r>
              <a:rPr lang="en-US" sz="4200" dirty="0" err="1">
                <a:solidFill>
                  <a:srgbClr val="7030A0"/>
                </a:solidFill>
                <a:latin typeface="Nikosh" pitchFamily="2" charset="0"/>
                <a:cs typeface="Nikosh" pitchFamily="2" charset="0"/>
              </a:rPr>
              <a:t>জুলাইয়ের</a:t>
            </a:r>
            <a:r>
              <a:rPr lang="en-US" sz="4200" dirty="0">
                <a:solidFill>
                  <a:srgbClr val="7030A0"/>
                </a:solidFill>
                <a:latin typeface="Nikosh" pitchFamily="2" charset="0"/>
                <a:cs typeface="Nikosh" pitchFamily="2" charset="0"/>
              </a:rPr>
              <a:t> </a:t>
            </a:r>
            <a:r>
              <a:rPr lang="en-US" sz="4200" dirty="0" err="1">
                <a:solidFill>
                  <a:srgbClr val="7030A0"/>
                </a:solidFill>
                <a:latin typeface="Nikosh" pitchFamily="2" charset="0"/>
                <a:cs typeface="Nikosh" pitchFamily="2" charset="0"/>
              </a:rPr>
              <a:t>মধ্যে</a:t>
            </a:r>
            <a:r>
              <a:rPr lang="en-US" sz="4200" dirty="0">
                <a:solidFill>
                  <a:srgbClr val="7030A0"/>
                </a:solidFill>
                <a:latin typeface="Nikosh" pitchFamily="2" charset="0"/>
                <a:cs typeface="Nikosh" pitchFamily="2" charset="0"/>
              </a:rPr>
              <a:t> </a:t>
            </a:r>
            <a:r>
              <a:rPr lang="en-US" sz="4200" dirty="0" err="1">
                <a:solidFill>
                  <a:srgbClr val="7030A0"/>
                </a:solidFill>
                <a:latin typeface="Nikosh" pitchFamily="2" charset="0"/>
                <a:cs typeface="Nikosh" pitchFamily="2" charset="0"/>
              </a:rPr>
              <a:t>পূর্ববর্তী</a:t>
            </a:r>
            <a:r>
              <a:rPr lang="en-US" sz="4200" dirty="0">
                <a:solidFill>
                  <a:srgbClr val="7030A0"/>
                </a:solidFill>
                <a:latin typeface="Nikosh" pitchFamily="2" charset="0"/>
                <a:cs typeface="Nikosh" pitchFamily="2" charset="0"/>
              </a:rPr>
              <a:t> </a:t>
            </a:r>
            <a:r>
              <a:rPr lang="en-US" sz="4200" dirty="0" err="1">
                <a:solidFill>
                  <a:srgbClr val="7030A0"/>
                </a:solidFill>
                <a:latin typeface="Nikosh" pitchFamily="2" charset="0"/>
                <a:cs typeface="Nikosh" pitchFamily="2" charset="0"/>
              </a:rPr>
              <a:t>বছরের</a:t>
            </a:r>
            <a:r>
              <a:rPr lang="en-US" sz="4200" dirty="0">
                <a:solidFill>
                  <a:srgbClr val="7030A0"/>
                </a:solidFill>
                <a:latin typeface="Nikosh" pitchFamily="2" charset="0"/>
                <a:cs typeface="Nikosh" pitchFamily="2" charset="0"/>
              </a:rPr>
              <a:t> </a:t>
            </a:r>
            <a:r>
              <a:rPr lang="en-US" sz="4200" dirty="0" err="1">
                <a:solidFill>
                  <a:srgbClr val="7030A0"/>
                </a:solidFill>
                <a:latin typeface="Nikosh" pitchFamily="2" charset="0"/>
                <a:cs typeface="Nikosh" pitchFamily="2" charset="0"/>
              </a:rPr>
              <a:t>কর্মপরিকল্পনা</a:t>
            </a:r>
            <a:r>
              <a:rPr lang="en-US" sz="4200" dirty="0">
                <a:solidFill>
                  <a:srgbClr val="7030A0"/>
                </a:solidFill>
                <a:latin typeface="Nikosh" pitchFamily="2" charset="0"/>
                <a:cs typeface="Nikosh" pitchFamily="2" charset="0"/>
              </a:rPr>
              <a:t> </a:t>
            </a:r>
            <a:r>
              <a:rPr lang="en-US" sz="4200" dirty="0" err="1">
                <a:solidFill>
                  <a:srgbClr val="7030A0"/>
                </a:solidFill>
                <a:latin typeface="Nikosh" pitchFamily="2" charset="0"/>
                <a:cs typeface="Nikosh" pitchFamily="2" charset="0"/>
              </a:rPr>
              <a:t>স্ব</a:t>
            </a:r>
            <a:r>
              <a:rPr lang="en-US" sz="4200" dirty="0">
                <a:solidFill>
                  <a:srgbClr val="7030A0"/>
                </a:solidFill>
                <a:latin typeface="Nikosh" pitchFamily="2" charset="0"/>
                <a:cs typeface="Nikosh" pitchFamily="2" charset="0"/>
              </a:rPr>
              <a:t> </a:t>
            </a:r>
            <a:r>
              <a:rPr lang="en-US" sz="4200" dirty="0" err="1">
                <a:solidFill>
                  <a:srgbClr val="7030A0"/>
                </a:solidFill>
                <a:latin typeface="Nikosh" pitchFamily="2" charset="0"/>
                <a:cs typeface="Nikosh" pitchFamily="2" charset="0"/>
              </a:rPr>
              <a:t>মূল্যায়নপূর্বক</a:t>
            </a:r>
            <a:r>
              <a:rPr lang="en-US" sz="4200" dirty="0">
                <a:solidFill>
                  <a:srgbClr val="7030A0"/>
                </a:solidFill>
                <a:latin typeface="Nikosh" pitchFamily="2" charset="0"/>
                <a:cs typeface="Nikosh" pitchFamily="2" charset="0"/>
              </a:rPr>
              <a:t> </a:t>
            </a:r>
            <a:r>
              <a:rPr lang="en-US" sz="4200" dirty="0" err="1">
                <a:solidFill>
                  <a:srgbClr val="7030A0"/>
                </a:solidFill>
                <a:latin typeface="Nikosh" pitchFamily="2" charset="0"/>
                <a:cs typeface="Nikosh" pitchFamily="2" charset="0"/>
              </a:rPr>
              <a:t>প্রতিবেদন</a:t>
            </a:r>
            <a:r>
              <a:rPr lang="en-US" sz="4200" dirty="0">
                <a:solidFill>
                  <a:srgbClr val="7030A0"/>
                </a:solidFill>
                <a:latin typeface="Nikosh" pitchFamily="2" charset="0"/>
                <a:cs typeface="Nikosh" pitchFamily="2" charset="0"/>
              </a:rPr>
              <a:t> </a:t>
            </a:r>
            <a:r>
              <a:rPr lang="en-US" sz="4200" dirty="0" err="1">
                <a:solidFill>
                  <a:srgbClr val="7030A0"/>
                </a:solidFill>
                <a:latin typeface="Nikosh" pitchFamily="2" charset="0"/>
                <a:cs typeface="Nikosh" pitchFamily="2" charset="0"/>
              </a:rPr>
              <a:t>প্রস্তুত</a:t>
            </a:r>
            <a:r>
              <a:rPr lang="en-US" sz="4200" dirty="0">
                <a:solidFill>
                  <a:srgbClr val="7030A0"/>
                </a:solidFill>
                <a:latin typeface="Nikosh" pitchFamily="2" charset="0"/>
                <a:cs typeface="Nikosh" pitchFamily="2" charset="0"/>
              </a:rPr>
              <a:t> </a:t>
            </a:r>
            <a:r>
              <a:rPr lang="en-US" sz="4200" dirty="0" err="1">
                <a:solidFill>
                  <a:srgbClr val="7030A0"/>
                </a:solidFill>
                <a:latin typeface="Nikosh" pitchFamily="2" charset="0"/>
                <a:cs typeface="Nikosh" pitchFamily="2" charset="0"/>
              </a:rPr>
              <a:t>করবে</a:t>
            </a:r>
            <a:r>
              <a:rPr lang="en-US" sz="4200" dirty="0">
                <a:solidFill>
                  <a:srgbClr val="7030A0"/>
                </a:solidFill>
                <a:latin typeface="Nikosh" pitchFamily="2" charset="0"/>
                <a:cs typeface="Nikosh" pitchFamily="2" charset="0"/>
              </a:rPr>
              <a:t>।</a:t>
            </a:r>
          </a:p>
          <a:p>
            <a:pPr eaLnBrk="1" fontAlgn="auto" hangingPunct="1">
              <a:spcBef>
                <a:spcPts val="0"/>
              </a:spcBef>
              <a:spcAft>
                <a:spcPts val="0"/>
              </a:spcAft>
              <a:defRPr/>
            </a:pPr>
            <a:r>
              <a:rPr lang="en-US" sz="4200" dirty="0">
                <a:solidFill>
                  <a:srgbClr val="7030A0"/>
                </a:solidFill>
                <a:latin typeface="Nikosh" pitchFamily="2" charset="0"/>
                <a:cs typeface="Nikosh" pitchFamily="2" charset="0"/>
              </a:rPr>
              <a:t>      (</a:t>
            </a:r>
            <a:r>
              <a:rPr lang="en-US" sz="4200" dirty="0" err="1">
                <a:solidFill>
                  <a:srgbClr val="7030A0"/>
                </a:solidFill>
                <a:latin typeface="Nikosh" pitchFamily="2" charset="0"/>
                <a:cs typeface="Nikosh" pitchFamily="2" charset="0"/>
              </a:rPr>
              <a:t>প্রতিটি</a:t>
            </a:r>
            <a:r>
              <a:rPr lang="en-US" sz="4200" dirty="0">
                <a:solidFill>
                  <a:srgbClr val="7030A0"/>
                </a:solidFill>
                <a:latin typeface="Nikosh" pitchFamily="2" charset="0"/>
                <a:cs typeface="Nikosh" pitchFamily="2" charset="0"/>
              </a:rPr>
              <a:t> </a:t>
            </a:r>
            <a:r>
              <a:rPr lang="en-US" sz="4200" dirty="0" err="1">
                <a:solidFill>
                  <a:srgbClr val="7030A0"/>
                </a:solidFill>
                <a:latin typeface="Nikosh" pitchFamily="2" charset="0"/>
                <a:cs typeface="Nikosh" pitchFamily="2" charset="0"/>
              </a:rPr>
              <a:t>সূচকের</a:t>
            </a:r>
            <a:r>
              <a:rPr lang="en-US" sz="4200" dirty="0">
                <a:solidFill>
                  <a:srgbClr val="7030A0"/>
                </a:solidFill>
                <a:latin typeface="Nikosh" pitchFamily="2" charset="0"/>
                <a:cs typeface="Nikosh" pitchFamily="2" charset="0"/>
              </a:rPr>
              <a:t> </a:t>
            </a:r>
            <a:r>
              <a:rPr lang="en-US" sz="4200" dirty="0" err="1">
                <a:solidFill>
                  <a:srgbClr val="7030A0"/>
                </a:solidFill>
                <a:latin typeface="Nikosh" pitchFamily="2" charset="0"/>
                <a:cs typeface="Nikosh" pitchFamily="2" charset="0"/>
              </a:rPr>
              <a:t>বিপরীতে</a:t>
            </a:r>
            <a:r>
              <a:rPr lang="en-US" sz="4200" dirty="0">
                <a:solidFill>
                  <a:srgbClr val="7030A0"/>
                </a:solidFill>
                <a:latin typeface="Nikosh" pitchFamily="2" charset="0"/>
                <a:cs typeface="Nikosh" pitchFamily="2" charset="0"/>
              </a:rPr>
              <a:t> </a:t>
            </a:r>
            <a:r>
              <a:rPr lang="en-US" sz="4200" dirty="0" err="1">
                <a:solidFill>
                  <a:srgbClr val="7030A0"/>
                </a:solidFill>
                <a:latin typeface="Nikosh" pitchFamily="2" charset="0"/>
                <a:cs typeface="Nikosh" pitchFamily="2" charset="0"/>
              </a:rPr>
              <a:t>প্রদত্ত</a:t>
            </a:r>
            <a:r>
              <a:rPr lang="en-US" sz="4200" dirty="0">
                <a:solidFill>
                  <a:srgbClr val="7030A0"/>
                </a:solidFill>
                <a:latin typeface="Nikosh" pitchFamily="2" charset="0"/>
                <a:cs typeface="Nikosh" pitchFamily="2" charset="0"/>
              </a:rPr>
              <a:t> </a:t>
            </a:r>
            <a:r>
              <a:rPr lang="en-US" sz="4200" dirty="0" err="1">
                <a:solidFill>
                  <a:srgbClr val="7030A0"/>
                </a:solidFill>
                <a:latin typeface="Nikosh" pitchFamily="2" charset="0"/>
                <a:cs typeface="Nikosh" pitchFamily="2" charset="0"/>
              </a:rPr>
              <a:t>নম্বরের</a:t>
            </a:r>
            <a:r>
              <a:rPr lang="en-US" sz="4200" dirty="0">
                <a:solidFill>
                  <a:srgbClr val="7030A0"/>
                </a:solidFill>
                <a:latin typeface="Nikosh" pitchFamily="2" charset="0"/>
                <a:cs typeface="Nikosh" pitchFamily="2" charset="0"/>
              </a:rPr>
              <a:t> </a:t>
            </a:r>
            <a:r>
              <a:rPr lang="en-US" sz="4200" dirty="0" err="1">
                <a:solidFill>
                  <a:srgbClr val="7030A0"/>
                </a:solidFill>
                <a:latin typeface="Nikosh" pitchFamily="2" charset="0"/>
                <a:cs typeface="Nikosh" pitchFamily="2" charset="0"/>
              </a:rPr>
              <a:t>বিপরীতে</a:t>
            </a:r>
            <a:r>
              <a:rPr lang="en-US" sz="4200" dirty="0">
                <a:solidFill>
                  <a:srgbClr val="7030A0"/>
                </a:solidFill>
                <a:latin typeface="Nikosh" pitchFamily="2" charset="0"/>
                <a:cs typeface="Nikosh" pitchFamily="2" charset="0"/>
              </a:rPr>
              <a:t> </a:t>
            </a:r>
            <a:r>
              <a:rPr lang="en-US" sz="4200" dirty="0" err="1">
                <a:solidFill>
                  <a:srgbClr val="7030A0"/>
                </a:solidFill>
                <a:latin typeface="Nikosh" pitchFamily="2" charset="0"/>
                <a:cs typeface="Nikosh" pitchFamily="2" charset="0"/>
              </a:rPr>
              <a:t>প্রাপ্ত</a:t>
            </a:r>
            <a:r>
              <a:rPr lang="en-US" sz="4200" dirty="0">
                <a:solidFill>
                  <a:srgbClr val="7030A0"/>
                </a:solidFill>
                <a:latin typeface="Nikosh" pitchFamily="2" charset="0"/>
                <a:cs typeface="Nikosh" pitchFamily="2" charset="0"/>
              </a:rPr>
              <a:t> </a:t>
            </a:r>
            <a:r>
              <a:rPr lang="en-US" sz="4200" dirty="0" err="1">
                <a:solidFill>
                  <a:srgbClr val="7030A0"/>
                </a:solidFill>
                <a:latin typeface="Nikosh" pitchFamily="2" charset="0"/>
                <a:cs typeface="Nikosh" pitchFamily="2" charset="0"/>
              </a:rPr>
              <a:t>নম্বর</a:t>
            </a:r>
            <a:r>
              <a:rPr lang="en-US" sz="4200" dirty="0">
                <a:solidFill>
                  <a:srgbClr val="7030A0"/>
                </a:solidFill>
                <a:latin typeface="Nikosh" pitchFamily="2" charset="0"/>
                <a:cs typeface="Nikosh" pitchFamily="2" charset="0"/>
              </a:rPr>
              <a:t> </a:t>
            </a:r>
            <a:r>
              <a:rPr lang="en-US" sz="4200" dirty="0" err="1">
                <a:solidFill>
                  <a:srgbClr val="7030A0"/>
                </a:solidFill>
                <a:latin typeface="Nikosh" pitchFamily="2" charset="0"/>
                <a:cs typeface="Nikosh" pitchFamily="2" charset="0"/>
              </a:rPr>
              <a:t>সর্বমোট</a:t>
            </a:r>
            <a:r>
              <a:rPr lang="en-US" sz="4200" dirty="0">
                <a:solidFill>
                  <a:srgbClr val="7030A0"/>
                </a:solidFill>
                <a:latin typeface="Nikosh" pitchFamily="2" charset="0"/>
                <a:cs typeface="Nikosh" pitchFamily="2" charset="0"/>
              </a:rPr>
              <a:t> ২৫)</a:t>
            </a:r>
          </a:p>
          <a:p>
            <a:pPr eaLnBrk="1" fontAlgn="auto" hangingPunct="1">
              <a:spcBef>
                <a:spcPts val="0"/>
              </a:spcBef>
              <a:spcAft>
                <a:spcPts val="0"/>
              </a:spcAft>
              <a:defRPr/>
            </a:pPr>
            <a:endParaRPr lang="en-US" sz="4200" dirty="0">
              <a:solidFill>
                <a:srgbClr val="7030A0"/>
              </a:solidFill>
              <a:latin typeface="Nikosh" pitchFamily="2" charset="0"/>
              <a:cs typeface="Nikosh" pitchFamily="2" charset="0"/>
            </a:endParaRPr>
          </a:p>
          <a:p>
            <a:pPr marL="571500" indent="-571500" eaLnBrk="1" fontAlgn="auto" hangingPunct="1">
              <a:spcBef>
                <a:spcPts val="0"/>
              </a:spcBef>
              <a:spcAft>
                <a:spcPts val="0"/>
              </a:spcAft>
              <a:buFont typeface="Wingdings" panose="05000000000000000000" pitchFamily="2" charset="2"/>
              <a:buChar char="§"/>
              <a:defRPr/>
            </a:pPr>
            <a:r>
              <a:rPr lang="en-US" sz="4200" dirty="0" err="1">
                <a:solidFill>
                  <a:srgbClr val="7030A0"/>
                </a:solidFill>
                <a:latin typeface="Nikosh" pitchFamily="2" charset="0"/>
                <a:cs typeface="Nikosh" pitchFamily="2" charset="0"/>
              </a:rPr>
              <a:t>প্রস্তুতকৃত</a:t>
            </a:r>
            <a:r>
              <a:rPr lang="en-US" sz="4200" dirty="0">
                <a:solidFill>
                  <a:srgbClr val="7030A0"/>
                </a:solidFill>
                <a:latin typeface="Nikosh" pitchFamily="2" charset="0"/>
                <a:cs typeface="Nikosh" pitchFamily="2" charset="0"/>
              </a:rPr>
              <a:t> </a:t>
            </a:r>
            <a:r>
              <a:rPr lang="en-US" sz="4200" dirty="0" err="1">
                <a:solidFill>
                  <a:srgbClr val="7030A0"/>
                </a:solidFill>
                <a:latin typeface="Nikosh" pitchFamily="2" charset="0"/>
                <a:cs typeface="Nikosh" pitchFamily="2" charset="0"/>
              </a:rPr>
              <a:t>স্ব</a:t>
            </a:r>
            <a:r>
              <a:rPr lang="en-US" sz="4200" dirty="0">
                <a:solidFill>
                  <a:srgbClr val="7030A0"/>
                </a:solidFill>
                <a:latin typeface="Nikosh" pitchFamily="2" charset="0"/>
                <a:cs typeface="Nikosh" pitchFamily="2" charset="0"/>
              </a:rPr>
              <a:t> </a:t>
            </a:r>
            <a:r>
              <a:rPr lang="en-US" sz="4200" dirty="0" err="1">
                <a:solidFill>
                  <a:srgbClr val="7030A0"/>
                </a:solidFill>
                <a:latin typeface="Nikosh" pitchFamily="2" charset="0"/>
                <a:cs typeface="Nikosh" pitchFamily="2" charset="0"/>
              </a:rPr>
              <a:t>মূল্যায়ন</a:t>
            </a:r>
            <a:r>
              <a:rPr lang="en-US" sz="4200" dirty="0">
                <a:solidFill>
                  <a:srgbClr val="7030A0"/>
                </a:solidFill>
                <a:latin typeface="Nikosh" pitchFamily="2" charset="0"/>
                <a:cs typeface="Nikosh" pitchFamily="2" charset="0"/>
              </a:rPr>
              <a:t> </a:t>
            </a:r>
            <a:r>
              <a:rPr lang="en-US" sz="4200" dirty="0" err="1">
                <a:solidFill>
                  <a:srgbClr val="7030A0"/>
                </a:solidFill>
                <a:latin typeface="Nikosh" pitchFamily="2" charset="0"/>
                <a:cs typeface="Nikosh" pitchFamily="2" charset="0"/>
              </a:rPr>
              <a:t>প্রতিবেদনে</a:t>
            </a:r>
            <a:r>
              <a:rPr lang="en-US" sz="4200" dirty="0">
                <a:solidFill>
                  <a:srgbClr val="7030A0"/>
                </a:solidFill>
                <a:latin typeface="Nikosh" pitchFamily="2" charset="0"/>
                <a:cs typeface="Nikosh" pitchFamily="2" charset="0"/>
              </a:rPr>
              <a:t> </a:t>
            </a:r>
            <a:r>
              <a:rPr lang="en-US" sz="4200" dirty="0" err="1">
                <a:solidFill>
                  <a:srgbClr val="7030A0"/>
                </a:solidFill>
                <a:latin typeface="Nikosh" pitchFamily="2" charset="0"/>
                <a:cs typeface="Nikosh" pitchFamily="2" charset="0"/>
              </a:rPr>
              <a:t>অফিস</a:t>
            </a:r>
            <a:r>
              <a:rPr lang="en-US" sz="4200" dirty="0">
                <a:solidFill>
                  <a:srgbClr val="7030A0"/>
                </a:solidFill>
                <a:latin typeface="Nikosh" pitchFamily="2" charset="0"/>
                <a:cs typeface="Nikosh" pitchFamily="2" charset="0"/>
              </a:rPr>
              <a:t> </a:t>
            </a:r>
            <a:r>
              <a:rPr lang="en-US" sz="4200" dirty="0" err="1">
                <a:solidFill>
                  <a:srgbClr val="7030A0"/>
                </a:solidFill>
                <a:latin typeface="Nikosh" pitchFamily="2" charset="0"/>
                <a:cs typeface="Nikosh" pitchFamily="2" charset="0"/>
              </a:rPr>
              <a:t>প্রধানের</a:t>
            </a:r>
            <a:r>
              <a:rPr lang="en-US" sz="4200" dirty="0">
                <a:solidFill>
                  <a:srgbClr val="7030A0"/>
                </a:solidFill>
                <a:latin typeface="Nikosh" pitchFamily="2" charset="0"/>
                <a:cs typeface="Nikosh" pitchFamily="2" charset="0"/>
              </a:rPr>
              <a:t> </a:t>
            </a:r>
            <a:r>
              <a:rPr lang="en-US" sz="4200" dirty="0" err="1">
                <a:solidFill>
                  <a:srgbClr val="7030A0"/>
                </a:solidFill>
                <a:latin typeface="Nikosh" pitchFamily="2" charset="0"/>
                <a:cs typeface="Nikosh" pitchFamily="2" charset="0"/>
              </a:rPr>
              <a:t>অনুমোদন</a:t>
            </a:r>
            <a:r>
              <a:rPr lang="en-US" sz="4200" dirty="0">
                <a:solidFill>
                  <a:srgbClr val="7030A0"/>
                </a:solidFill>
                <a:latin typeface="Nikosh" pitchFamily="2" charset="0"/>
                <a:cs typeface="Nikosh" pitchFamily="2" charset="0"/>
              </a:rPr>
              <a:t> </a:t>
            </a:r>
            <a:r>
              <a:rPr lang="en-US" sz="4200" dirty="0" err="1">
                <a:solidFill>
                  <a:srgbClr val="7030A0"/>
                </a:solidFill>
                <a:latin typeface="Nikosh" pitchFamily="2" charset="0"/>
                <a:cs typeface="Nikosh" pitchFamily="2" charset="0"/>
              </a:rPr>
              <a:t>গ্রহণ</a:t>
            </a:r>
            <a:r>
              <a:rPr lang="en-US" sz="4200" dirty="0">
                <a:solidFill>
                  <a:srgbClr val="7030A0"/>
                </a:solidFill>
                <a:latin typeface="Nikosh" pitchFamily="2" charset="0"/>
                <a:cs typeface="Nikosh" pitchFamily="2" charset="0"/>
              </a:rPr>
              <a:t> </a:t>
            </a:r>
            <a:r>
              <a:rPr lang="en-US" sz="4200" dirty="0" err="1">
                <a:solidFill>
                  <a:srgbClr val="7030A0"/>
                </a:solidFill>
                <a:latin typeface="Nikosh" pitchFamily="2" charset="0"/>
                <a:cs typeface="Nikosh" pitchFamily="2" charset="0"/>
              </a:rPr>
              <a:t>করতে</a:t>
            </a:r>
            <a:r>
              <a:rPr lang="en-US" sz="4200" dirty="0">
                <a:solidFill>
                  <a:srgbClr val="7030A0"/>
                </a:solidFill>
                <a:latin typeface="Nikosh" pitchFamily="2" charset="0"/>
                <a:cs typeface="Nikosh" pitchFamily="2" charset="0"/>
              </a:rPr>
              <a:t> </a:t>
            </a:r>
            <a:r>
              <a:rPr lang="en-US" sz="4200" dirty="0" err="1">
                <a:solidFill>
                  <a:srgbClr val="7030A0"/>
                </a:solidFill>
                <a:latin typeface="Nikosh" pitchFamily="2" charset="0"/>
                <a:cs typeface="Nikosh" pitchFamily="2" charset="0"/>
              </a:rPr>
              <a:t>হবে</a:t>
            </a:r>
            <a:r>
              <a:rPr lang="en-US" sz="4200" dirty="0">
                <a:solidFill>
                  <a:srgbClr val="7030A0"/>
                </a:solidFill>
                <a:latin typeface="Nikosh" pitchFamily="2" charset="0"/>
                <a:cs typeface="Nikosh" pitchFamily="2" charset="0"/>
              </a:rPr>
              <a:t> </a:t>
            </a:r>
            <a:r>
              <a:rPr lang="en-US" sz="4200" dirty="0" err="1">
                <a:solidFill>
                  <a:srgbClr val="7030A0"/>
                </a:solidFill>
                <a:latin typeface="Nikosh" pitchFamily="2" charset="0"/>
                <a:cs typeface="Nikosh" pitchFamily="2" charset="0"/>
              </a:rPr>
              <a:t>এবং</a:t>
            </a:r>
            <a:r>
              <a:rPr lang="en-US" sz="4200" dirty="0">
                <a:solidFill>
                  <a:srgbClr val="7030A0"/>
                </a:solidFill>
                <a:latin typeface="Nikosh" pitchFamily="2" charset="0"/>
                <a:cs typeface="Nikosh" pitchFamily="2" charset="0"/>
              </a:rPr>
              <a:t> </a:t>
            </a:r>
            <a:r>
              <a:rPr lang="en-US" sz="4200" dirty="0" err="1">
                <a:solidFill>
                  <a:srgbClr val="7030A0"/>
                </a:solidFill>
                <a:latin typeface="Nikosh" pitchFamily="2" charset="0"/>
                <a:cs typeface="Nikosh" pitchFamily="2" charset="0"/>
              </a:rPr>
              <a:t>তা</a:t>
            </a:r>
            <a:r>
              <a:rPr lang="en-US" sz="4200" dirty="0">
                <a:solidFill>
                  <a:srgbClr val="7030A0"/>
                </a:solidFill>
                <a:latin typeface="Nikosh" pitchFamily="2" charset="0"/>
                <a:cs typeface="Nikosh" pitchFamily="2" charset="0"/>
              </a:rPr>
              <a:t> </a:t>
            </a:r>
            <a:r>
              <a:rPr lang="en-US" sz="4200" dirty="0" err="1">
                <a:solidFill>
                  <a:srgbClr val="7030A0"/>
                </a:solidFill>
                <a:latin typeface="Nikosh" pitchFamily="2" charset="0"/>
                <a:cs typeface="Nikosh" pitchFamily="2" charset="0"/>
              </a:rPr>
              <a:t>প্রমাণক</a:t>
            </a:r>
            <a:r>
              <a:rPr lang="en-US" sz="4200" dirty="0">
                <a:solidFill>
                  <a:srgbClr val="7030A0"/>
                </a:solidFill>
                <a:latin typeface="Nikosh" pitchFamily="2" charset="0"/>
                <a:cs typeface="Nikosh" pitchFamily="2" charset="0"/>
              </a:rPr>
              <a:t> </a:t>
            </a:r>
            <a:r>
              <a:rPr lang="en-US" sz="4200" dirty="0" err="1">
                <a:solidFill>
                  <a:srgbClr val="7030A0"/>
                </a:solidFill>
                <a:latin typeface="Nikosh" pitchFamily="2" charset="0"/>
                <a:cs typeface="Nikosh" pitchFamily="2" charset="0"/>
              </a:rPr>
              <a:t>হিসেবে</a:t>
            </a:r>
            <a:r>
              <a:rPr lang="en-US" sz="4200" dirty="0">
                <a:solidFill>
                  <a:srgbClr val="7030A0"/>
                </a:solidFill>
                <a:latin typeface="Nikosh" pitchFamily="2" charset="0"/>
                <a:cs typeface="Nikosh" pitchFamily="2" charset="0"/>
              </a:rPr>
              <a:t> </a:t>
            </a:r>
            <a:r>
              <a:rPr lang="en-US" sz="4200" dirty="0" err="1">
                <a:solidFill>
                  <a:srgbClr val="7030A0"/>
                </a:solidFill>
                <a:latin typeface="Nikosh" pitchFamily="2" charset="0"/>
                <a:cs typeface="Nikosh" pitchFamily="2" charset="0"/>
              </a:rPr>
              <a:t>উর্ধ্বতন</a:t>
            </a:r>
            <a:r>
              <a:rPr lang="en-US" sz="4200" dirty="0">
                <a:solidFill>
                  <a:srgbClr val="7030A0"/>
                </a:solidFill>
                <a:latin typeface="Nikosh" pitchFamily="2" charset="0"/>
                <a:cs typeface="Nikosh" pitchFamily="2" charset="0"/>
              </a:rPr>
              <a:t> </a:t>
            </a:r>
            <a:r>
              <a:rPr lang="en-US" sz="4200" dirty="0" err="1">
                <a:solidFill>
                  <a:srgbClr val="7030A0"/>
                </a:solidFill>
                <a:latin typeface="Nikosh" pitchFamily="2" charset="0"/>
                <a:cs typeface="Nikosh" pitchFamily="2" charset="0"/>
              </a:rPr>
              <a:t>অফিসে</a:t>
            </a:r>
            <a:r>
              <a:rPr lang="en-US" sz="4200" dirty="0">
                <a:solidFill>
                  <a:srgbClr val="7030A0"/>
                </a:solidFill>
                <a:latin typeface="Nikosh" pitchFamily="2" charset="0"/>
                <a:cs typeface="Nikosh" pitchFamily="2" charset="0"/>
              </a:rPr>
              <a:t> </a:t>
            </a:r>
            <a:r>
              <a:rPr lang="en-US" sz="4200" dirty="0" err="1">
                <a:solidFill>
                  <a:srgbClr val="7030A0"/>
                </a:solidFill>
                <a:latin typeface="Nikosh" pitchFamily="2" charset="0"/>
                <a:cs typeface="Nikosh" pitchFamily="2" charset="0"/>
              </a:rPr>
              <a:t>প্রেরণ</a:t>
            </a:r>
            <a:r>
              <a:rPr lang="en-US" sz="4200" dirty="0">
                <a:solidFill>
                  <a:srgbClr val="7030A0"/>
                </a:solidFill>
                <a:latin typeface="Nikosh" pitchFamily="2" charset="0"/>
                <a:cs typeface="Nikosh" pitchFamily="2" charset="0"/>
              </a:rPr>
              <a:t> </a:t>
            </a:r>
            <a:r>
              <a:rPr lang="en-US" sz="4200" dirty="0" err="1">
                <a:solidFill>
                  <a:srgbClr val="7030A0"/>
                </a:solidFill>
                <a:latin typeface="Nikosh" pitchFamily="2" charset="0"/>
                <a:cs typeface="Nikosh" pitchFamily="2" charset="0"/>
              </a:rPr>
              <a:t>করতে</a:t>
            </a:r>
            <a:r>
              <a:rPr lang="en-US" sz="4200" dirty="0">
                <a:solidFill>
                  <a:srgbClr val="7030A0"/>
                </a:solidFill>
                <a:latin typeface="Nikosh" pitchFamily="2" charset="0"/>
                <a:cs typeface="Nikosh" pitchFamily="2" charset="0"/>
              </a:rPr>
              <a:t> </a:t>
            </a:r>
            <a:r>
              <a:rPr lang="en-US" sz="4200" dirty="0" err="1">
                <a:solidFill>
                  <a:srgbClr val="7030A0"/>
                </a:solidFill>
                <a:latin typeface="Nikosh" pitchFamily="2" charset="0"/>
                <a:cs typeface="Nikosh" pitchFamily="2" charset="0"/>
              </a:rPr>
              <a:t>হবে</a:t>
            </a:r>
            <a:r>
              <a:rPr lang="en-US" sz="4200" dirty="0">
                <a:solidFill>
                  <a:srgbClr val="7030A0"/>
                </a:solidFill>
                <a:latin typeface="Nikosh" pitchFamily="2" charset="0"/>
                <a:cs typeface="Nikosh" pitchFamily="2" charset="0"/>
              </a:rPr>
              <a:t>।</a:t>
            </a:r>
          </a:p>
          <a:p>
            <a:pPr eaLnBrk="1" fontAlgn="auto" hangingPunct="1">
              <a:spcBef>
                <a:spcPts val="0"/>
              </a:spcBef>
              <a:spcAft>
                <a:spcPts val="0"/>
              </a:spcAft>
              <a:defRPr/>
            </a:pPr>
            <a:endParaRPr lang="en-US" sz="4200" dirty="0">
              <a:solidFill>
                <a:srgbClr val="7030A0"/>
              </a:solidFill>
              <a:latin typeface="Nikosh" pitchFamily="2" charset="0"/>
              <a:cs typeface="Nikosh" pitchFamily="2" charset="0"/>
            </a:endParaRPr>
          </a:p>
          <a:p>
            <a:pPr algn="just" eaLnBrk="1" fontAlgn="auto" hangingPunct="1">
              <a:spcBef>
                <a:spcPts val="0"/>
              </a:spcBef>
              <a:spcAft>
                <a:spcPts val="0"/>
              </a:spcAft>
              <a:defRPr/>
            </a:pPr>
            <a:endParaRPr lang="bn-IN" sz="4200" dirty="0">
              <a:solidFill>
                <a:srgbClr val="00B0F0"/>
              </a:solidFill>
              <a:latin typeface="Nikosh" pitchFamily="2" charset="0"/>
              <a:cs typeface="Nikosh" pitchFamily="2" charset="0"/>
            </a:endParaRPr>
          </a:p>
        </p:txBody>
      </p:sp>
    </p:spTree>
    <p:extLst>
      <p:ext uri="{BB962C8B-B14F-4D97-AF65-F5344CB8AC3E}">
        <p14:creationId xmlns:p14="http://schemas.microsoft.com/office/powerpoint/2010/main" val="40041163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Users\SUYEB AL BAKAR\Desktop\ধন্যবাদ-ছবি.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4575" y="1208088"/>
            <a:ext cx="10567988" cy="479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5098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5116" y="1"/>
            <a:ext cx="12126884" cy="7294305"/>
          </a:xfrm>
          <a:prstGeom prst="rect">
            <a:avLst/>
          </a:prstGeom>
        </p:spPr>
        <p:txBody>
          <a:bodyPr wrap="square">
            <a:spAutoFit/>
          </a:bodyPr>
          <a:lstStyle/>
          <a:p>
            <a:pPr algn="ctr"/>
            <a:r>
              <a:rPr lang="bn-IN" sz="4000" b="1" dirty="0">
                <a:ln w="0"/>
                <a:solidFill>
                  <a:srgbClr val="FF0000"/>
                </a:solidFill>
                <a:effectLst>
                  <a:outerShdw blurRad="38100" dist="25400" dir="5400000" algn="ctr" rotWithShape="0">
                    <a:srgbClr val="6E747A">
                      <a:alpha val="43000"/>
                    </a:srgbClr>
                  </a:outerShdw>
                </a:effectLst>
                <a:latin typeface="Nikosh" pitchFamily="2" charset="0"/>
                <a:cs typeface="Nikosh" pitchFamily="2" charset="0"/>
              </a:rPr>
              <a:t>বাংলাদেশে তথ্য অধিকার আইন প্রণয়ন</a:t>
            </a:r>
            <a:endParaRPr lang="bn-IN" sz="4000" b="1" dirty="0">
              <a:solidFill>
                <a:srgbClr val="FF0000"/>
              </a:solidFill>
              <a:latin typeface="Nikosh" pitchFamily="2" charset="0"/>
              <a:cs typeface="Nikosh" pitchFamily="2" charset="0"/>
            </a:endParaRPr>
          </a:p>
          <a:p>
            <a:pPr algn="ctr"/>
            <a:endParaRPr lang="bn-IN" sz="3600" dirty="0">
              <a:solidFill>
                <a:srgbClr val="FF0000"/>
              </a:solidFill>
              <a:latin typeface="Nikosh" pitchFamily="2" charset="0"/>
              <a:cs typeface="Nikosh" pitchFamily="2" charset="0"/>
            </a:endParaRPr>
          </a:p>
          <a:p>
            <a:pPr algn="ctr"/>
            <a:r>
              <a:rPr lang="bn-IN" sz="3600" dirty="0">
                <a:solidFill>
                  <a:srgbClr val="00B050"/>
                </a:solidFill>
                <a:latin typeface="Nikosh" pitchFamily="2" charset="0"/>
                <a:cs typeface="Nikosh" pitchFamily="2" charset="0"/>
              </a:rPr>
              <a:t>তথ্য অধিকার অধ্যাদেশ জারি- ২০ অক্টোবর ২০০৮</a:t>
            </a:r>
          </a:p>
          <a:p>
            <a:endParaRPr lang="bn-IN" dirty="0"/>
          </a:p>
          <a:p>
            <a:endParaRPr lang="bn-IN" dirty="0"/>
          </a:p>
          <a:p>
            <a:pPr algn="ctr"/>
            <a:r>
              <a:rPr lang="bn-IN" sz="3600" dirty="0">
                <a:solidFill>
                  <a:srgbClr val="00B050"/>
                </a:solidFill>
                <a:latin typeface="Nikosh" pitchFamily="2" charset="0"/>
                <a:cs typeface="Nikosh" pitchFamily="2" charset="0"/>
              </a:rPr>
              <a:t>জাতীয় সংসদে তথ্য অধিকার আইন, ২০০৯ পাস- ২৯ মার্চ ২০০৯</a:t>
            </a:r>
          </a:p>
          <a:p>
            <a:endParaRPr lang="bn-IN" dirty="0"/>
          </a:p>
          <a:p>
            <a:endParaRPr lang="bn-IN" dirty="0"/>
          </a:p>
          <a:p>
            <a:pPr algn="ctr"/>
            <a:r>
              <a:rPr lang="bn-IN" sz="3600" dirty="0">
                <a:solidFill>
                  <a:srgbClr val="00B050"/>
                </a:solidFill>
                <a:latin typeface="Nikosh" pitchFamily="2" charset="0"/>
                <a:cs typeface="Nikosh" pitchFamily="2" charset="0"/>
              </a:rPr>
              <a:t>আইনে </a:t>
            </a:r>
            <a:r>
              <a:rPr lang="en-US" sz="3600" dirty="0" err="1">
                <a:solidFill>
                  <a:srgbClr val="00B050"/>
                </a:solidFill>
                <a:latin typeface="Nikosh" pitchFamily="2" charset="0"/>
                <a:cs typeface="Nikosh" pitchFamily="2" charset="0"/>
              </a:rPr>
              <a:t>মহামান্য</a:t>
            </a:r>
            <a:r>
              <a:rPr lang="en-US" sz="3600" dirty="0">
                <a:solidFill>
                  <a:srgbClr val="00B050"/>
                </a:solidFill>
                <a:latin typeface="Nikosh" pitchFamily="2" charset="0"/>
                <a:cs typeface="Nikosh" pitchFamily="2" charset="0"/>
              </a:rPr>
              <a:t> </a:t>
            </a:r>
            <a:r>
              <a:rPr lang="bn-IN" sz="3600" dirty="0">
                <a:solidFill>
                  <a:srgbClr val="00B050"/>
                </a:solidFill>
                <a:latin typeface="Nikosh" pitchFamily="2" charset="0"/>
                <a:cs typeface="Nikosh" pitchFamily="2" charset="0"/>
              </a:rPr>
              <a:t>রাষ্ট্রপতির সম্মতি দান- ৫ এপ্রিল ২০০৯</a:t>
            </a:r>
          </a:p>
          <a:p>
            <a:endParaRPr lang="bn-IN" dirty="0"/>
          </a:p>
          <a:p>
            <a:endParaRPr lang="bn-IN" dirty="0"/>
          </a:p>
          <a:p>
            <a:pPr algn="ctr"/>
            <a:r>
              <a:rPr lang="bn-IN" sz="3600" dirty="0">
                <a:solidFill>
                  <a:srgbClr val="00B050"/>
                </a:solidFill>
                <a:latin typeface="Nikosh" pitchFamily="2" charset="0"/>
                <a:cs typeface="Nikosh" pitchFamily="2" charset="0"/>
              </a:rPr>
              <a:t>গেজেট আকারে প্রকাশ -  ৬ এপ্রিল ২০০৯</a:t>
            </a:r>
          </a:p>
          <a:p>
            <a:pPr algn="ctr"/>
            <a:endParaRPr lang="bn-IN" sz="3600" dirty="0">
              <a:latin typeface="Nikosh" pitchFamily="2" charset="0"/>
              <a:cs typeface="Nikosh" pitchFamily="2" charset="0"/>
            </a:endParaRPr>
          </a:p>
          <a:p>
            <a:pPr algn="ctr"/>
            <a:r>
              <a:rPr lang="bn-IN" sz="3600" dirty="0">
                <a:solidFill>
                  <a:srgbClr val="00B050"/>
                </a:solidFill>
                <a:latin typeface="Nikosh" pitchFamily="2" charset="0"/>
                <a:cs typeface="Nikosh" pitchFamily="2" charset="0"/>
              </a:rPr>
              <a:t>আইনটি পুরোপুরিভাবে কার্যকর হয় - ১ জুলাই ২০০৯</a:t>
            </a:r>
          </a:p>
          <a:p>
            <a:pPr algn="ctr"/>
            <a:endParaRPr lang="bn-IN" sz="3600" dirty="0">
              <a:solidFill>
                <a:srgbClr val="00B050"/>
              </a:solidFill>
              <a:latin typeface="Nikosh" pitchFamily="2" charset="0"/>
              <a:cs typeface="Nikosh" pitchFamily="2" charset="0"/>
            </a:endParaRPr>
          </a:p>
          <a:p>
            <a:pPr algn="ctr"/>
            <a:endParaRPr lang="bn-IN" dirty="0"/>
          </a:p>
          <a:p>
            <a:endParaRPr lang="bn-IN" dirty="0"/>
          </a:p>
        </p:txBody>
      </p:sp>
      <p:sp>
        <p:nvSpPr>
          <p:cNvPr id="8" name="Down Arrow 7"/>
          <p:cNvSpPr/>
          <p:nvPr/>
        </p:nvSpPr>
        <p:spPr>
          <a:xfrm>
            <a:off x="5968538" y="5087389"/>
            <a:ext cx="332509" cy="3657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9" name="Down Arrow 8"/>
          <p:cNvSpPr/>
          <p:nvPr/>
        </p:nvSpPr>
        <p:spPr>
          <a:xfrm>
            <a:off x="5995554" y="3931918"/>
            <a:ext cx="332509" cy="4488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a:off x="5995554" y="2826327"/>
            <a:ext cx="305493" cy="5486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a:off x="5995554" y="1662545"/>
            <a:ext cx="305493" cy="6151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24665007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97774"/>
            <a:ext cx="10515600" cy="748145"/>
          </a:xfrm>
        </p:spPr>
        <p:txBody>
          <a:bodyPr>
            <a:normAutofit fontScale="90000"/>
          </a:bodyPr>
          <a:lstStyle/>
          <a:p>
            <a:pPr algn="ctr"/>
            <a:r>
              <a:rPr lang="en-US" sz="6600" dirty="0" err="1">
                <a:solidFill>
                  <a:srgbClr val="C00000"/>
                </a:solidFill>
                <a:effectLst>
                  <a:outerShdw blurRad="38100" dist="38100" dir="2700000" algn="tl">
                    <a:srgbClr val="000000">
                      <a:alpha val="43137"/>
                    </a:srgbClr>
                  </a:outerShdw>
                </a:effectLst>
                <a:latin typeface="Nikosh" pitchFamily="2" charset="0"/>
                <a:cs typeface="Nikosh" pitchFamily="2" charset="0"/>
              </a:rPr>
              <a:t>এক</a:t>
            </a:r>
            <a:r>
              <a:rPr lang="en-US" sz="6600" dirty="0">
                <a:solidFill>
                  <a:srgbClr val="C00000"/>
                </a:solidFill>
                <a:effectLst>
                  <a:outerShdw blurRad="38100" dist="38100" dir="2700000" algn="tl">
                    <a:srgbClr val="000000">
                      <a:alpha val="43137"/>
                    </a:srgbClr>
                  </a:outerShdw>
                </a:effectLst>
                <a:latin typeface="Nikosh" pitchFamily="2" charset="0"/>
                <a:cs typeface="Nikosh" pitchFamily="2" charset="0"/>
              </a:rPr>
              <a:t> </a:t>
            </a:r>
            <a:r>
              <a:rPr lang="en-US" sz="6600" dirty="0" err="1">
                <a:solidFill>
                  <a:srgbClr val="C00000"/>
                </a:solidFill>
                <a:effectLst>
                  <a:outerShdw blurRad="38100" dist="38100" dir="2700000" algn="tl">
                    <a:srgbClr val="000000">
                      <a:alpha val="43137"/>
                    </a:srgbClr>
                  </a:outerShdw>
                </a:effectLst>
                <a:latin typeface="Nikosh" pitchFamily="2" charset="0"/>
                <a:cs typeface="Nikosh" pitchFamily="2" charset="0"/>
              </a:rPr>
              <a:t>নজরে</a:t>
            </a:r>
            <a:r>
              <a:rPr lang="en-US" sz="6600" dirty="0">
                <a:solidFill>
                  <a:srgbClr val="C00000"/>
                </a:solidFill>
                <a:effectLst>
                  <a:outerShdw blurRad="38100" dist="38100" dir="2700000" algn="tl">
                    <a:srgbClr val="000000">
                      <a:alpha val="43137"/>
                    </a:srgbClr>
                  </a:outerShdw>
                </a:effectLst>
                <a:latin typeface="Nikosh" pitchFamily="2" charset="0"/>
                <a:cs typeface="Nikosh" pitchFamily="2" charset="0"/>
              </a:rPr>
              <a:t> </a:t>
            </a:r>
            <a:r>
              <a:rPr lang="en-US" sz="6600" dirty="0" err="1">
                <a:solidFill>
                  <a:srgbClr val="C00000"/>
                </a:solidFill>
                <a:effectLst>
                  <a:outerShdw blurRad="38100" dist="38100" dir="2700000" algn="tl">
                    <a:srgbClr val="000000">
                      <a:alpha val="43137"/>
                    </a:srgbClr>
                  </a:outerShdw>
                </a:effectLst>
                <a:latin typeface="Nikosh" pitchFamily="2" charset="0"/>
                <a:cs typeface="Nikosh" pitchFamily="2" charset="0"/>
              </a:rPr>
              <a:t>তথ্য</a:t>
            </a:r>
            <a:r>
              <a:rPr lang="en-US" sz="6600" dirty="0">
                <a:solidFill>
                  <a:srgbClr val="C00000"/>
                </a:solidFill>
                <a:effectLst>
                  <a:outerShdw blurRad="38100" dist="38100" dir="2700000" algn="tl">
                    <a:srgbClr val="000000">
                      <a:alpha val="43137"/>
                    </a:srgbClr>
                  </a:outerShdw>
                </a:effectLst>
                <a:latin typeface="Nikosh" pitchFamily="2" charset="0"/>
                <a:cs typeface="Nikosh" pitchFamily="2" charset="0"/>
              </a:rPr>
              <a:t> </a:t>
            </a:r>
            <a:r>
              <a:rPr lang="en-US" sz="6600" dirty="0" err="1">
                <a:solidFill>
                  <a:srgbClr val="C00000"/>
                </a:solidFill>
                <a:effectLst>
                  <a:outerShdw blurRad="38100" dist="38100" dir="2700000" algn="tl">
                    <a:srgbClr val="000000">
                      <a:alpha val="43137"/>
                    </a:srgbClr>
                  </a:outerShdw>
                </a:effectLst>
                <a:latin typeface="Nikosh" pitchFamily="2" charset="0"/>
                <a:cs typeface="Nikosh" pitchFamily="2" charset="0"/>
              </a:rPr>
              <a:t>অধিকার</a:t>
            </a:r>
            <a:r>
              <a:rPr lang="en-US" sz="6600" dirty="0">
                <a:solidFill>
                  <a:srgbClr val="C00000"/>
                </a:solidFill>
                <a:effectLst>
                  <a:outerShdw blurRad="38100" dist="38100" dir="2700000" algn="tl">
                    <a:srgbClr val="000000">
                      <a:alpha val="43137"/>
                    </a:srgbClr>
                  </a:outerShdw>
                </a:effectLst>
                <a:latin typeface="Nikosh" pitchFamily="2" charset="0"/>
                <a:cs typeface="Nikosh" pitchFamily="2" charset="0"/>
              </a:rPr>
              <a:t> </a:t>
            </a:r>
            <a:r>
              <a:rPr lang="en-US" sz="6600" dirty="0" err="1">
                <a:solidFill>
                  <a:srgbClr val="C00000"/>
                </a:solidFill>
                <a:effectLst>
                  <a:outerShdw blurRad="38100" dist="38100" dir="2700000" algn="tl">
                    <a:srgbClr val="000000">
                      <a:alpha val="43137"/>
                    </a:srgbClr>
                  </a:outerShdw>
                </a:effectLst>
                <a:latin typeface="Nikosh" pitchFamily="2" charset="0"/>
                <a:cs typeface="Nikosh" pitchFamily="2" charset="0"/>
              </a:rPr>
              <a:t>আইন</a:t>
            </a:r>
            <a:r>
              <a:rPr lang="en-US" sz="6600" dirty="0">
                <a:solidFill>
                  <a:srgbClr val="C00000"/>
                </a:solidFill>
                <a:effectLst>
                  <a:outerShdw blurRad="38100" dist="38100" dir="2700000" algn="tl">
                    <a:srgbClr val="000000">
                      <a:alpha val="43137"/>
                    </a:srgbClr>
                  </a:outerShdw>
                </a:effectLst>
                <a:latin typeface="Nikosh" pitchFamily="2" charset="0"/>
                <a:cs typeface="Nikosh" pitchFamily="2" charset="0"/>
              </a:rPr>
              <a:t>, ২০০৯</a:t>
            </a:r>
            <a:r>
              <a:rPr lang="bn-IN" sz="6600" dirty="0">
                <a:solidFill>
                  <a:srgbClr val="C00000"/>
                </a:solidFill>
                <a:effectLst>
                  <a:outerShdw blurRad="38100" dist="38100" dir="2700000" algn="tl">
                    <a:srgbClr val="000000">
                      <a:alpha val="43137"/>
                    </a:srgbClr>
                  </a:outerShdw>
                </a:effectLst>
                <a:latin typeface="Nikosh" pitchFamily="2" charset="0"/>
                <a:cs typeface="Nikosh" pitchFamily="2" charset="0"/>
              </a:rPr>
              <a:t/>
            </a:r>
            <a:br>
              <a:rPr lang="bn-IN" sz="6600" dirty="0">
                <a:solidFill>
                  <a:srgbClr val="C00000"/>
                </a:solidFill>
                <a:effectLst>
                  <a:outerShdw blurRad="38100" dist="38100" dir="2700000" algn="tl">
                    <a:srgbClr val="000000">
                      <a:alpha val="43137"/>
                    </a:srgbClr>
                  </a:outerShdw>
                </a:effectLst>
                <a:latin typeface="Nikosh" pitchFamily="2" charset="0"/>
                <a:cs typeface="Nikosh" pitchFamily="2" charset="0"/>
              </a:rPr>
            </a:br>
            <a:r>
              <a:rPr lang="bn-IN" sz="3100" dirty="0">
                <a:solidFill>
                  <a:srgbClr val="00B050"/>
                </a:solidFill>
                <a:latin typeface="Nikosh" pitchFamily="2" charset="0"/>
                <a:cs typeface="Nikosh" pitchFamily="2" charset="0"/>
              </a:rPr>
              <a:t>তথ্য অধিকার আইনে মোট ৮টি অধ্যায় আছে এবং ৩৭টি ধারা ও ১টি তফসিল </a:t>
            </a:r>
            <a:br>
              <a:rPr lang="bn-IN" sz="3100" dirty="0">
                <a:solidFill>
                  <a:srgbClr val="00B050"/>
                </a:solidFill>
                <a:latin typeface="Nikosh" pitchFamily="2" charset="0"/>
                <a:cs typeface="Nikosh" pitchFamily="2" charset="0"/>
              </a:rPr>
            </a:br>
            <a:r>
              <a:rPr lang="en-US" sz="3100" dirty="0"/>
              <a:t/>
            </a:r>
            <a:br>
              <a:rPr lang="en-US" sz="3100" dirty="0"/>
            </a:br>
            <a:endParaRPr lang="en-US" sz="3100" dirty="0"/>
          </a:p>
        </p:txBody>
      </p:sp>
      <p:graphicFrame>
        <p:nvGraphicFramePr>
          <p:cNvPr id="5" name="Content Placeholder 2"/>
          <p:cNvGraphicFramePr>
            <a:graphicFrameLocks/>
          </p:cNvGraphicFramePr>
          <p:nvPr>
            <p:extLst>
              <p:ext uri="{D42A27DB-BD31-4B8C-83A1-F6EECF244321}">
                <p14:modId xmlns:p14="http://schemas.microsoft.com/office/powerpoint/2010/main" val="2609144580"/>
              </p:ext>
            </p:extLst>
          </p:nvPr>
        </p:nvGraphicFramePr>
        <p:xfrm>
          <a:off x="283126" y="1566253"/>
          <a:ext cx="11413951" cy="5010501"/>
        </p:xfrm>
        <a:graphic>
          <a:graphicData uri="http://schemas.openxmlformats.org/drawingml/2006/table">
            <a:tbl>
              <a:tblPr firstRow="1" bandRow="1">
                <a:tableStyleId>{5C22544A-7EE6-4342-B048-85BDC9FD1C3A}</a:tableStyleId>
              </a:tblPr>
              <a:tblGrid>
                <a:gridCol w="804249">
                  <a:extLst>
                    <a:ext uri="{9D8B030D-6E8A-4147-A177-3AD203B41FA5}">
                      <a16:colId xmlns:a16="http://schemas.microsoft.com/office/drawing/2014/main" xmlns="" val="20000"/>
                    </a:ext>
                  </a:extLst>
                </a:gridCol>
                <a:gridCol w="1616048">
                  <a:extLst>
                    <a:ext uri="{9D8B030D-6E8A-4147-A177-3AD203B41FA5}">
                      <a16:colId xmlns:a16="http://schemas.microsoft.com/office/drawing/2014/main" xmlns="" val="20001"/>
                    </a:ext>
                  </a:extLst>
                </a:gridCol>
                <a:gridCol w="6241794">
                  <a:extLst>
                    <a:ext uri="{9D8B030D-6E8A-4147-A177-3AD203B41FA5}">
                      <a16:colId xmlns:a16="http://schemas.microsoft.com/office/drawing/2014/main" xmlns="" val="20002"/>
                    </a:ext>
                  </a:extLst>
                </a:gridCol>
                <a:gridCol w="2751860">
                  <a:extLst>
                    <a:ext uri="{9D8B030D-6E8A-4147-A177-3AD203B41FA5}">
                      <a16:colId xmlns:a16="http://schemas.microsoft.com/office/drawing/2014/main" xmlns="" val="20003"/>
                    </a:ext>
                  </a:extLst>
                </a:gridCol>
              </a:tblGrid>
              <a:tr h="748392">
                <a:tc>
                  <a:txBody>
                    <a:bodyPr/>
                    <a:lstStyle/>
                    <a:p>
                      <a:pPr marL="0" marR="0" algn="ctr">
                        <a:lnSpc>
                          <a:spcPct val="115000"/>
                        </a:lnSpc>
                        <a:spcBef>
                          <a:spcPts val="0"/>
                        </a:spcBef>
                        <a:spcAft>
                          <a:spcPts val="0"/>
                        </a:spcAft>
                      </a:pPr>
                      <a:r>
                        <a:rPr lang="en-US" sz="2000" b="1" kern="1200" dirty="0" err="1">
                          <a:effectLst/>
                          <a:latin typeface="Nikosh" pitchFamily="2" charset="0"/>
                          <a:cs typeface="Nikosh" pitchFamily="2" charset="0"/>
                        </a:rPr>
                        <a:t>ক্রমিক</a:t>
                      </a:r>
                      <a:endParaRPr lang="en-US" sz="2000" b="1" dirty="0">
                        <a:effectLst/>
                        <a:latin typeface="Nikosh" pitchFamily="2" charset="0"/>
                        <a:ea typeface="Times New Roman"/>
                        <a:cs typeface="Nikosh" pitchFamily="2" charset="0"/>
                      </a:endParaRPr>
                    </a:p>
                  </a:txBody>
                  <a:tcPr marL="55490" marR="55490" marT="27745" marB="27745"/>
                </a:tc>
                <a:tc>
                  <a:txBody>
                    <a:bodyPr/>
                    <a:lstStyle/>
                    <a:p>
                      <a:pPr marL="0" marR="0" algn="ctr">
                        <a:lnSpc>
                          <a:spcPct val="115000"/>
                        </a:lnSpc>
                        <a:spcBef>
                          <a:spcPts val="0"/>
                        </a:spcBef>
                        <a:spcAft>
                          <a:spcPts val="0"/>
                        </a:spcAft>
                      </a:pPr>
                      <a:r>
                        <a:rPr lang="en-US" sz="2000" b="1" kern="1200" dirty="0" err="1">
                          <a:effectLst/>
                          <a:latin typeface="Nikosh" pitchFamily="2" charset="0"/>
                          <a:cs typeface="Nikosh" pitchFamily="2" charset="0"/>
                        </a:rPr>
                        <a:t>অধ্যায়</a:t>
                      </a:r>
                      <a:endParaRPr lang="en-US" sz="2000" b="1" dirty="0">
                        <a:effectLst/>
                        <a:latin typeface="Nikosh" pitchFamily="2" charset="0"/>
                        <a:ea typeface="Times New Roman"/>
                        <a:cs typeface="Nikosh" pitchFamily="2" charset="0"/>
                      </a:endParaRPr>
                    </a:p>
                  </a:txBody>
                  <a:tcPr marL="55490" marR="55490" marT="27745" marB="27745"/>
                </a:tc>
                <a:tc>
                  <a:txBody>
                    <a:bodyPr/>
                    <a:lstStyle/>
                    <a:p>
                      <a:pPr marL="0" marR="0" algn="ctr">
                        <a:lnSpc>
                          <a:spcPct val="115000"/>
                        </a:lnSpc>
                        <a:spcBef>
                          <a:spcPts val="0"/>
                        </a:spcBef>
                        <a:spcAft>
                          <a:spcPts val="0"/>
                        </a:spcAft>
                      </a:pPr>
                      <a:r>
                        <a:rPr lang="en-US" sz="2000" b="1" kern="1200" dirty="0" err="1">
                          <a:effectLst/>
                          <a:latin typeface="Nikosh" pitchFamily="2" charset="0"/>
                          <a:cs typeface="Nikosh" pitchFamily="2" charset="0"/>
                        </a:rPr>
                        <a:t>বিষয়বস্তু</a:t>
                      </a:r>
                      <a:endParaRPr lang="en-US" sz="2000" b="1" dirty="0">
                        <a:effectLst/>
                        <a:latin typeface="Nikosh" pitchFamily="2" charset="0"/>
                        <a:ea typeface="Times New Roman"/>
                        <a:cs typeface="Nikosh" pitchFamily="2" charset="0"/>
                      </a:endParaRPr>
                    </a:p>
                  </a:txBody>
                  <a:tcPr marL="55490" marR="55490" marT="27745" marB="27745"/>
                </a:tc>
                <a:tc>
                  <a:txBody>
                    <a:bodyPr/>
                    <a:lstStyle/>
                    <a:p>
                      <a:pPr marL="0" marR="0" algn="ctr">
                        <a:lnSpc>
                          <a:spcPct val="115000"/>
                        </a:lnSpc>
                        <a:spcBef>
                          <a:spcPts val="0"/>
                        </a:spcBef>
                        <a:spcAft>
                          <a:spcPts val="0"/>
                        </a:spcAft>
                      </a:pPr>
                      <a:r>
                        <a:rPr lang="en-US" sz="2000" b="1" kern="1200" dirty="0" err="1">
                          <a:effectLst/>
                          <a:latin typeface="Nikosh" pitchFamily="2" charset="0"/>
                          <a:cs typeface="Nikosh" pitchFamily="2" charset="0"/>
                        </a:rPr>
                        <a:t>সংশ্লিষ্ট</a:t>
                      </a:r>
                      <a:r>
                        <a:rPr lang="en-US" sz="2000" b="1" kern="1200" dirty="0">
                          <a:effectLst/>
                          <a:latin typeface="Nikosh" pitchFamily="2" charset="0"/>
                          <a:cs typeface="Nikosh" pitchFamily="2" charset="0"/>
                        </a:rPr>
                        <a:t> ধারা/ </a:t>
                      </a:r>
                      <a:r>
                        <a:rPr lang="en-US" sz="2000" b="1" kern="1200" dirty="0" err="1">
                          <a:effectLst/>
                          <a:latin typeface="Nikosh" pitchFamily="2" charset="0"/>
                          <a:cs typeface="Nikosh" pitchFamily="2" charset="0"/>
                        </a:rPr>
                        <a:t>উপধারা</a:t>
                      </a:r>
                      <a:endParaRPr lang="en-US" sz="2000" b="1" dirty="0">
                        <a:effectLst/>
                        <a:latin typeface="Nikosh" pitchFamily="2" charset="0"/>
                        <a:ea typeface="Times New Roman"/>
                        <a:cs typeface="Nikosh" pitchFamily="2" charset="0"/>
                      </a:endParaRPr>
                    </a:p>
                  </a:txBody>
                  <a:tcPr marL="55490" marR="55490" marT="27745" marB="27745"/>
                </a:tc>
                <a:extLst>
                  <a:ext uri="{0D108BD9-81ED-4DB2-BD59-A6C34878D82A}">
                    <a16:rowId xmlns:a16="http://schemas.microsoft.com/office/drawing/2014/main" xmlns="" val="10000"/>
                  </a:ext>
                </a:extLst>
              </a:tr>
              <a:tr h="417809">
                <a:tc>
                  <a:txBody>
                    <a:bodyPr/>
                    <a:lstStyle/>
                    <a:p>
                      <a:pPr marL="0" marR="0">
                        <a:lnSpc>
                          <a:spcPct val="115000"/>
                        </a:lnSpc>
                        <a:spcBef>
                          <a:spcPts val="0"/>
                        </a:spcBef>
                        <a:spcAft>
                          <a:spcPts val="0"/>
                        </a:spcAft>
                      </a:pPr>
                      <a:r>
                        <a:rPr lang="en-US" sz="2000" b="1" kern="1200" dirty="0">
                          <a:effectLst/>
                          <a:latin typeface="Nikosh" pitchFamily="2" charset="0"/>
                          <a:cs typeface="Nikosh" pitchFamily="2" charset="0"/>
                        </a:rPr>
                        <a:t>১</a:t>
                      </a:r>
                      <a:endParaRPr lang="en-US" sz="2000" b="1" dirty="0">
                        <a:effectLst/>
                        <a:latin typeface="Nikosh" pitchFamily="2" charset="0"/>
                        <a:ea typeface="Times New Roman"/>
                        <a:cs typeface="Nikosh" pitchFamily="2" charset="0"/>
                      </a:endParaRPr>
                    </a:p>
                  </a:txBody>
                  <a:tcPr marL="55490" marR="55490" marT="27745" marB="27745"/>
                </a:tc>
                <a:tc>
                  <a:txBody>
                    <a:bodyPr/>
                    <a:lstStyle/>
                    <a:p>
                      <a:pPr marL="0" marR="0">
                        <a:lnSpc>
                          <a:spcPct val="115000"/>
                        </a:lnSpc>
                        <a:spcBef>
                          <a:spcPts val="0"/>
                        </a:spcBef>
                        <a:spcAft>
                          <a:spcPts val="0"/>
                        </a:spcAft>
                      </a:pPr>
                      <a:r>
                        <a:rPr lang="en-US" sz="2000" b="1" kern="1200" dirty="0" err="1">
                          <a:effectLst/>
                          <a:latin typeface="Nikosh" pitchFamily="2" charset="0"/>
                          <a:cs typeface="Nikosh" pitchFamily="2" charset="0"/>
                        </a:rPr>
                        <a:t>প্রথম</a:t>
                      </a:r>
                      <a:endParaRPr lang="en-US" sz="2000" b="1" dirty="0">
                        <a:effectLst/>
                        <a:latin typeface="Nikosh" pitchFamily="2" charset="0"/>
                        <a:ea typeface="Times New Roman"/>
                        <a:cs typeface="Nikosh" pitchFamily="2" charset="0"/>
                      </a:endParaRPr>
                    </a:p>
                  </a:txBody>
                  <a:tcPr marL="55490" marR="55490" marT="27745" marB="27745"/>
                </a:tc>
                <a:tc>
                  <a:txBody>
                    <a:bodyPr/>
                    <a:lstStyle/>
                    <a:p>
                      <a:pPr marL="0" marR="0">
                        <a:lnSpc>
                          <a:spcPct val="115000"/>
                        </a:lnSpc>
                        <a:spcBef>
                          <a:spcPts val="0"/>
                        </a:spcBef>
                        <a:spcAft>
                          <a:spcPts val="0"/>
                        </a:spcAft>
                      </a:pPr>
                      <a:r>
                        <a:rPr lang="en-US" sz="2000" b="1" kern="1200" dirty="0" err="1">
                          <a:effectLst/>
                          <a:latin typeface="Nikosh" pitchFamily="2" charset="0"/>
                          <a:cs typeface="Nikosh" pitchFamily="2" charset="0"/>
                        </a:rPr>
                        <a:t>প্রারম্ভিক</a:t>
                      </a:r>
                      <a:r>
                        <a:rPr lang="en-US" sz="2000" b="1" kern="1200" dirty="0">
                          <a:effectLst/>
                          <a:latin typeface="Nikosh" pitchFamily="2" charset="0"/>
                          <a:cs typeface="Nikosh" pitchFamily="2" charset="0"/>
                        </a:rPr>
                        <a:t>: </a:t>
                      </a:r>
                      <a:r>
                        <a:rPr lang="en-US" sz="2000" b="1" kern="1200" dirty="0" err="1">
                          <a:effectLst/>
                          <a:latin typeface="Nikosh" pitchFamily="2" charset="0"/>
                          <a:cs typeface="Nikosh" pitchFamily="2" charset="0"/>
                        </a:rPr>
                        <a:t>সংক্ষিপ্ত</a:t>
                      </a:r>
                      <a:r>
                        <a:rPr lang="en-US" sz="2000" b="1" kern="1200" dirty="0">
                          <a:effectLst/>
                          <a:latin typeface="Nikosh" pitchFamily="2" charset="0"/>
                          <a:cs typeface="Nikosh" pitchFamily="2" charset="0"/>
                        </a:rPr>
                        <a:t> </a:t>
                      </a:r>
                      <a:r>
                        <a:rPr lang="en-US" sz="2000" b="1" kern="1200" dirty="0" err="1">
                          <a:effectLst/>
                          <a:latin typeface="Nikosh" pitchFamily="2" charset="0"/>
                          <a:cs typeface="Nikosh" pitchFamily="2" charset="0"/>
                        </a:rPr>
                        <a:t>শিরোনাম</a:t>
                      </a:r>
                      <a:r>
                        <a:rPr lang="en-US" sz="2000" b="1" kern="1200" dirty="0">
                          <a:effectLst/>
                          <a:latin typeface="Nikosh" pitchFamily="2" charset="0"/>
                          <a:cs typeface="Nikosh" pitchFamily="2" charset="0"/>
                        </a:rPr>
                        <a:t>, </a:t>
                      </a:r>
                      <a:r>
                        <a:rPr lang="en-US" sz="2000" b="1" kern="1200" dirty="0" err="1">
                          <a:effectLst/>
                          <a:latin typeface="Nikosh" pitchFamily="2" charset="0"/>
                          <a:cs typeface="Nikosh" pitchFamily="2" charset="0"/>
                        </a:rPr>
                        <a:t>সংঙ্গা</a:t>
                      </a:r>
                      <a:r>
                        <a:rPr lang="en-US" sz="2000" b="1" kern="1200" dirty="0">
                          <a:effectLst/>
                          <a:latin typeface="Nikosh" pitchFamily="2" charset="0"/>
                          <a:cs typeface="Nikosh" pitchFamily="2" charset="0"/>
                        </a:rPr>
                        <a:t> ও </a:t>
                      </a:r>
                      <a:r>
                        <a:rPr lang="en-US" sz="2000" b="1" kern="1200" dirty="0" err="1">
                          <a:effectLst/>
                          <a:latin typeface="Nikosh" pitchFamily="2" charset="0"/>
                          <a:cs typeface="Nikosh" pitchFamily="2" charset="0"/>
                        </a:rPr>
                        <a:t>আইনের</a:t>
                      </a:r>
                      <a:r>
                        <a:rPr lang="en-US" sz="2000" b="1" kern="1200" dirty="0">
                          <a:effectLst/>
                          <a:latin typeface="Nikosh" pitchFamily="2" charset="0"/>
                          <a:cs typeface="Nikosh" pitchFamily="2" charset="0"/>
                        </a:rPr>
                        <a:t> </a:t>
                      </a:r>
                      <a:r>
                        <a:rPr lang="en-US" sz="2000" b="1" kern="1200" dirty="0" err="1">
                          <a:effectLst/>
                          <a:latin typeface="Nikosh" pitchFamily="2" charset="0"/>
                          <a:cs typeface="Nikosh" pitchFamily="2" charset="0"/>
                        </a:rPr>
                        <a:t>প্রাধান্য</a:t>
                      </a:r>
                      <a:endParaRPr lang="en-US" sz="2000" b="1" dirty="0">
                        <a:effectLst/>
                        <a:latin typeface="Nikosh" pitchFamily="2" charset="0"/>
                        <a:ea typeface="Times New Roman"/>
                        <a:cs typeface="Nikosh" pitchFamily="2" charset="0"/>
                      </a:endParaRPr>
                    </a:p>
                  </a:txBody>
                  <a:tcPr marL="55490" marR="55490" marT="27745" marB="27745"/>
                </a:tc>
                <a:tc>
                  <a:txBody>
                    <a:bodyPr/>
                    <a:lstStyle/>
                    <a:p>
                      <a:pPr marL="0" marR="0">
                        <a:lnSpc>
                          <a:spcPct val="115000"/>
                        </a:lnSpc>
                        <a:spcBef>
                          <a:spcPts val="0"/>
                        </a:spcBef>
                        <a:spcAft>
                          <a:spcPts val="0"/>
                        </a:spcAft>
                      </a:pPr>
                      <a:r>
                        <a:rPr lang="en-US" sz="2000" b="1" kern="1200" dirty="0">
                          <a:effectLst/>
                          <a:latin typeface="Nikosh" pitchFamily="2" charset="0"/>
                          <a:cs typeface="Nikosh" pitchFamily="2" charset="0"/>
                        </a:rPr>
                        <a:t>১ - ৩</a:t>
                      </a:r>
                      <a:endParaRPr lang="en-US" sz="2000" b="1" dirty="0">
                        <a:effectLst/>
                        <a:latin typeface="Nikosh" pitchFamily="2" charset="0"/>
                        <a:ea typeface="Times New Roman"/>
                        <a:cs typeface="Nikosh" pitchFamily="2" charset="0"/>
                      </a:endParaRPr>
                    </a:p>
                  </a:txBody>
                  <a:tcPr marL="55490" marR="55490" marT="27745" marB="27745"/>
                </a:tc>
                <a:extLst>
                  <a:ext uri="{0D108BD9-81ED-4DB2-BD59-A6C34878D82A}">
                    <a16:rowId xmlns:a16="http://schemas.microsoft.com/office/drawing/2014/main" xmlns="" val="10001"/>
                  </a:ext>
                </a:extLst>
              </a:tr>
              <a:tr h="417809">
                <a:tc>
                  <a:txBody>
                    <a:bodyPr/>
                    <a:lstStyle/>
                    <a:p>
                      <a:pPr marL="0" marR="0">
                        <a:lnSpc>
                          <a:spcPct val="115000"/>
                        </a:lnSpc>
                        <a:spcBef>
                          <a:spcPts val="0"/>
                        </a:spcBef>
                        <a:spcAft>
                          <a:spcPts val="0"/>
                        </a:spcAft>
                      </a:pPr>
                      <a:r>
                        <a:rPr lang="en-US" sz="2000" b="1" kern="1200">
                          <a:effectLst/>
                          <a:latin typeface="Nikosh" pitchFamily="2" charset="0"/>
                          <a:cs typeface="Nikosh" pitchFamily="2" charset="0"/>
                        </a:rPr>
                        <a:t>২</a:t>
                      </a:r>
                      <a:endParaRPr lang="en-US" sz="2000" b="1">
                        <a:effectLst/>
                        <a:latin typeface="Nikosh" pitchFamily="2" charset="0"/>
                        <a:ea typeface="Times New Roman"/>
                        <a:cs typeface="Nikosh" pitchFamily="2" charset="0"/>
                      </a:endParaRPr>
                    </a:p>
                  </a:txBody>
                  <a:tcPr marL="55490" marR="55490" marT="27745" marB="27745"/>
                </a:tc>
                <a:tc>
                  <a:txBody>
                    <a:bodyPr/>
                    <a:lstStyle/>
                    <a:p>
                      <a:pPr marL="0" marR="0">
                        <a:lnSpc>
                          <a:spcPct val="115000"/>
                        </a:lnSpc>
                        <a:spcBef>
                          <a:spcPts val="0"/>
                        </a:spcBef>
                        <a:spcAft>
                          <a:spcPts val="0"/>
                        </a:spcAft>
                      </a:pPr>
                      <a:r>
                        <a:rPr lang="en-US" sz="2000" b="1" kern="1200" dirty="0" err="1">
                          <a:effectLst/>
                          <a:latin typeface="Nikosh" pitchFamily="2" charset="0"/>
                          <a:cs typeface="Nikosh" pitchFamily="2" charset="0"/>
                        </a:rPr>
                        <a:t>দ্বিতীয়</a:t>
                      </a:r>
                      <a:endParaRPr lang="en-US" sz="2000" b="1" dirty="0">
                        <a:effectLst/>
                        <a:latin typeface="Nikosh" pitchFamily="2" charset="0"/>
                        <a:ea typeface="Times New Roman"/>
                        <a:cs typeface="Nikosh" pitchFamily="2" charset="0"/>
                      </a:endParaRPr>
                    </a:p>
                  </a:txBody>
                  <a:tcPr marL="55490" marR="55490" marT="27745" marB="27745"/>
                </a:tc>
                <a:tc>
                  <a:txBody>
                    <a:bodyPr/>
                    <a:lstStyle/>
                    <a:p>
                      <a:pPr marL="0" marR="0">
                        <a:lnSpc>
                          <a:spcPct val="115000"/>
                        </a:lnSpc>
                        <a:spcBef>
                          <a:spcPts val="0"/>
                        </a:spcBef>
                        <a:spcAft>
                          <a:spcPts val="0"/>
                        </a:spcAft>
                      </a:pPr>
                      <a:r>
                        <a:rPr lang="en-US" sz="2000" b="1" kern="1200" dirty="0" err="1">
                          <a:effectLst/>
                          <a:latin typeface="Nikosh" pitchFamily="2" charset="0"/>
                          <a:cs typeface="Nikosh" pitchFamily="2" charset="0"/>
                        </a:rPr>
                        <a:t>তথ্য</a:t>
                      </a:r>
                      <a:r>
                        <a:rPr lang="en-US" sz="2000" b="1" kern="1200" dirty="0">
                          <a:effectLst/>
                          <a:latin typeface="Nikosh" pitchFamily="2" charset="0"/>
                          <a:cs typeface="Nikosh" pitchFamily="2" charset="0"/>
                        </a:rPr>
                        <a:t> </a:t>
                      </a:r>
                      <a:r>
                        <a:rPr lang="en-US" sz="2000" b="1" kern="1200" dirty="0" err="1">
                          <a:effectLst/>
                          <a:latin typeface="Nikosh" pitchFamily="2" charset="0"/>
                          <a:cs typeface="Nikosh" pitchFamily="2" charset="0"/>
                        </a:rPr>
                        <a:t>অধিকার</a:t>
                      </a:r>
                      <a:r>
                        <a:rPr lang="en-US" sz="2000" b="1" kern="1200" dirty="0">
                          <a:effectLst/>
                          <a:latin typeface="Nikosh" pitchFamily="2" charset="0"/>
                          <a:cs typeface="Nikosh" pitchFamily="2" charset="0"/>
                        </a:rPr>
                        <a:t>, </a:t>
                      </a:r>
                      <a:r>
                        <a:rPr lang="en-US" sz="2000" b="1" kern="1200" dirty="0" err="1">
                          <a:effectLst/>
                          <a:latin typeface="Nikosh" pitchFamily="2" charset="0"/>
                          <a:cs typeface="Nikosh" pitchFamily="2" charset="0"/>
                        </a:rPr>
                        <a:t>তথ্য</a:t>
                      </a:r>
                      <a:r>
                        <a:rPr lang="en-US" sz="2000" b="1" kern="1200" dirty="0">
                          <a:effectLst/>
                          <a:latin typeface="Nikosh" pitchFamily="2" charset="0"/>
                          <a:cs typeface="Nikosh" pitchFamily="2" charset="0"/>
                        </a:rPr>
                        <a:t> </a:t>
                      </a:r>
                      <a:r>
                        <a:rPr lang="en-US" sz="2000" b="1" kern="1200" dirty="0" err="1">
                          <a:effectLst/>
                          <a:latin typeface="Nikosh" pitchFamily="2" charset="0"/>
                          <a:cs typeface="Nikosh" pitchFamily="2" charset="0"/>
                        </a:rPr>
                        <a:t>সংরক্ষণ</a:t>
                      </a:r>
                      <a:r>
                        <a:rPr lang="en-US" sz="2000" b="1" kern="1200" dirty="0">
                          <a:effectLst/>
                          <a:latin typeface="Nikosh" pitchFamily="2" charset="0"/>
                          <a:cs typeface="Nikosh" pitchFamily="2" charset="0"/>
                        </a:rPr>
                        <a:t>, </a:t>
                      </a:r>
                      <a:r>
                        <a:rPr lang="en-US" sz="2000" b="1" kern="1200" dirty="0" err="1">
                          <a:effectLst/>
                          <a:latin typeface="Nikosh" pitchFamily="2" charset="0"/>
                          <a:cs typeface="Nikosh" pitchFamily="2" charset="0"/>
                        </a:rPr>
                        <a:t>প্রকাশ</a:t>
                      </a:r>
                      <a:r>
                        <a:rPr lang="en-US" sz="2000" b="1" kern="1200" dirty="0">
                          <a:effectLst/>
                          <a:latin typeface="Nikosh" pitchFamily="2" charset="0"/>
                          <a:cs typeface="Nikosh" pitchFamily="2" charset="0"/>
                        </a:rPr>
                        <a:t> ও </a:t>
                      </a:r>
                      <a:r>
                        <a:rPr lang="en-US" sz="2000" b="1" kern="1200" dirty="0" err="1">
                          <a:effectLst/>
                          <a:latin typeface="Nikosh" pitchFamily="2" charset="0"/>
                          <a:cs typeface="Nikosh" pitchFamily="2" charset="0"/>
                        </a:rPr>
                        <a:t>প্রাপ্তি</a:t>
                      </a:r>
                      <a:endParaRPr lang="en-US" sz="2000" b="1" dirty="0">
                        <a:effectLst/>
                        <a:latin typeface="Nikosh" pitchFamily="2" charset="0"/>
                        <a:ea typeface="Times New Roman"/>
                        <a:cs typeface="Nikosh" pitchFamily="2" charset="0"/>
                      </a:endParaRPr>
                    </a:p>
                  </a:txBody>
                  <a:tcPr marL="55490" marR="55490" marT="27745" marB="27745"/>
                </a:tc>
                <a:tc>
                  <a:txBody>
                    <a:bodyPr/>
                    <a:lstStyle/>
                    <a:p>
                      <a:pPr marL="0" marR="0">
                        <a:lnSpc>
                          <a:spcPct val="115000"/>
                        </a:lnSpc>
                        <a:spcBef>
                          <a:spcPts val="0"/>
                        </a:spcBef>
                        <a:spcAft>
                          <a:spcPts val="0"/>
                        </a:spcAft>
                      </a:pPr>
                      <a:r>
                        <a:rPr lang="en-US" sz="2000" b="1" kern="1200">
                          <a:effectLst/>
                          <a:latin typeface="Nikosh" pitchFamily="2" charset="0"/>
                          <a:cs typeface="Nikosh" pitchFamily="2" charset="0"/>
                        </a:rPr>
                        <a:t>৪ - ৯</a:t>
                      </a:r>
                      <a:endParaRPr lang="en-US" sz="2000" b="1">
                        <a:effectLst/>
                        <a:latin typeface="Nikosh" pitchFamily="2" charset="0"/>
                        <a:ea typeface="Times New Roman"/>
                        <a:cs typeface="Nikosh" pitchFamily="2" charset="0"/>
                      </a:endParaRPr>
                    </a:p>
                  </a:txBody>
                  <a:tcPr marL="55490" marR="55490" marT="27745" marB="27745"/>
                </a:tc>
                <a:extLst>
                  <a:ext uri="{0D108BD9-81ED-4DB2-BD59-A6C34878D82A}">
                    <a16:rowId xmlns:a16="http://schemas.microsoft.com/office/drawing/2014/main" xmlns="" val="10002"/>
                  </a:ext>
                </a:extLst>
              </a:tr>
              <a:tr h="385456">
                <a:tc>
                  <a:txBody>
                    <a:bodyPr/>
                    <a:lstStyle/>
                    <a:p>
                      <a:pPr marL="0" marR="0">
                        <a:lnSpc>
                          <a:spcPct val="115000"/>
                        </a:lnSpc>
                        <a:spcBef>
                          <a:spcPts val="0"/>
                        </a:spcBef>
                        <a:spcAft>
                          <a:spcPts val="0"/>
                        </a:spcAft>
                      </a:pPr>
                      <a:r>
                        <a:rPr lang="en-US" sz="2000" b="1" kern="1200">
                          <a:effectLst/>
                          <a:latin typeface="Nikosh" pitchFamily="2" charset="0"/>
                          <a:cs typeface="Nikosh" pitchFamily="2" charset="0"/>
                        </a:rPr>
                        <a:t>৩</a:t>
                      </a:r>
                      <a:endParaRPr lang="en-US" sz="2000" b="1">
                        <a:effectLst/>
                        <a:latin typeface="Nikosh" pitchFamily="2" charset="0"/>
                        <a:ea typeface="Times New Roman"/>
                        <a:cs typeface="Nikosh" pitchFamily="2" charset="0"/>
                      </a:endParaRPr>
                    </a:p>
                  </a:txBody>
                  <a:tcPr marL="55490" marR="55490" marT="27745" marB="27745"/>
                </a:tc>
                <a:tc>
                  <a:txBody>
                    <a:bodyPr/>
                    <a:lstStyle/>
                    <a:p>
                      <a:pPr marL="0" marR="0">
                        <a:lnSpc>
                          <a:spcPct val="115000"/>
                        </a:lnSpc>
                        <a:spcBef>
                          <a:spcPts val="0"/>
                        </a:spcBef>
                        <a:spcAft>
                          <a:spcPts val="0"/>
                        </a:spcAft>
                      </a:pPr>
                      <a:r>
                        <a:rPr lang="en-US" sz="2000" b="1" kern="1200">
                          <a:effectLst/>
                          <a:latin typeface="Nikosh" pitchFamily="2" charset="0"/>
                          <a:cs typeface="Nikosh" pitchFamily="2" charset="0"/>
                        </a:rPr>
                        <a:t>তৃতীয়</a:t>
                      </a:r>
                      <a:endParaRPr lang="en-US" sz="2000" b="1">
                        <a:effectLst/>
                        <a:latin typeface="Nikosh" pitchFamily="2" charset="0"/>
                        <a:ea typeface="Times New Roman"/>
                        <a:cs typeface="Nikosh" pitchFamily="2" charset="0"/>
                      </a:endParaRPr>
                    </a:p>
                  </a:txBody>
                  <a:tcPr marL="55490" marR="55490" marT="27745" marB="27745"/>
                </a:tc>
                <a:tc>
                  <a:txBody>
                    <a:bodyPr/>
                    <a:lstStyle/>
                    <a:p>
                      <a:pPr marL="0" marR="0">
                        <a:lnSpc>
                          <a:spcPct val="115000"/>
                        </a:lnSpc>
                        <a:spcBef>
                          <a:spcPts val="0"/>
                        </a:spcBef>
                        <a:spcAft>
                          <a:spcPts val="0"/>
                        </a:spcAft>
                      </a:pPr>
                      <a:r>
                        <a:rPr lang="en-US" sz="2000" b="1" kern="1200" dirty="0" err="1">
                          <a:effectLst/>
                          <a:latin typeface="Nikosh" pitchFamily="2" charset="0"/>
                          <a:cs typeface="Nikosh" pitchFamily="2" charset="0"/>
                        </a:rPr>
                        <a:t>দায়িত্বপ্রাপ্ত</a:t>
                      </a:r>
                      <a:r>
                        <a:rPr lang="en-US" sz="2000" b="1" kern="1200" dirty="0">
                          <a:effectLst/>
                          <a:latin typeface="Nikosh" pitchFamily="2" charset="0"/>
                          <a:cs typeface="Nikosh" pitchFamily="2" charset="0"/>
                        </a:rPr>
                        <a:t> </a:t>
                      </a:r>
                      <a:r>
                        <a:rPr lang="en-US" sz="2000" b="1" kern="1200" dirty="0" err="1">
                          <a:effectLst/>
                          <a:latin typeface="Nikosh" pitchFamily="2" charset="0"/>
                          <a:cs typeface="Nikosh" pitchFamily="2" charset="0"/>
                        </a:rPr>
                        <a:t>কর্মকর্তা</a:t>
                      </a:r>
                      <a:r>
                        <a:rPr lang="en-US" sz="2000" b="1" kern="1200" dirty="0">
                          <a:effectLst/>
                          <a:latin typeface="Nikosh" pitchFamily="2" charset="0"/>
                          <a:cs typeface="Nikosh" pitchFamily="2" charset="0"/>
                        </a:rPr>
                        <a:t> </a:t>
                      </a:r>
                      <a:endParaRPr lang="en-US" sz="2000" b="1" dirty="0">
                        <a:effectLst/>
                        <a:latin typeface="Nikosh" pitchFamily="2" charset="0"/>
                        <a:ea typeface="Times New Roman"/>
                        <a:cs typeface="Nikosh" pitchFamily="2" charset="0"/>
                      </a:endParaRPr>
                    </a:p>
                  </a:txBody>
                  <a:tcPr marL="55490" marR="55490" marT="27745" marB="27745"/>
                </a:tc>
                <a:tc>
                  <a:txBody>
                    <a:bodyPr/>
                    <a:lstStyle/>
                    <a:p>
                      <a:pPr marL="0" marR="0">
                        <a:lnSpc>
                          <a:spcPct val="115000"/>
                        </a:lnSpc>
                        <a:spcBef>
                          <a:spcPts val="0"/>
                        </a:spcBef>
                        <a:spcAft>
                          <a:spcPts val="0"/>
                        </a:spcAft>
                      </a:pPr>
                      <a:r>
                        <a:rPr lang="en-US" sz="2000" b="1" kern="1200">
                          <a:effectLst/>
                          <a:latin typeface="Nikosh" pitchFamily="2" charset="0"/>
                          <a:cs typeface="Nikosh" pitchFamily="2" charset="0"/>
                        </a:rPr>
                        <a:t>১০, ১০(১) – ১০(৬)</a:t>
                      </a:r>
                      <a:endParaRPr lang="en-US" sz="2000" b="1">
                        <a:effectLst/>
                        <a:latin typeface="Nikosh" pitchFamily="2" charset="0"/>
                        <a:ea typeface="Times New Roman"/>
                        <a:cs typeface="Nikosh" pitchFamily="2" charset="0"/>
                      </a:endParaRPr>
                    </a:p>
                  </a:txBody>
                  <a:tcPr marL="55490" marR="55490" marT="27745" marB="27745"/>
                </a:tc>
                <a:extLst>
                  <a:ext uri="{0D108BD9-81ED-4DB2-BD59-A6C34878D82A}">
                    <a16:rowId xmlns:a16="http://schemas.microsoft.com/office/drawing/2014/main" xmlns="" val="10003"/>
                  </a:ext>
                </a:extLst>
              </a:tr>
              <a:tr h="385456">
                <a:tc>
                  <a:txBody>
                    <a:bodyPr/>
                    <a:lstStyle/>
                    <a:p>
                      <a:pPr marL="0" marR="0">
                        <a:lnSpc>
                          <a:spcPct val="115000"/>
                        </a:lnSpc>
                        <a:spcBef>
                          <a:spcPts val="0"/>
                        </a:spcBef>
                        <a:spcAft>
                          <a:spcPts val="0"/>
                        </a:spcAft>
                      </a:pPr>
                      <a:r>
                        <a:rPr lang="en-US" sz="2000" b="1" kern="1200">
                          <a:effectLst/>
                          <a:latin typeface="Nikosh" pitchFamily="2" charset="0"/>
                          <a:cs typeface="Nikosh" pitchFamily="2" charset="0"/>
                        </a:rPr>
                        <a:t>৪</a:t>
                      </a:r>
                      <a:endParaRPr lang="en-US" sz="2000" b="1">
                        <a:effectLst/>
                        <a:latin typeface="Nikosh" pitchFamily="2" charset="0"/>
                        <a:ea typeface="Times New Roman"/>
                        <a:cs typeface="Nikosh" pitchFamily="2" charset="0"/>
                      </a:endParaRPr>
                    </a:p>
                  </a:txBody>
                  <a:tcPr marL="55490" marR="55490" marT="27745" marB="27745"/>
                </a:tc>
                <a:tc>
                  <a:txBody>
                    <a:bodyPr/>
                    <a:lstStyle/>
                    <a:p>
                      <a:pPr marL="0" marR="0">
                        <a:lnSpc>
                          <a:spcPct val="115000"/>
                        </a:lnSpc>
                        <a:spcBef>
                          <a:spcPts val="0"/>
                        </a:spcBef>
                        <a:spcAft>
                          <a:spcPts val="0"/>
                        </a:spcAft>
                      </a:pPr>
                      <a:r>
                        <a:rPr lang="en-US" sz="2000" b="1" kern="1200">
                          <a:effectLst/>
                          <a:latin typeface="Nikosh" pitchFamily="2" charset="0"/>
                          <a:cs typeface="Nikosh" pitchFamily="2" charset="0"/>
                        </a:rPr>
                        <a:t>চতুর্থ</a:t>
                      </a:r>
                      <a:endParaRPr lang="en-US" sz="2000" b="1">
                        <a:effectLst/>
                        <a:latin typeface="Nikosh" pitchFamily="2" charset="0"/>
                        <a:ea typeface="Times New Roman"/>
                        <a:cs typeface="Nikosh" pitchFamily="2" charset="0"/>
                      </a:endParaRPr>
                    </a:p>
                  </a:txBody>
                  <a:tcPr marL="55490" marR="55490" marT="27745" marB="27745"/>
                </a:tc>
                <a:tc>
                  <a:txBody>
                    <a:bodyPr/>
                    <a:lstStyle/>
                    <a:p>
                      <a:pPr marL="0" marR="0">
                        <a:lnSpc>
                          <a:spcPct val="115000"/>
                        </a:lnSpc>
                        <a:spcBef>
                          <a:spcPts val="0"/>
                        </a:spcBef>
                        <a:spcAft>
                          <a:spcPts val="0"/>
                        </a:spcAft>
                      </a:pPr>
                      <a:r>
                        <a:rPr lang="en-US" sz="2000" b="1" kern="1200" dirty="0" err="1">
                          <a:effectLst/>
                          <a:latin typeface="Nikosh" pitchFamily="2" charset="0"/>
                          <a:cs typeface="Nikosh" pitchFamily="2" charset="0"/>
                        </a:rPr>
                        <a:t>তথ্য</a:t>
                      </a:r>
                      <a:r>
                        <a:rPr lang="en-US" sz="2000" b="1" kern="1200" dirty="0">
                          <a:effectLst/>
                          <a:latin typeface="Nikosh" pitchFamily="2" charset="0"/>
                          <a:cs typeface="Nikosh" pitchFamily="2" charset="0"/>
                        </a:rPr>
                        <a:t> </a:t>
                      </a:r>
                      <a:r>
                        <a:rPr lang="en-US" sz="2000" b="1" kern="1200" dirty="0" err="1">
                          <a:effectLst/>
                          <a:latin typeface="Nikosh" pitchFamily="2" charset="0"/>
                          <a:cs typeface="Nikosh" pitchFamily="2" charset="0"/>
                        </a:rPr>
                        <a:t>কমিশন</a:t>
                      </a:r>
                      <a:r>
                        <a:rPr lang="en-US" sz="2000" b="1" kern="1200" dirty="0">
                          <a:effectLst/>
                          <a:latin typeface="Nikosh" pitchFamily="2" charset="0"/>
                          <a:cs typeface="Nikosh" pitchFamily="2" charset="0"/>
                        </a:rPr>
                        <a:t> </a:t>
                      </a:r>
                      <a:r>
                        <a:rPr lang="en-US" sz="2000" b="1" kern="1200" dirty="0" err="1">
                          <a:effectLst/>
                          <a:latin typeface="Nikosh" pitchFamily="2" charset="0"/>
                          <a:cs typeface="Nikosh" pitchFamily="2" charset="0"/>
                        </a:rPr>
                        <a:t>প্রতিষ্ঠা</a:t>
                      </a:r>
                      <a:r>
                        <a:rPr lang="en-US" sz="2000" b="1" kern="1200" dirty="0">
                          <a:effectLst/>
                          <a:latin typeface="Nikosh" pitchFamily="2" charset="0"/>
                          <a:cs typeface="Nikosh" pitchFamily="2" charset="0"/>
                        </a:rPr>
                        <a:t>, </a:t>
                      </a:r>
                      <a:r>
                        <a:rPr lang="en-US" sz="2000" b="1" kern="1200" dirty="0" err="1">
                          <a:effectLst/>
                          <a:latin typeface="Nikosh" pitchFamily="2" charset="0"/>
                          <a:cs typeface="Nikosh" pitchFamily="2" charset="0"/>
                        </a:rPr>
                        <a:t>ইত্যাদি</a:t>
                      </a:r>
                      <a:endParaRPr lang="en-US" sz="2000" b="1" dirty="0">
                        <a:effectLst/>
                        <a:latin typeface="Nikosh" pitchFamily="2" charset="0"/>
                        <a:ea typeface="Times New Roman"/>
                        <a:cs typeface="Nikosh" pitchFamily="2" charset="0"/>
                      </a:endParaRPr>
                    </a:p>
                  </a:txBody>
                  <a:tcPr marL="55490" marR="55490" marT="27745" marB="27745"/>
                </a:tc>
                <a:tc>
                  <a:txBody>
                    <a:bodyPr/>
                    <a:lstStyle/>
                    <a:p>
                      <a:pPr marL="0" marR="0">
                        <a:lnSpc>
                          <a:spcPct val="115000"/>
                        </a:lnSpc>
                        <a:spcBef>
                          <a:spcPts val="0"/>
                        </a:spcBef>
                        <a:spcAft>
                          <a:spcPts val="0"/>
                        </a:spcAft>
                      </a:pPr>
                      <a:r>
                        <a:rPr lang="en-US" sz="2000" b="1" kern="1200" dirty="0">
                          <a:effectLst/>
                          <a:latin typeface="Nikosh" pitchFamily="2" charset="0"/>
                          <a:cs typeface="Nikosh" pitchFamily="2" charset="0"/>
                        </a:rPr>
                        <a:t>১১ - ১৮</a:t>
                      </a:r>
                      <a:endParaRPr lang="en-US" sz="2000" b="1" dirty="0">
                        <a:effectLst/>
                        <a:latin typeface="Nikosh" pitchFamily="2" charset="0"/>
                        <a:ea typeface="Times New Roman"/>
                        <a:cs typeface="Nikosh" pitchFamily="2" charset="0"/>
                      </a:endParaRPr>
                    </a:p>
                  </a:txBody>
                  <a:tcPr marL="55490" marR="55490" marT="27745" marB="27745"/>
                </a:tc>
                <a:extLst>
                  <a:ext uri="{0D108BD9-81ED-4DB2-BD59-A6C34878D82A}">
                    <a16:rowId xmlns:a16="http://schemas.microsoft.com/office/drawing/2014/main" xmlns="" val="10004"/>
                  </a:ext>
                </a:extLst>
              </a:tr>
              <a:tr h="385456">
                <a:tc>
                  <a:txBody>
                    <a:bodyPr/>
                    <a:lstStyle/>
                    <a:p>
                      <a:pPr marL="0" marR="0">
                        <a:lnSpc>
                          <a:spcPct val="115000"/>
                        </a:lnSpc>
                        <a:spcBef>
                          <a:spcPts val="0"/>
                        </a:spcBef>
                        <a:spcAft>
                          <a:spcPts val="0"/>
                        </a:spcAft>
                      </a:pPr>
                      <a:r>
                        <a:rPr lang="en-US" sz="2000" b="1" kern="1200">
                          <a:effectLst/>
                          <a:latin typeface="Nikosh" pitchFamily="2" charset="0"/>
                          <a:cs typeface="Nikosh" pitchFamily="2" charset="0"/>
                        </a:rPr>
                        <a:t>৫</a:t>
                      </a:r>
                      <a:endParaRPr lang="en-US" sz="2000" b="1">
                        <a:effectLst/>
                        <a:latin typeface="Nikosh" pitchFamily="2" charset="0"/>
                        <a:ea typeface="Times New Roman"/>
                        <a:cs typeface="Nikosh" pitchFamily="2" charset="0"/>
                      </a:endParaRPr>
                    </a:p>
                  </a:txBody>
                  <a:tcPr marL="55490" marR="55490" marT="27745" marB="27745"/>
                </a:tc>
                <a:tc>
                  <a:txBody>
                    <a:bodyPr/>
                    <a:lstStyle/>
                    <a:p>
                      <a:pPr marL="0" marR="0">
                        <a:lnSpc>
                          <a:spcPct val="115000"/>
                        </a:lnSpc>
                        <a:spcBef>
                          <a:spcPts val="0"/>
                        </a:spcBef>
                        <a:spcAft>
                          <a:spcPts val="0"/>
                        </a:spcAft>
                      </a:pPr>
                      <a:r>
                        <a:rPr lang="en-US" sz="2000" b="1" kern="1200">
                          <a:effectLst/>
                          <a:latin typeface="Nikosh" pitchFamily="2" charset="0"/>
                          <a:cs typeface="Nikosh" pitchFamily="2" charset="0"/>
                        </a:rPr>
                        <a:t>পঞ্চম</a:t>
                      </a:r>
                      <a:endParaRPr lang="en-US" sz="2000" b="1">
                        <a:effectLst/>
                        <a:latin typeface="Nikosh" pitchFamily="2" charset="0"/>
                        <a:ea typeface="Times New Roman"/>
                        <a:cs typeface="Nikosh" pitchFamily="2" charset="0"/>
                      </a:endParaRPr>
                    </a:p>
                  </a:txBody>
                  <a:tcPr marL="55490" marR="55490" marT="27745" marB="27745"/>
                </a:tc>
                <a:tc>
                  <a:txBody>
                    <a:bodyPr/>
                    <a:lstStyle/>
                    <a:p>
                      <a:pPr marL="0" marR="0">
                        <a:lnSpc>
                          <a:spcPct val="115000"/>
                        </a:lnSpc>
                        <a:spcBef>
                          <a:spcPts val="0"/>
                        </a:spcBef>
                        <a:spcAft>
                          <a:spcPts val="0"/>
                        </a:spcAft>
                      </a:pPr>
                      <a:r>
                        <a:rPr lang="en-US" sz="2000" b="1" kern="1200" dirty="0" err="1">
                          <a:effectLst/>
                          <a:latin typeface="Nikosh" pitchFamily="2" charset="0"/>
                          <a:cs typeface="Nikosh" pitchFamily="2" charset="0"/>
                        </a:rPr>
                        <a:t>তথ্য</a:t>
                      </a:r>
                      <a:r>
                        <a:rPr lang="en-US" sz="2000" b="1" kern="1200" dirty="0">
                          <a:effectLst/>
                          <a:latin typeface="Nikosh" pitchFamily="2" charset="0"/>
                          <a:cs typeface="Nikosh" pitchFamily="2" charset="0"/>
                        </a:rPr>
                        <a:t> </a:t>
                      </a:r>
                      <a:r>
                        <a:rPr lang="en-US" sz="2000" b="1" kern="1200" dirty="0" err="1">
                          <a:effectLst/>
                          <a:latin typeface="Nikosh" pitchFamily="2" charset="0"/>
                          <a:cs typeface="Nikosh" pitchFamily="2" charset="0"/>
                        </a:rPr>
                        <a:t>কমিশনের</a:t>
                      </a:r>
                      <a:r>
                        <a:rPr lang="en-US" sz="2000" b="1" kern="1200" dirty="0">
                          <a:effectLst/>
                          <a:latin typeface="Nikosh" pitchFamily="2" charset="0"/>
                          <a:cs typeface="Nikosh" pitchFamily="2" charset="0"/>
                        </a:rPr>
                        <a:t> </a:t>
                      </a:r>
                      <a:r>
                        <a:rPr lang="en-US" sz="2000" b="1" kern="1200" dirty="0" err="1">
                          <a:effectLst/>
                          <a:latin typeface="Nikosh" pitchFamily="2" charset="0"/>
                          <a:cs typeface="Nikosh" pitchFamily="2" charset="0"/>
                        </a:rPr>
                        <a:t>আর্থিক</a:t>
                      </a:r>
                      <a:r>
                        <a:rPr lang="en-US" sz="2000" b="1" kern="1200" dirty="0">
                          <a:effectLst/>
                          <a:latin typeface="Nikosh" pitchFamily="2" charset="0"/>
                          <a:cs typeface="Nikosh" pitchFamily="2" charset="0"/>
                        </a:rPr>
                        <a:t> </a:t>
                      </a:r>
                      <a:r>
                        <a:rPr lang="en-US" sz="2000" b="1" kern="1200" dirty="0" err="1">
                          <a:effectLst/>
                          <a:latin typeface="Nikosh" pitchFamily="2" charset="0"/>
                          <a:cs typeface="Nikosh" pitchFamily="2" charset="0"/>
                        </a:rPr>
                        <a:t>বিষয়াদি</a:t>
                      </a:r>
                      <a:endParaRPr lang="en-US" sz="2000" b="1" dirty="0">
                        <a:effectLst/>
                        <a:latin typeface="Nikosh" pitchFamily="2" charset="0"/>
                        <a:ea typeface="Times New Roman"/>
                        <a:cs typeface="Nikosh" pitchFamily="2" charset="0"/>
                      </a:endParaRPr>
                    </a:p>
                  </a:txBody>
                  <a:tcPr marL="55490" marR="55490" marT="27745" marB="27745"/>
                </a:tc>
                <a:tc>
                  <a:txBody>
                    <a:bodyPr/>
                    <a:lstStyle/>
                    <a:p>
                      <a:pPr marL="0" marR="0">
                        <a:lnSpc>
                          <a:spcPct val="115000"/>
                        </a:lnSpc>
                        <a:spcBef>
                          <a:spcPts val="0"/>
                        </a:spcBef>
                        <a:spcAft>
                          <a:spcPts val="0"/>
                        </a:spcAft>
                      </a:pPr>
                      <a:r>
                        <a:rPr lang="en-US" sz="2000" b="1" kern="1200" dirty="0">
                          <a:effectLst/>
                          <a:latin typeface="Nikosh" pitchFamily="2" charset="0"/>
                          <a:cs typeface="Nikosh" pitchFamily="2" charset="0"/>
                        </a:rPr>
                        <a:t>১৯ - ২২</a:t>
                      </a:r>
                      <a:endParaRPr lang="en-US" sz="2000" b="1" dirty="0">
                        <a:effectLst/>
                        <a:latin typeface="Nikosh" pitchFamily="2" charset="0"/>
                        <a:ea typeface="Times New Roman"/>
                        <a:cs typeface="Nikosh" pitchFamily="2" charset="0"/>
                      </a:endParaRPr>
                    </a:p>
                  </a:txBody>
                  <a:tcPr marL="55490" marR="55490" marT="27745" marB="27745"/>
                </a:tc>
                <a:extLst>
                  <a:ext uri="{0D108BD9-81ED-4DB2-BD59-A6C34878D82A}">
                    <a16:rowId xmlns:a16="http://schemas.microsoft.com/office/drawing/2014/main" xmlns="" val="10005"/>
                  </a:ext>
                </a:extLst>
              </a:tr>
              <a:tr h="417944">
                <a:tc>
                  <a:txBody>
                    <a:bodyPr/>
                    <a:lstStyle/>
                    <a:p>
                      <a:pPr marL="0" marR="0">
                        <a:lnSpc>
                          <a:spcPct val="115000"/>
                        </a:lnSpc>
                        <a:spcBef>
                          <a:spcPts val="0"/>
                        </a:spcBef>
                        <a:spcAft>
                          <a:spcPts val="0"/>
                        </a:spcAft>
                      </a:pPr>
                      <a:r>
                        <a:rPr lang="en-US" sz="2000" b="1" kern="1200">
                          <a:effectLst/>
                          <a:latin typeface="Nikosh" pitchFamily="2" charset="0"/>
                          <a:cs typeface="Nikosh" pitchFamily="2" charset="0"/>
                        </a:rPr>
                        <a:t>৬</a:t>
                      </a:r>
                      <a:endParaRPr lang="en-US" sz="2000" b="1">
                        <a:effectLst/>
                        <a:latin typeface="Nikosh" pitchFamily="2" charset="0"/>
                        <a:ea typeface="Times New Roman"/>
                        <a:cs typeface="Nikosh" pitchFamily="2" charset="0"/>
                      </a:endParaRPr>
                    </a:p>
                  </a:txBody>
                  <a:tcPr marL="55490" marR="55490" marT="27745" marB="27745"/>
                </a:tc>
                <a:tc>
                  <a:txBody>
                    <a:bodyPr/>
                    <a:lstStyle/>
                    <a:p>
                      <a:pPr marL="0" marR="0">
                        <a:lnSpc>
                          <a:spcPct val="115000"/>
                        </a:lnSpc>
                        <a:spcBef>
                          <a:spcPts val="0"/>
                        </a:spcBef>
                        <a:spcAft>
                          <a:spcPts val="0"/>
                        </a:spcAft>
                      </a:pPr>
                      <a:r>
                        <a:rPr lang="en-US" sz="2000" b="1" kern="1200">
                          <a:effectLst/>
                          <a:latin typeface="Nikosh" pitchFamily="2" charset="0"/>
                          <a:cs typeface="Nikosh" pitchFamily="2" charset="0"/>
                        </a:rPr>
                        <a:t>ষষ্ঠ</a:t>
                      </a:r>
                      <a:endParaRPr lang="en-US" sz="2000" b="1">
                        <a:effectLst/>
                        <a:latin typeface="Nikosh" pitchFamily="2" charset="0"/>
                        <a:ea typeface="Times New Roman"/>
                        <a:cs typeface="Nikosh" pitchFamily="2" charset="0"/>
                      </a:endParaRPr>
                    </a:p>
                  </a:txBody>
                  <a:tcPr marL="55490" marR="55490" marT="27745" marB="27745"/>
                </a:tc>
                <a:tc>
                  <a:txBody>
                    <a:bodyPr/>
                    <a:lstStyle/>
                    <a:p>
                      <a:pPr marL="0" marR="0">
                        <a:lnSpc>
                          <a:spcPct val="115000"/>
                        </a:lnSpc>
                        <a:spcBef>
                          <a:spcPts val="0"/>
                        </a:spcBef>
                        <a:spcAft>
                          <a:spcPts val="0"/>
                        </a:spcAft>
                      </a:pPr>
                      <a:r>
                        <a:rPr lang="en-US" sz="2000" b="1" kern="1200" dirty="0" err="1">
                          <a:effectLst/>
                          <a:latin typeface="Nikosh" pitchFamily="2" charset="0"/>
                          <a:cs typeface="Nikosh" pitchFamily="2" charset="0"/>
                        </a:rPr>
                        <a:t>তথ্য</a:t>
                      </a:r>
                      <a:r>
                        <a:rPr lang="en-US" sz="2000" b="1" kern="1200" dirty="0">
                          <a:effectLst/>
                          <a:latin typeface="Nikosh" pitchFamily="2" charset="0"/>
                          <a:cs typeface="Nikosh" pitchFamily="2" charset="0"/>
                        </a:rPr>
                        <a:t> </a:t>
                      </a:r>
                      <a:r>
                        <a:rPr lang="en-US" sz="2000" b="1" kern="1200" dirty="0" err="1">
                          <a:effectLst/>
                          <a:latin typeface="Nikosh" pitchFamily="2" charset="0"/>
                          <a:cs typeface="Nikosh" pitchFamily="2" charset="0"/>
                        </a:rPr>
                        <a:t>কমিশনের</a:t>
                      </a:r>
                      <a:r>
                        <a:rPr lang="en-US" sz="2000" b="1" kern="1200" dirty="0">
                          <a:effectLst/>
                          <a:latin typeface="Nikosh" pitchFamily="2" charset="0"/>
                          <a:cs typeface="Nikosh" pitchFamily="2" charset="0"/>
                        </a:rPr>
                        <a:t> </a:t>
                      </a:r>
                      <a:r>
                        <a:rPr lang="en-US" sz="2000" b="1" kern="1200" dirty="0" err="1">
                          <a:effectLst/>
                          <a:latin typeface="Nikosh" pitchFamily="2" charset="0"/>
                          <a:cs typeface="Nikosh" pitchFamily="2" charset="0"/>
                        </a:rPr>
                        <a:t>কর্মকর্তা</a:t>
                      </a:r>
                      <a:r>
                        <a:rPr lang="en-US" sz="2000" b="1" kern="1200" dirty="0">
                          <a:effectLst/>
                          <a:latin typeface="Nikosh" pitchFamily="2" charset="0"/>
                          <a:cs typeface="Nikosh" pitchFamily="2" charset="0"/>
                        </a:rPr>
                        <a:t> ও </a:t>
                      </a:r>
                      <a:r>
                        <a:rPr lang="en-US" sz="2000" b="1" kern="1200" dirty="0" err="1">
                          <a:effectLst/>
                          <a:latin typeface="Nikosh" pitchFamily="2" charset="0"/>
                          <a:cs typeface="Nikosh" pitchFamily="2" charset="0"/>
                        </a:rPr>
                        <a:t>কর্মচারী</a:t>
                      </a:r>
                      <a:endParaRPr lang="en-US" sz="2000" b="1" dirty="0">
                        <a:effectLst/>
                        <a:latin typeface="Nikosh" pitchFamily="2" charset="0"/>
                        <a:ea typeface="Times New Roman"/>
                        <a:cs typeface="Nikosh" pitchFamily="2" charset="0"/>
                      </a:endParaRPr>
                    </a:p>
                  </a:txBody>
                  <a:tcPr marL="55490" marR="55490" marT="27745" marB="27745"/>
                </a:tc>
                <a:tc>
                  <a:txBody>
                    <a:bodyPr/>
                    <a:lstStyle/>
                    <a:p>
                      <a:pPr marL="0" marR="0">
                        <a:lnSpc>
                          <a:spcPct val="115000"/>
                        </a:lnSpc>
                        <a:spcBef>
                          <a:spcPts val="0"/>
                        </a:spcBef>
                        <a:spcAft>
                          <a:spcPts val="0"/>
                        </a:spcAft>
                      </a:pPr>
                      <a:r>
                        <a:rPr lang="en-US" sz="2000" b="1" kern="1200" dirty="0">
                          <a:effectLst/>
                          <a:latin typeface="Nikosh" pitchFamily="2" charset="0"/>
                          <a:cs typeface="Nikosh" pitchFamily="2" charset="0"/>
                        </a:rPr>
                        <a:t>২৩, ২৩(১) – ২৩(৪)</a:t>
                      </a:r>
                      <a:endParaRPr lang="en-US" sz="2000" b="1" dirty="0">
                        <a:effectLst/>
                        <a:latin typeface="Nikosh" pitchFamily="2" charset="0"/>
                        <a:ea typeface="Times New Roman"/>
                        <a:cs typeface="Nikosh" pitchFamily="2" charset="0"/>
                      </a:endParaRPr>
                    </a:p>
                  </a:txBody>
                  <a:tcPr marL="55490" marR="55490" marT="27745" marB="27745"/>
                </a:tc>
                <a:extLst>
                  <a:ext uri="{0D108BD9-81ED-4DB2-BD59-A6C34878D82A}">
                    <a16:rowId xmlns:a16="http://schemas.microsoft.com/office/drawing/2014/main" xmlns="" val="10006"/>
                  </a:ext>
                </a:extLst>
              </a:tr>
              <a:tr h="385456">
                <a:tc>
                  <a:txBody>
                    <a:bodyPr/>
                    <a:lstStyle/>
                    <a:p>
                      <a:pPr marL="0" marR="0">
                        <a:lnSpc>
                          <a:spcPct val="115000"/>
                        </a:lnSpc>
                        <a:spcBef>
                          <a:spcPts val="0"/>
                        </a:spcBef>
                        <a:spcAft>
                          <a:spcPts val="0"/>
                        </a:spcAft>
                      </a:pPr>
                      <a:r>
                        <a:rPr lang="en-US" sz="2000" b="1" kern="1200">
                          <a:effectLst/>
                          <a:latin typeface="Nikosh" pitchFamily="2" charset="0"/>
                          <a:cs typeface="Nikosh" pitchFamily="2" charset="0"/>
                        </a:rPr>
                        <a:t>৭</a:t>
                      </a:r>
                      <a:endParaRPr lang="en-US" sz="2000" b="1">
                        <a:effectLst/>
                        <a:latin typeface="Nikosh" pitchFamily="2" charset="0"/>
                        <a:ea typeface="Times New Roman"/>
                        <a:cs typeface="Nikosh" pitchFamily="2" charset="0"/>
                      </a:endParaRPr>
                    </a:p>
                  </a:txBody>
                  <a:tcPr marL="55490" marR="55490" marT="27745" marB="27745"/>
                </a:tc>
                <a:tc>
                  <a:txBody>
                    <a:bodyPr/>
                    <a:lstStyle/>
                    <a:p>
                      <a:pPr marL="0" marR="0">
                        <a:lnSpc>
                          <a:spcPct val="115000"/>
                        </a:lnSpc>
                        <a:spcBef>
                          <a:spcPts val="0"/>
                        </a:spcBef>
                        <a:spcAft>
                          <a:spcPts val="0"/>
                        </a:spcAft>
                      </a:pPr>
                      <a:r>
                        <a:rPr lang="en-US" sz="2000" b="1" kern="1200">
                          <a:effectLst/>
                          <a:latin typeface="Nikosh" pitchFamily="2" charset="0"/>
                          <a:cs typeface="Nikosh" pitchFamily="2" charset="0"/>
                        </a:rPr>
                        <a:t>সপ্তম</a:t>
                      </a:r>
                      <a:endParaRPr lang="en-US" sz="2000" b="1">
                        <a:effectLst/>
                        <a:latin typeface="Nikosh" pitchFamily="2" charset="0"/>
                        <a:ea typeface="Times New Roman"/>
                        <a:cs typeface="Nikosh" pitchFamily="2" charset="0"/>
                      </a:endParaRPr>
                    </a:p>
                  </a:txBody>
                  <a:tcPr marL="55490" marR="55490" marT="27745" marB="27745"/>
                </a:tc>
                <a:tc>
                  <a:txBody>
                    <a:bodyPr/>
                    <a:lstStyle/>
                    <a:p>
                      <a:pPr marL="0" marR="0">
                        <a:lnSpc>
                          <a:spcPct val="115000"/>
                        </a:lnSpc>
                        <a:spcBef>
                          <a:spcPts val="0"/>
                        </a:spcBef>
                        <a:spcAft>
                          <a:spcPts val="0"/>
                        </a:spcAft>
                      </a:pPr>
                      <a:r>
                        <a:rPr lang="en-US" sz="2000" b="1" kern="1200" dirty="0">
                          <a:effectLst/>
                          <a:latin typeface="Nikosh" pitchFamily="2" charset="0"/>
                          <a:cs typeface="Nikosh" pitchFamily="2" charset="0"/>
                        </a:rPr>
                        <a:t>আপীল, </a:t>
                      </a:r>
                      <a:r>
                        <a:rPr lang="en-US" sz="2000" b="1" kern="1200" dirty="0" err="1">
                          <a:effectLst/>
                          <a:latin typeface="Nikosh" pitchFamily="2" charset="0"/>
                          <a:cs typeface="Nikosh" pitchFamily="2" charset="0"/>
                        </a:rPr>
                        <a:t>অভিযোগ</a:t>
                      </a:r>
                      <a:r>
                        <a:rPr lang="en-US" sz="2000" b="1" kern="1200" dirty="0">
                          <a:effectLst/>
                          <a:latin typeface="Nikosh" pitchFamily="2" charset="0"/>
                          <a:cs typeface="Nikosh" pitchFamily="2" charset="0"/>
                        </a:rPr>
                        <a:t>, </a:t>
                      </a:r>
                      <a:r>
                        <a:rPr lang="en-US" sz="2000" b="1" kern="1200" dirty="0" err="1">
                          <a:effectLst/>
                          <a:latin typeface="Nikosh" pitchFamily="2" charset="0"/>
                          <a:cs typeface="Nikosh" pitchFamily="2" charset="0"/>
                        </a:rPr>
                        <a:t>ইত্যাদি</a:t>
                      </a:r>
                      <a:endParaRPr lang="en-US" sz="2000" b="1" dirty="0">
                        <a:effectLst/>
                        <a:latin typeface="Nikosh" pitchFamily="2" charset="0"/>
                        <a:ea typeface="Times New Roman"/>
                        <a:cs typeface="Nikosh" pitchFamily="2" charset="0"/>
                      </a:endParaRPr>
                    </a:p>
                  </a:txBody>
                  <a:tcPr marL="55490" marR="55490" marT="27745" marB="27745"/>
                </a:tc>
                <a:tc>
                  <a:txBody>
                    <a:bodyPr/>
                    <a:lstStyle/>
                    <a:p>
                      <a:pPr marL="0" marR="0">
                        <a:lnSpc>
                          <a:spcPct val="115000"/>
                        </a:lnSpc>
                        <a:spcBef>
                          <a:spcPts val="0"/>
                        </a:spcBef>
                        <a:spcAft>
                          <a:spcPts val="0"/>
                        </a:spcAft>
                      </a:pPr>
                      <a:r>
                        <a:rPr lang="en-US" sz="2000" b="1" kern="1200" dirty="0">
                          <a:effectLst/>
                          <a:latin typeface="Nikosh" pitchFamily="2" charset="0"/>
                          <a:cs typeface="Nikosh" pitchFamily="2" charset="0"/>
                        </a:rPr>
                        <a:t>২৪ – ২৯</a:t>
                      </a:r>
                      <a:endParaRPr lang="en-US" sz="2000" b="1" dirty="0">
                        <a:effectLst/>
                        <a:latin typeface="Nikosh" pitchFamily="2" charset="0"/>
                        <a:ea typeface="Times New Roman"/>
                        <a:cs typeface="Nikosh" pitchFamily="2" charset="0"/>
                      </a:endParaRPr>
                    </a:p>
                  </a:txBody>
                  <a:tcPr marL="55490" marR="55490" marT="27745" marB="27745"/>
                </a:tc>
                <a:extLst>
                  <a:ext uri="{0D108BD9-81ED-4DB2-BD59-A6C34878D82A}">
                    <a16:rowId xmlns:a16="http://schemas.microsoft.com/office/drawing/2014/main" xmlns="" val="10007"/>
                  </a:ext>
                </a:extLst>
              </a:tr>
              <a:tr h="385456">
                <a:tc>
                  <a:txBody>
                    <a:bodyPr/>
                    <a:lstStyle/>
                    <a:p>
                      <a:pPr marL="0" marR="0">
                        <a:lnSpc>
                          <a:spcPct val="115000"/>
                        </a:lnSpc>
                        <a:spcBef>
                          <a:spcPts val="0"/>
                        </a:spcBef>
                        <a:spcAft>
                          <a:spcPts val="0"/>
                        </a:spcAft>
                      </a:pPr>
                      <a:r>
                        <a:rPr lang="en-US" sz="2000" b="1" kern="1200">
                          <a:effectLst/>
                          <a:latin typeface="Nikosh" pitchFamily="2" charset="0"/>
                          <a:cs typeface="Nikosh" pitchFamily="2" charset="0"/>
                        </a:rPr>
                        <a:t>৮</a:t>
                      </a:r>
                      <a:endParaRPr lang="en-US" sz="2000" b="1">
                        <a:effectLst/>
                        <a:latin typeface="Nikosh" pitchFamily="2" charset="0"/>
                        <a:ea typeface="Times New Roman"/>
                        <a:cs typeface="Nikosh" pitchFamily="2" charset="0"/>
                      </a:endParaRPr>
                    </a:p>
                  </a:txBody>
                  <a:tcPr marL="55490" marR="55490" marT="27745" marB="27745"/>
                </a:tc>
                <a:tc>
                  <a:txBody>
                    <a:bodyPr/>
                    <a:lstStyle/>
                    <a:p>
                      <a:pPr marL="0" marR="0">
                        <a:lnSpc>
                          <a:spcPct val="115000"/>
                        </a:lnSpc>
                        <a:spcBef>
                          <a:spcPts val="0"/>
                        </a:spcBef>
                        <a:spcAft>
                          <a:spcPts val="0"/>
                        </a:spcAft>
                      </a:pPr>
                      <a:r>
                        <a:rPr lang="en-US" sz="2000" b="1" kern="1200">
                          <a:effectLst/>
                          <a:latin typeface="Nikosh" pitchFamily="2" charset="0"/>
                          <a:cs typeface="Nikosh" pitchFamily="2" charset="0"/>
                        </a:rPr>
                        <a:t>অষ্টম </a:t>
                      </a:r>
                      <a:endParaRPr lang="en-US" sz="2000" b="1">
                        <a:effectLst/>
                        <a:latin typeface="Nikosh" pitchFamily="2" charset="0"/>
                        <a:ea typeface="Times New Roman"/>
                        <a:cs typeface="Nikosh" pitchFamily="2" charset="0"/>
                      </a:endParaRPr>
                    </a:p>
                  </a:txBody>
                  <a:tcPr marL="55490" marR="55490" marT="27745" marB="27745"/>
                </a:tc>
                <a:tc>
                  <a:txBody>
                    <a:bodyPr/>
                    <a:lstStyle/>
                    <a:p>
                      <a:pPr marL="0" marR="0">
                        <a:lnSpc>
                          <a:spcPct val="115000"/>
                        </a:lnSpc>
                        <a:spcBef>
                          <a:spcPts val="0"/>
                        </a:spcBef>
                        <a:spcAft>
                          <a:spcPts val="0"/>
                        </a:spcAft>
                      </a:pPr>
                      <a:r>
                        <a:rPr lang="en-US" sz="2000" b="1" kern="1200">
                          <a:effectLst/>
                          <a:latin typeface="Nikosh" pitchFamily="2" charset="0"/>
                          <a:cs typeface="Nikosh" pitchFamily="2" charset="0"/>
                        </a:rPr>
                        <a:t>বিবিধ</a:t>
                      </a:r>
                      <a:endParaRPr lang="en-US" sz="2000" b="1">
                        <a:effectLst/>
                        <a:latin typeface="Nikosh" pitchFamily="2" charset="0"/>
                        <a:ea typeface="Times New Roman"/>
                        <a:cs typeface="Nikosh" pitchFamily="2" charset="0"/>
                      </a:endParaRPr>
                    </a:p>
                  </a:txBody>
                  <a:tcPr marL="55490" marR="55490" marT="27745" marB="27745"/>
                </a:tc>
                <a:tc>
                  <a:txBody>
                    <a:bodyPr/>
                    <a:lstStyle/>
                    <a:p>
                      <a:pPr marL="0" marR="0">
                        <a:lnSpc>
                          <a:spcPct val="115000"/>
                        </a:lnSpc>
                        <a:spcBef>
                          <a:spcPts val="0"/>
                        </a:spcBef>
                        <a:spcAft>
                          <a:spcPts val="0"/>
                        </a:spcAft>
                      </a:pPr>
                      <a:r>
                        <a:rPr lang="en-US" sz="2000" b="1" kern="1200" dirty="0">
                          <a:effectLst/>
                          <a:latin typeface="Nikosh" pitchFamily="2" charset="0"/>
                          <a:cs typeface="Nikosh" pitchFamily="2" charset="0"/>
                        </a:rPr>
                        <a:t>৩০ - ৩৭</a:t>
                      </a:r>
                      <a:endParaRPr lang="en-US" sz="2000" b="1" dirty="0">
                        <a:effectLst/>
                        <a:latin typeface="Nikosh" pitchFamily="2" charset="0"/>
                        <a:ea typeface="Times New Roman"/>
                        <a:cs typeface="Nikosh" pitchFamily="2" charset="0"/>
                      </a:endParaRPr>
                    </a:p>
                  </a:txBody>
                  <a:tcPr marL="55490" marR="55490" marT="27745" marB="27745"/>
                </a:tc>
                <a:extLst>
                  <a:ext uri="{0D108BD9-81ED-4DB2-BD59-A6C34878D82A}">
                    <a16:rowId xmlns:a16="http://schemas.microsoft.com/office/drawing/2014/main" xmlns="" val="10008"/>
                  </a:ext>
                </a:extLst>
              </a:tr>
              <a:tr h="978497">
                <a:tc gridSpan="2">
                  <a:txBody>
                    <a:bodyPr/>
                    <a:lstStyle/>
                    <a:p>
                      <a:pPr marL="0" marR="0">
                        <a:lnSpc>
                          <a:spcPct val="115000"/>
                        </a:lnSpc>
                        <a:spcBef>
                          <a:spcPts val="0"/>
                        </a:spcBef>
                        <a:spcAft>
                          <a:spcPts val="0"/>
                        </a:spcAft>
                      </a:pPr>
                      <a:r>
                        <a:rPr lang="en-US" sz="2000" b="1" kern="1200">
                          <a:effectLst/>
                          <a:latin typeface="Nikosh" pitchFamily="2" charset="0"/>
                          <a:cs typeface="Nikosh" pitchFamily="2" charset="0"/>
                        </a:rPr>
                        <a:t>তফসিল</a:t>
                      </a:r>
                      <a:endParaRPr lang="en-US" sz="2000" b="1">
                        <a:effectLst/>
                        <a:latin typeface="Nikosh" pitchFamily="2" charset="0"/>
                        <a:ea typeface="Times New Roman"/>
                        <a:cs typeface="Nikosh" pitchFamily="2" charset="0"/>
                      </a:endParaRPr>
                    </a:p>
                  </a:txBody>
                  <a:tcPr marL="55490" marR="55490" marT="27745" marB="27745"/>
                </a:tc>
                <a:tc hMerge="1">
                  <a:txBody>
                    <a:bodyPr/>
                    <a:lstStyle/>
                    <a:p>
                      <a:endParaRPr lang="en-US"/>
                    </a:p>
                  </a:txBody>
                  <a:tcPr/>
                </a:tc>
                <a:tc>
                  <a:txBody>
                    <a:bodyPr/>
                    <a:lstStyle/>
                    <a:p>
                      <a:pPr marL="0" marR="0">
                        <a:lnSpc>
                          <a:spcPct val="115000"/>
                        </a:lnSpc>
                        <a:spcBef>
                          <a:spcPts val="0"/>
                        </a:spcBef>
                        <a:spcAft>
                          <a:spcPts val="0"/>
                        </a:spcAft>
                      </a:pPr>
                      <a:r>
                        <a:rPr lang="en-US" sz="2000" b="1" kern="1200" dirty="0" err="1">
                          <a:effectLst/>
                          <a:latin typeface="Nikosh" pitchFamily="2" charset="0"/>
                          <a:cs typeface="Nikosh" pitchFamily="2" charset="0"/>
                        </a:rPr>
                        <a:t>সরকার</a:t>
                      </a:r>
                      <a:r>
                        <a:rPr lang="en-US" sz="2000" b="1" kern="1200" dirty="0">
                          <a:effectLst/>
                          <a:latin typeface="Nikosh" pitchFamily="2" charset="0"/>
                          <a:cs typeface="Nikosh" pitchFamily="2" charset="0"/>
                        </a:rPr>
                        <a:t> </a:t>
                      </a:r>
                      <a:r>
                        <a:rPr lang="en-US" sz="2000" b="1" kern="1200" dirty="0" err="1">
                          <a:effectLst/>
                          <a:latin typeface="Nikosh" pitchFamily="2" charset="0"/>
                          <a:cs typeface="Nikosh" pitchFamily="2" charset="0"/>
                        </a:rPr>
                        <a:t>কর্তৃক</a:t>
                      </a:r>
                      <a:r>
                        <a:rPr lang="en-US" sz="2000" b="1" kern="1200" dirty="0">
                          <a:effectLst/>
                          <a:latin typeface="Nikosh" pitchFamily="2" charset="0"/>
                          <a:cs typeface="Nikosh" pitchFamily="2" charset="0"/>
                        </a:rPr>
                        <a:t> </a:t>
                      </a:r>
                      <a:r>
                        <a:rPr lang="en-US" sz="2000" b="1" kern="1200" dirty="0" err="1">
                          <a:effectLst/>
                          <a:latin typeface="Nikosh" pitchFamily="2" charset="0"/>
                          <a:cs typeface="Nikosh" pitchFamily="2" charset="0"/>
                        </a:rPr>
                        <a:t>প্রতিষ্ঠিত</a:t>
                      </a:r>
                      <a:r>
                        <a:rPr lang="en-US" sz="2000" b="1" kern="1200" dirty="0">
                          <a:effectLst/>
                          <a:latin typeface="Nikosh" pitchFamily="2" charset="0"/>
                          <a:cs typeface="Nikosh" pitchFamily="2" charset="0"/>
                        </a:rPr>
                        <a:t> </a:t>
                      </a:r>
                      <a:r>
                        <a:rPr lang="en-US" sz="2000" b="1" kern="1200" dirty="0" err="1">
                          <a:effectLst/>
                          <a:latin typeface="Nikosh" pitchFamily="2" charset="0"/>
                          <a:cs typeface="Nikosh" pitchFamily="2" charset="0"/>
                        </a:rPr>
                        <a:t>রাষ্ট্রীয়</a:t>
                      </a:r>
                      <a:r>
                        <a:rPr lang="en-US" sz="2000" b="1" kern="1200" dirty="0">
                          <a:effectLst/>
                          <a:latin typeface="Nikosh" pitchFamily="2" charset="0"/>
                          <a:cs typeface="Nikosh" pitchFamily="2" charset="0"/>
                        </a:rPr>
                        <a:t> </a:t>
                      </a:r>
                      <a:r>
                        <a:rPr lang="en-US" sz="2000" b="1" kern="1200" dirty="0" err="1">
                          <a:effectLst/>
                          <a:latin typeface="Nikosh" pitchFamily="2" charset="0"/>
                          <a:cs typeface="Nikosh" pitchFamily="2" charset="0"/>
                        </a:rPr>
                        <a:t>নিরাপত্তা</a:t>
                      </a:r>
                      <a:r>
                        <a:rPr lang="en-US" sz="2000" b="1" kern="1200" dirty="0">
                          <a:effectLst/>
                          <a:latin typeface="Nikosh" pitchFamily="2" charset="0"/>
                          <a:cs typeface="Nikosh" pitchFamily="2" charset="0"/>
                        </a:rPr>
                        <a:t> ও </a:t>
                      </a:r>
                      <a:r>
                        <a:rPr lang="en-US" sz="2000" b="1" kern="1200" dirty="0" err="1">
                          <a:effectLst/>
                          <a:latin typeface="Nikosh" pitchFamily="2" charset="0"/>
                          <a:cs typeface="Nikosh" pitchFamily="2" charset="0"/>
                        </a:rPr>
                        <a:t>গোয়েন্দা</a:t>
                      </a:r>
                      <a:r>
                        <a:rPr lang="en-US" sz="2000" b="1" kern="1200" dirty="0">
                          <a:effectLst/>
                          <a:latin typeface="Nikosh" pitchFamily="2" charset="0"/>
                          <a:cs typeface="Nikosh" pitchFamily="2" charset="0"/>
                        </a:rPr>
                        <a:t> </a:t>
                      </a:r>
                      <a:r>
                        <a:rPr lang="en-US" sz="2000" b="1" kern="1200" dirty="0" err="1">
                          <a:effectLst/>
                          <a:latin typeface="Nikosh" pitchFamily="2" charset="0"/>
                          <a:cs typeface="Nikosh" pitchFamily="2" charset="0"/>
                        </a:rPr>
                        <a:t>কাজে</a:t>
                      </a:r>
                      <a:r>
                        <a:rPr lang="en-US" sz="2000" b="1" kern="1200" dirty="0">
                          <a:effectLst/>
                          <a:latin typeface="Nikosh" pitchFamily="2" charset="0"/>
                          <a:cs typeface="Nikosh" pitchFamily="2" charset="0"/>
                        </a:rPr>
                        <a:t> </a:t>
                      </a:r>
                      <a:r>
                        <a:rPr lang="en-US" sz="2000" b="1" kern="1200" dirty="0" err="1">
                          <a:effectLst/>
                          <a:latin typeface="Nikosh" pitchFamily="2" charset="0"/>
                          <a:cs typeface="Nikosh" pitchFamily="2" charset="0"/>
                        </a:rPr>
                        <a:t>নিয়োজিত</a:t>
                      </a:r>
                      <a:r>
                        <a:rPr lang="en-US" sz="2000" b="1" kern="1200" dirty="0">
                          <a:effectLst/>
                          <a:latin typeface="Nikosh" pitchFamily="2" charset="0"/>
                          <a:cs typeface="Nikosh" pitchFamily="2" charset="0"/>
                        </a:rPr>
                        <a:t> </a:t>
                      </a:r>
                      <a:r>
                        <a:rPr lang="en-US" sz="2000" b="1" kern="1200" dirty="0" err="1">
                          <a:effectLst/>
                          <a:latin typeface="Nikosh" pitchFamily="2" charset="0"/>
                          <a:cs typeface="Nikosh" pitchFamily="2" charset="0"/>
                        </a:rPr>
                        <a:t>সংস্থা</a:t>
                      </a:r>
                      <a:r>
                        <a:rPr lang="en-US" sz="2000" b="1" kern="1200" dirty="0">
                          <a:effectLst/>
                          <a:latin typeface="Nikosh" pitchFamily="2" charset="0"/>
                          <a:cs typeface="Nikosh" pitchFamily="2" charset="0"/>
                        </a:rPr>
                        <a:t> </a:t>
                      </a:r>
                      <a:r>
                        <a:rPr lang="en-US" sz="2000" b="1" kern="1200" dirty="0" err="1">
                          <a:effectLst/>
                          <a:latin typeface="Nikosh" pitchFamily="2" charset="0"/>
                          <a:cs typeface="Nikosh" pitchFamily="2" charset="0"/>
                        </a:rPr>
                        <a:t>বা</a:t>
                      </a:r>
                      <a:r>
                        <a:rPr lang="en-US" sz="2000" b="1" kern="1200" dirty="0">
                          <a:effectLst/>
                          <a:latin typeface="Nikosh" pitchFamily="2" charset="0"/>
                          <a:cs typeface="Nikosh" pitchFamily="2" charset="0"/>
                        </a:rPr>
                        <a:t> </a:t>
                      </a:r>
                      <a:r>
                        <a:rPr lang="en-US" sz="2000" b="1" kern="1200" dirty="0" err="1">
                          <a:effectLst/>
                          <a:latin typeface="Nikosh" pitchFamily="2" charset="0"/>
                          <a:cs typeface="Nikosh" pitchFamily="2" charset="0"/>
                        </a:rPr>
                        <a:t>প্রতিষ্ঠানসমূহ</a:t>
                      </a:r>
                      <a:endParaRPr lang="en-US" sz="2000" b="1" dirty="0">
                        <a:effectLst/>
                        <a:latin typeface="Nikosh" pitchFamily="2" charset="0"/>
                        <a:ea typeface="Times New Roman"/>
                        <a:cs typeface="Nikosh" pitchFamily="2" charset="0"/>
                      </a:endParaRPr>
                    </a:p>
                  </a:txBody>
                  <a:tcPr marL="55490" marR="55490" marT="27745" marB="27745"/>
                </a:tc>
                <a:tc>
                  <a:txBody>
                    <a:bodyPr/>
                    <a:lstStyle/>
                    <a:p>
                      <a:pPr marL="0" marR="0">
                        <a:lnSpc>
                          <a:spcPct val="115000"/>
                        </a:lnSpc>
                        <a:spcBef>
                          <a:spcPts val="0"/>
                        </a:spcBef>
                        <a:spcAft>
                          <a:spcPts val="0"/>
                        </a:spcAft>
                      </a:pPr>
                      <a:r>
                        <a:rPr lang="en-US" sz="2000" b="1" kern="1200" dirty="0" err="1">
                          <a:effectLst/>
                          <a:latin typeface="Nikosh" pitchFamily="2" charset="0"/>
                          <a:cs typeface="Nikosh" pitchFamily="2" charset="0"/>
                        </a:rPr>
                        <a:t>সংশ্লিষ্ট</a:t>
                      </a:r>
                      <a:r>
                        <a:rPr lang="en-US" sz="2000" b="1" kern="1200" dirty="0">
                          <a:effectLst/>
                          <a:latin typeface="Nikosh" pitchFamily="2" charset="0"/>
                          <a:cs typeface="Nikosh" pitchFamily="2" charset="0"/>
                        </a:rPr>
                        <a:t> ধারা ৩২</a:t>
                      </a:r>
                      <a:endParaRPr lang="en-US" sz="2000" b="1" dirty="0">
                        <a:effectLst/>
                        <a:latin typeface="Nikosh" pitchFamily="2" charset="0"/>
                        <a:ea typeface="Times New Roman"/>
                        <a:cs typeface="Nikosh" pitchFamily="2" charset="0"/>
                      </a:endParaRPr>
                    </a:p>
                  </a:txBody>
                  <a:tcPr marL="55490" marR="55490" marT="27745" marB="27745"/>
                </a:tc>
                <a:extLst>
                  <a:ext uri="{0D108BD9-81ED-4DB2-BD59-A6C34878D82A}">
                    <a16:rowId xmlns:a16="http://schemas.microsoft.com/office/drawing/2014/main" xmlns="" val="10009"/>
                  </a:ext>
                </a:extLst>
              </a:tr>
            </a:tbl>
          </a:graphicData>
        </a:graphic>
      </p:graphicFrame>
    </p:spTree>
    <p:extLst>
      <p:ext uri="{BB962C8B-B14F-4D97-AF65-F5344CB8AC3E}">
        <p14:creationId xmlns:p14="http://schemas.microsoft.com/office/powerpoint/2010/main" val="40581122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5539</TotalTime>
  <Words>3802</Words>
  <Application>Microsoft Office PowerPoint</Application>
  <PresentationFormat>Widescreen</PresentationFormat>
  <Paragraphs>628</Paragraphs>
  <Slides>74</Slides>
  <Notes>74</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74</vt:i4>
      </vt:variant>
    </vt:vector>
  </HeadingPairs>
  <TitlesOfParts>
    <vt:vector size="87" baseType="lpstr">
      <vt:lpstr>arial</vt:lpstr>
      <vt:lpstr>arial</vt:lpstr>
      <vt:lpstr>Calibri</vt:lpstr>
      <vt:lpstr>Calibri Light</vt:lpstr>
      <vt:lpstr>Ekushey Sumit</vt:lpstr>
      <vt:lpstr>Nikosh</vt:lpstr>
      <vt:lpstr>NikoshBAN</vt:lpstr>
      <vt:lpstr>Segoe Print</vt:lpstr>
      <vt:lpstr>Times New Roman</vt:lpstr>
      <vt:lpstr>Vrinda</vt:lpstr>
      <vt:lpstr>Wingdings</vt:lpstr>
      <vt:lpstr>Office Theme</vt:lpstr>
      <vt:lpstr>Acrobat Document</vt:lpstr>
      <vt:lpstr>       তথ্য অধিকার সংক্রান্ত      আইন/বিধি </vt:lpstr>
      <vt:lpstr>বাংলাদেশের সংবিধানে তথ্য অধিকারের স্বীকৃতি: </vt:lpstr>
      <vt:lpstr>PowerPoint Presentation</vt:lpstr>
      <vt:lpstr>PowerPoint Presentation</vt:lpstr>
      <vt:lpstr>তথ্য অধিকারের আইন  আন্তর্জাতিক যে সকল চুক্তি বাস্তবায়নে ভূমিকা রাখবে</vt:lpstr>
      <vt:lpstr>টেকসই উন্নয়ন অভীষ্ট-এ তথ্য অধিকার</vt:lpstr>
      <vt:lpstr>তথ্য অধিকার আইন, ২০০৯ এর বিধিমালা ও প্রবিধানমালাসমূহ </vt:lpstr>
      <vt:lpstr>PowerPoint Presentation</vt:lpstr>
      <vt:lpstr>এক নজরে তথ্য অধিকার আইন, ২০০৯ তথ্য অধিকার আইনে মোট ৮টি অধ্যায় আছে এবং ৩৭টি ধারা ও ১টি তফসিল   </vt:lpstr>
      <vt:lpstr>আইন প্রণয়নের উদ্দেশ্য:</vt:lpstr>
      <vt:lpstr>ধারা-১: সংক্ষিপ্ত শিরোনাম ও প্রবর্তন </vt:lpstr>
      <vt:lpstr>ধারা-২ : সংজ্ঞা </vt:lpstr>
      <vt:lpstr>PowerPoint Presentation</vt:lpstr>
      <vt:lpstr>PowerPoint Presentation</vt:lpstr>
      <vt:lpstr>ধারা-৩: আইনের প্রাধান্য </vt:lpstr>
      <vt:lpstr>                           দ্বিতীয় অধ্যায় তথ্য অধিকার, তথ্য সংরক্ষণ, প্রকাশ ও প্রাপ্তি (ধারা ৪-৯) </vt:lpstr>
      <vt:lpstr>ধারা-৬: তথ্য প্রকাশ</vt:lpstr>
      <vt:lpstr>PowerPoint Presentation</vt:lpstr>
      <vt:lpstr>  ধারা-৭: কতিপয় তথ্য প্রকাশ বা প্রদান বাধ্যতামূলক নয় </vt:lpstr>
      <vt:lpstr>PowerPoint Presentation</vt:lpstr>
      <vt:lpstr>PowerPoint Presentation</vt:lpstr>
      <vt:lpstr>PowerPoint Presentation</vt:lpstr>
      <vt:lpstr>PowerPoint Presentation</vt:lpstr>
      <vt:lpstr>PowerPoint Presentation</vt:lpstr>
      <vt:lpstr>ধারা-৩২ অব্যাহতি প্রাপ্ত দপ্তর/ সংস্থা </vt:lpstr>
      <vt:lpstr>ধারা-৮: তথ্য প্রাপ্তির অনুরোধ</vt:lpstr>
      <vt:lpstr>PowerPoint Presentation</vt:lpstr>
      <vt:lpstr>তথ্য প্রাপ্তির অনুরোধের আবেদনপত্র গ্রহণ ও প্রাপ্তি স্বীকার (বিধি-৩)</vt:lpstr>
      <vt:lpstr>PowerPoint Presentation</vt:lpstr>
      <vt:lpstr>ধারা-৯:তথ্য প্রদান পদ্ধতি</vt:lpstr>
      <vt:lpstr>PowerPoint Presentation</vt:lpstr>
      <vt:lpstr>দায়িত্বপ্রাপ্ত কর্মকর্তা তথ্য প্রদানে অপারগ হলে কারণ জানিয়ে ১০ কার্যদিবসের মধ্যে আবেদনকারীকে “খ” ফরমে অবহিত  করবেন।  </vt:lpstr>
      <vt:lpstr>PowerPoint Presentation</vt:lpstr>
      <vt:lpstr> মূল্য পরিশোধ:</vt:lpstr>
      <vt:lpstr>বিধি: ৪(৫)</vt:lpstr>
      <vt:lpstr>ধারা-১০: দায়িত্বপ্রাপ্ত কর্মকর্তা</vt:lpstr>
      <vt:lpstr>PowerPoint Presentation</vt:lpstr>
      <vt:lpstr>PowerPoint Presentation</vt:lpstr>
      <vt:lpstr>ধারা-১১ থেকে ২৩:</vt:lpstr>
      <vt:lpstr>PowerPoint Presentation</vt:lpstr>
      <vt:lpstr>ধারা-১২ তথ্য কমিশন গঠন</vt:lpstr>
      <vt:lpstr>ধারা-১৩: তথ্য কমিশনের ক্ষমতা ও কার্যাবলী </vt:lpstr>
      <vt:lpstr>   (২) তথ্য কমিশন স্ব-প্রণোদিত হইয়া অথবা কোন অভিযোগের ভিত্তিতে এই আইনের অধীন    উত্থাপিত অভিযোগ সম্পর্কে অনুসন্ধান করিতে পারিবে৷</vt:lpstr>
      <vt:lpstr>(৪) অন্য কোন আইনে ভিন্নরূপ যাহা কিছুই থাকুক না কেন, এই আইনের অধীন কোন অভিযোগ অনুসন্ধানকালে তথ্য কমিশন বা, ক্ষেত্রমত, প্রধান তথ্য কমিশনার বা তথ্য কমিশনার কোন কর্তৃপক্ষের নিকট রক্ষিত অভিযোগ সংশ্লিষ্ট যে কোন তথ্য সরেজমিনে পরীক্ষা করিতে পারিবেন৷</vt:lpstr>
      <vt:lpstr>PowerPoint Presentation</vt:lpstr>
      <vt:lpstr>ধারা-১৪: বাছাই কমিটি</vt:lpstr>
      <vt:lpstr>ধারা-১৪</vt:lpstr>
      <vt:lpstr>PowerPoint Presentation</vt:lpstr>
      <vt:lpstr>সপ্তম অধ্যায় আপীল, অভিযোগ, ইত্যাদি আপীল: ধারা(২৪) এবং বিধি (৬)</vt:lpstr>
      <vt:lpstr>PowerPoint Presentation</vt:lpstr>
      <vt:lpstr>ধারা-২৫: অভিযোগ দায়ের, নিষ্পত্তি, ইত্যাদি</vt:lpstr>
      <vt:lpstr>ধারা-২৫</vt:lpstr>
      <vt:lpstr>ধারা-২৫</vt:lpstr>
      <vt:lpstr>ধারা-২৬: প্রতিনিধিত্ব</vt:lpstr>
      <vt:lpstr>ধারা-২৭: জরিমানা ইত্যাদি</vt:lpstr>
      <vt:lpstr>ধারা-২৮: Limitation Act, 1908 এর প্রয়োগ</vt:lpstr>
      <vt:lpstr>ধারা-২৯: মামলা দায়েরের ক্ষেত্রে প্রতিবন্ধকতা</vt:lpstr>
      <vt:lpstr>অষ্টম অধ্যায় ধারা-৩০: তথ্য কমিশনের বার্ষিক প্রতিবেদন</vt:lpstr>
      <vt:lpstr>ধারা-৩০</vt:lpstr>
      <vt:lpstr>ধারা-৩১: সরল বিশ্বাসে কৃত কাজকর্ম রক্ষণ</vt:lpstr>
      <vt:lpstr>ধারা-৩২: কতিপয় সংস্থা বা প্রতিষ্ঠানের ক্ষেত্রে এই আইন প্রযোজ্য নহে</vt:lpstr>
      <vt:lpstr>ধারা-৩৩: বিধি প্রণয়ন ক্ষমতা</vt:lpstr>
      <vt:lpstr>ধারা-৩৫: অস্পষ্টতা দূরীকরণ</vt:lpstr>
      <vt:lpstr>ধারা-৩৭: রহিতকরণ ও হেফাজত</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তথ্য অধিকার আইনের উদ্দেশ্য এবং মন্ত্রিপরিষদ বিভাগের ভূমিকা</dc:title>
  <dc:creator>nahidier@gmail.com</dc:creator>
  <cp:lastModifiedBy>DS Admin</cp:lastModifiedBy>
  <cp:revision>267</cp:revision>
  <cp:lastPrinted>2023-07-26T06:56:46Z</cp:lastPrinted>
  <dcterms:created xsi:type="dcterms:W3CDTF">2020-11-11T19:35:48Z</dcterms:created>
  <dcterms:modified xsi:type="dcterms:W3CDTF">2024-01-23T07:18:45Z</dcterms:modified>
</cp:coreProperties>
</file>