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16"/>
  </p:handoutMasterIdLst>
  <p:sldIdLst>
    <p:sldId id="275" r:id="rId2"/>
    <p:sldId id="274" r:id="rId3"/>
    <p:sldId id="273" r:id="rId4"/>
    <p:sldId id="287" r:id="rId5"/>
    <p:sldId id="276" r:id="rId6"/>
    <p:sldId id="277" r:id="rId7"/>
    <p:sldId id="278" r:id="rId8"/>
    <p:sldId id="259" r:id="rId9"/>
    <p:sldId id="260" r:id="rId10"/>
    <p:sldId id="262" r:id="rId11"/>
    <p:sldId id="265" r:id="rId12"/>
    <p:sldId id="279" r:id="rId13"/>
    <p:sldId id="28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133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6BADCD-F5E3-4B2F-AF10-AFE4AF6FFC69}" type="datetimeFigureOut">
              <a:rPr lang="en-US" smtClean="0"/>
              <a:pPr/>
              <a:t>16/01/2024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C7528D-6246-4AC0-9AEB-CBD591B43D6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16/01/2024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16/01/2024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2895600"/>
          </a:xfrm>
        </p:spPr>
        <p:txBody>
          <a:bodyPr>
            <a:normAutofit fontScale="90000"/>
          </a:bodyPr>
          <a:lstStyle/>
          <a:p>
            <a:pPr algn="ctr"/>
            <a:r>
              <a:rPr lang="en-US" sz="6000" b="1" dirty="0" smtClean="0"/>
              <a:t>WELCOME</a:t>
            </a:r>
            <a:r>
              <a:rPr lang="en-US" sz="5400" b="1" dirty="0" smtClean="0"/>
              <a:t/>
            </a:r>
            <a:br>
              <a:rPr lang="en-US" sz="5400" b="1" dirty="0" smtClean="0"/>
            </a:br>
            <a:r>
              <a:rPr lang="en-US" sz="3600" b="1" dirty="0" smtClean="0"/>
              <a:t>to</a:t>
            </a:r>
            <a:r>
              <a:rPr lang="en-US" sz="5400" b="1" dirty="0" smtClean="0"/>
              <a:t/>
            </a:r>
            <a:br>
              <a:rPr lang="en-US" sz="5400" b="1" dirty="0" smtClean="0"/>
            </a:br>
            <a:r>
              <a:rPr lang="en-US" sz="3600" b="1" dirty="0" smtClean="0"/>
              <a:t>Effective Operations of Audit and Inspections with Risk Based Approach</a:t>
            </a:r>
            <a:endParaRPr lang="en-US" sz="3600" b="1" dirty="0"/>
          </a:p>
        </p:txBody>
      </p:sp>
      <p:sp>
        <p:nvSpPr>
          <p:cNvPr id="3" name="TextBox 2"/>
          <p:cNvSpPr txBox="1"/>
          <p:nvPr/>
        </p:nvSpPr>
        <p:spPr>
          <a:xfrm>
            <a:off x="4800600" y="4038600"/>
            <a:ext cx="3657600" cy="2260106"/>
          </a:xfrm>
          <a:prstGeom prst="rect">
            <a:avLst/>
          </a:prstGeom>
          <a:noFill/>
          <a:ln w="38100">
            <a:solidFill>
              <a:schemeClr val="tx1"/>
            </a:solidFill>
          </a:ln>
        </p:spPr>
        <p:txBody>
          <a:bodyPr wrap="square" rtlCol="0">
            <a:spAutoFit/>
          </a:bodyPr>
          <a:lstStyle/>
          <a:p>
            <a:pPr lvl="0" algn="ctr" eaLnBrk="0" fontAlgn="base" hangingPunct="0">
              <a:lnSpc>
                <a:spcPct val="120000"/>
              </a:lnSpc>
              <a:spcBef>
                <a:spcPts val="100"/>
              </a:spcBef>
              <a:spcAft>
                <a:spcPct val="0"/>
              </a:spcAft>
              <a:buClr>
                <a:srgbClr val="DD8047"/>
              </a:buClr>
              <a:buSzPct val="60000"/>
              <a:defRPr/>
            </a:pPr>
            <a:r>
              <a:rPr lang="en-US" sz="2400" b="1" i="1" dirty="0" err="1" smtClean="0">
                <a:solidFill>
                  <a:schemeClr val="tx1">
                    <a:lumMod val="95000"/>
                    <a:lumOff val="5000"/>
                  </a:schemeClr>
                </a:solidFill>
                <a:effectLst>
                  <a:outerShdw blurRad="38100" dist="38100" dir="2700000" algn="tl">
                    <a:srgbClr val="000000">
                      <a:alpha val="43137"/>
                    </a:srgbClr>
                  </a:outerShdw>
                </a:effectLst>
                <a:latin typeface="Tw Cen MT"/>
              </a:rPr>
              <a:t>Nisha</a:t>
            </a:r>
            <a:r>
              <a:rPr lang="en-US" sz="2400" b="1" i="1" dirty="0" smtClean="0">
                <a:solidFill>
                  <a:schemeClr val="tx1">
                    <a:lumMod val="95000"/>
                    <a:lumOff val="5000"/>
                  </a:schemeClr>
                </a:solidFill>
                <a:effectLst>
                  <a:outerShdw blurRad="38100" dist="38100" dir="2700000" algn="tl">
                    <a:srgbClr val="000000">
                      <a:alpha val="43137"/>
                    </a:srgbClr>
                  </a:outerShdw>
                </a:effectLst>
                <a:latin typeface="Tw Cen MT"/>
              </a:rPr>
              <a:t> </a:t>
            </a:r>
            <a:r>
              <a:rPr lang="en-US" sz="2400" b="1" i="1" dirty="0" err="1" smtClean="0">
                <a:solidFill>
                  <a:schemeClr val="tx1">
                    <a:lumMod val="95000"/>
                    <a:lumOff val="5000"/>
                  </a:schemeClr>
                </a:solidFill>
                <a:effectLst>
                  <a:outerShdw blurRad="38100" dist="38100" dir="2700000" algn="tl">
                    <a:srgbClr val="000000">
                      <a:alpha val="43137"/>
                    </a:srgbClr>
                  </a:outerShdw>
                </a:effectLst>
                <a:latin typeface="Tw Cen MT"/>
              </a:rPr>
              <a:t>Rani</a:t>
            </a:r>
            <a:r>
              <a:rPr lang="en-US" sz="2400" b="1" i="1" dirty="0" smtClean="0">
                <a:solidFill>
                  <a:schemeClr val="tx1">
                    <a:lumMod val="95000"/>
                    <a:lumOff val="5000"/>
                  </a:schemeClr>
                </a:solidFill>
                <a:effectLst>
                  <a:outerShdw blurRad="38100" dist="38100" dir="2700000" algn="tl">
                    <a:srgbClr val="000000">
                      <a:alpha val="43137"/>
                    </a:srgbClr>
                  </a:outerShdw>
                </a:effectLst>
                <a:latin typeface="Tw Cen MT"/>
              </a:rPr>
              <a:t> </a:t>
            </a:r>
            <a:r>
              <a:rPr lang="en-US" sz="2400" b="1" i="1" dirty="0" err="1" smtClean="0">
                <a:solidFill>
                  <a:schemeClr val="tx1">
                    <a:lumMod val="95000"/>
                    <a:lumOff val="5000"/>
                  </a:schemeClr>
                </a:solidFill>
                <a:effectLst>
                  <a:outerShdw blurRad="38100" dist="38100" dir="2700000" algn="tl">
                    <a:srgbClr val="000000">
                      <a:alpha val="43137"/>
                    </a:srgbClr>
                  </a:outerShdw>
                </a:effectLst>
                <a:latin typeface="Tw Cen MT"/>
              </a:rPr>
              <a:t>Datta</a:t>
            </a:r>
            <a:r>
              <a:rPr lang="en-US" sz="2400" b="1" i="1" dirty="0" smtClean="0">
                <a:solidFill>
                  <a:schemeClr val="tx1">
                    <a:lumMod val="95000"/>
                    <a:lumOff val="5000"/>
                  </a:schemeClr>
                </a:solidFill>
                <a:effectLst>
                  <a:outerShdw blurRad="38100" dist="38100" dir="2700000" algn="tl">
                    <a:srgbClr val="000000">
                      <a:alpha val="43137"/>
                    </a:srgbClr>
                  </a:outerShdw>
                </a:effectLst>
                <a:latin typeface="Tw Cen MT"/>
              </a:rPr>
              <a:t>                   </a:t>
            </a:r>
            <a:endParaRPr lang="en-CA" sz="2400" b="1" i="1" dirty="0" smtClean="0">
              <a:solidFill>
                <a:schemeClr val="tx1">
                  <a:lumMod val="95000"/>
                  <a:lumOff val="5000"/>
                </a:schemeClr>
              </a:solidFill>
              <a:effectLst>
                <a:outerShdw blurRad="38100" dist="38100" dir="2700000" algn="tl">
                  <a:srgbClr val="000000">
                    <a:alpha val="43137"/>
                  </a:srgbClr>
                </a:outerShdw>
              </a:effectLst>
              <a:latin typeface="Tw Cen MT"/>
            </a:endParaRPr>
          </a:p>
          <a:p>
            <a:pPr lvl="0" algn="ctr" eaLnBrk="0" fontAlgn="base" hangingPunct="0">
              <a:lnSpc>
                <a:spcPct val="120000"/>
              </a:lnSpc>
              <a:spcBef>
                <a:spcPts val="100"/>
              </a:spcBef>
              <a:spcAft>
                <a:spcPct val="0"/>
              </a:spcAft>
              <a:buClr>
                <a:srgbClr val="DD8047"/>
              </a:buClr>
              <a:buSzPct val="60000"/>
              <a:defRPr/>
            </a:pPr>
            <a:r>
              <a:rPr lang="en-US" sz="2400" b="1" i="1" dirty="0" smtClean="0">
                <a:solidFill>
                  <a:schemeClr val="tx1">
                    <a:lumMod val="95000"/>
                    <a:lumOff val="5000"/>
                  </a:schemeClr>
                </a:solidFill>
                <a:latin typeface="Tw Cen MT"/>
              </a:rPr>
              <a:t>Assistant General Manager</a:t>
            </a:r>
          </a:p>
          <a:p>
            <a:pPr lvl="0" algn="ctr" eaLnBrk="0" fontAlgn="base" hangingPunct="0">
              <a:lnSpc>
                <a:spcPct val="120000"/>
              </a:lnSpc>
              <a:spcBef>
                <a:spcPts val="100"/>
              </a:spcBef>
              <a:spcAft>
                <a:spcPct val="0"/>
              </a:spcAft>
              <a:buClr>
                <a:srgbClr val="DD8047"/>
              </a:buClr>
              <a:buSzPct val="60000"/>
              <a:defRPr/>
            </a:pPr>
            <a:r>
              <a:rPr lang="en-US" sz="2400" b="1" i="1" dirty="0" smtClean="0">
                <a:solidFill>
                  <a:schemeClr val="tx1">
                    <a:lumMod val="95000"/>
                    <a:lumOff val="5000"/>
                  </a:schemeClr>
                </a:solidFill>
                <a:latin typeface="Tw Cen MT"/>
              </a:rPr>
              <a:t>Audit &amp; Inspection Division-2</a:t>
            </a:r>
            <a:br>
              <a:rPr lang="en-US" sz="2400" b="1" i="1" dirty="0" smtClean="0">
                <a:solidFill>
                  <a:schemeClr val="tx1">
                    <a:lumMod val="95000"/>
                    <a:lumOff val="5000"/>
                  </a:schemeClr>
                </a:solidFill>
                <a:latin typeface="Tw Cen MT"/>
              </a:rPr>
            </a:br>
            <a:r>
              <a:rPr lang="en-US" sz="2400" b="1" i="1" dirty="0" smtClean="0">
                <a:solidFill>
                  <a:schemeClr val="tx1">
                    <a:lumMod val="95000"/>
                    <a:lumOff val="5000"/>
                  </a:schemeClr>
                </a:solidFill>
                <a:latin typeface="Tw Cen MT"/>
              </a:rPr>
              <a:t>Head Office, Dhaka</a:t>
            </a:r>
            <a:endParaRPr lang="en-CA" sz="2400" b="1" i="1" dirty="0" smtClean="0">
              <a:solidFill>
                <a:schemeClr val="tx1">
                  <a:lumMod val="95000"/>
                  <a:lumOff val="5000"/>
                </a:schemeClr>
              </a:solidFill>
              <a:latin typeface="Tw Cen MT"/>
            </a:endParaRPr>
          </a:p>
          <a:p>
            <a:endParaRPr lang="en-US" sz="2400" dirty="0">
              <a:solidFill>
                <a:schemeClr val="tx1">
                  <a:lumMod val="95000"/>
                  <a:lumOff val="5000"/>
                </a:schemeClr>
              </a:solidFill>
            </a:endParaRPr>
          </a:p>
        </p:txBody>
      </p:sp>
      <p:pic>
        <p:nvPicPr>
          <p:cNvPr id="4" name="Picture 3" descr="rbl_plc.png"/>
          <p:cNvPicPr/>
          <p:nvPr/>
        </p:nvPicPr>
        <p:blipFill>
          <a:blip r:embed="rId2"/>
          <a:stretch>
            <a:fillRect/>
          </a:stretch>
        </p:blipFill>
        <p:spPr>
          <a:xfrm>
            <a:off x="1676400" y="4038600"/>
            <a:ext cx="2514600" cy="2133600"/>
          </a:xfrm>
          <a:prstGeom prst="rect">
            <a:avLst/>
          </a:prstGeom>
        </p:spPr>
      </p:pic>
    </p:spTree>
    <p:extLst>
      <p:ext uri="{BB962C8B-B14F-4D97-AF65-F5344CB8AC3E}">
        <p14:creationId xmlns="" xmlns:p14="http://schemas.microsoft.com/office/powerpoint/2010/main" val="2945355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00200"/>
            <a:ext cx="7866888" cy="5105400"/>
          </a:xfrm>
          <a:ln w="9525">
            <a:solidFill>
              <a:schemeClr val="tx1"/>
            </a:solidFill>
          </a:ln>
        </p:spPr>
        <p:txBody>
          <a:bodyPr>
            <a:normAutofit fontScale="85000" lnSpcReduction="20000"/>
          </a:bodyPr>
          <a:lstStyle/>
          <a:p>
            <a:pPr marL="55563" indent="0"/>
            <a:r>
              <a:rPr lang="en-US" b="1" dirty="0" smtClean="0"/>
              <a:t> All Procurement procedures of Furniture-fixtures in our bank is done by Procurement Division, Head Office as per the requirements of all branch, zonal office, divisional office and all divisions of head office.</a:t>
            </a:r>
          </a:p>
          <a:p>
            <a:pPr marL="55563" indent="0">
              <a:buNone/>
            </a:pPr>
            <a:endParaRPr lang="en-US" b="1" dirty="0" smtClean="0"/>
          </a:p>
          <a:p>
            <a:pPr marL="55563" indent="0"/>
            <a:r>
              <a:rPr lang="en-US" b="1" dirty="0" smtClean="0"/>
              <a:t> There are three methods used to procure furniture-fixtures.</a:t>
            </a:r>
          </a:p>
          <a:p>
            <a:pPr marL="55563" indent="0">
              <a:buFontTx/>
              <a:buChar char="-"/>
            </a:pPr>
            <a:r>
              <a:rPr lang="en-US" b="1" dirty="0" smtClean="0"/>
              <a:t>Open tender Method(OTM)</a:t>
            </a:r>
          </a:p>
          <a:p>
            <a:pPr marL="55563" indent="0">
              <a:buFontTx/>
              <a:buChar char="-"/>
            </a:pPr>
            <a:r>
              <a:rPr lang="en-US" b="1" dirty="0" smtClean="0"/>
              <a:t> Limited Tender Method(LTM)</a:t>
            </a:r>
          </a:p>
          <a:p>
            <a:pPr marL="55563" indent="0">
              <a:buFontTx/>
              <a:buChar char="-"/>
            </a:pPr>
            <a:r>
              <a:rPr lang="en-US" b="1" dirty="0" smtClean="0"/>
              <a:t> Direct Purchase Method(DPM)/</a:t>
            </a:r>
          </a:p>
          <a:p>
            <a:pPr marL="55563" indent="179388">
              <a:buNone/>
            </a:pPr>
            <a:r>
              <a:rPr lang="en-US" b="1" dirty="0" smtClean="0"/>
              <a:t>Request for Quotation (RFQ)</a:t>
            </a:r>
          </a:p>
          <a:p>
            <a:pPr>
              <a:buNone/>
            </a:pPr>
            <a:r>
              <a:rPr lang="en-US" b="1" dirty="0" smtClean="0"/>
              <a:t> </a:t>
            </a:r>
            <a:endParaRPr lang="en-US" sz="3100" b="1" dirty="0"/>
          </a:p>
        </p:txBody>
      </p:sp>
      <p:sp>
        <p:nvSpPr>
          <p:cNvPr id="5" name="Title 1"/>
          <p:cNvSpPr txBox="1">
            <a:spLocks/>
          </p:cNvSpPr>
          <p:nvPr/>
        </p:nvSpPr>
        <p:spPr>
          <a:xfrm>
            <a:off x="1066800" y="274638"/>
            <a:ext cx="8077200" cy="1143000"/>
          </a:xfrm>
          <a:prstGeom prst="rect">
            <a:avLst/>
          </a:prstGeom>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Furniture-Fixtures: Purchase Procedures, Depreciation Voucher passing</a:t>
            </a:r>
            <a:endParaRPr kumimoji="0" lang="en-US" sz="320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4" name="Picture 3" descr="rbl_plc.png"/>
          <p:cNvPicPr/>
          <p:nvPr/>
        </p:nvPicPr>
        <p:blipFill>
          <a:blip r:embed="rId2" cstate="print"/>
          <a:stretch>
            <a:fillRect/>
          </a:stretch>
        </p:blipFill>
        <p:spPr>
          <a:xfrm>
            <a:off x="0" y="0"/>
            <a:ext cx="1219200" cy="838200"/>
          </a:xfrm>
          <a:prstGeom prst="rect">
            <a:avLst/>
          </a:prstGeom>
        </p:spPr>
      </p:pic>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600200"/>
            <a:ext cx="7866888" cy="4648200"/>
          </a:xfrm>
          <a:ln w="9525">
            <a:solidFill>
              <a:schemeClr val="tx1"/>
            </a:solidFill>
          </a:ln>
        </p:spPr>
        <p:txBody>
          <a:bodyPr>
            <a:normAutofit/>
          </a:bodyPr>
          <a:lstStyle/>
          <a:p>
            <a:r>
              <a:rPr lang="en-US" sz="2200" b="1" dirty="0" smtClean="0"/>
              <a:t>Depreciation rate</a:t>
            </a:r>
          </a:p>
          <a:p>
            <a:pPr>
              <a:buFontTx/>
              <a:buChar char="-"/>
            </a:pPr>
            <a:r>
              <a:rPr lang="en-US" sz="2200" b="1" dirty="0" smtClean="0"/>
              <a:t>Furniture-10% of book value (Declining method)</a:t>
            </a:r>
          </a:p>
          <a:p>
            <a:pPr>
              <a:buFontTx/>
              <a:buChar char="-"/>
            </a:pPr>
            <a:r>
              <a:rPr lang="en-US" sz="2200" b="1" dirty="0" smtClean="0"/>
              <a:t>Mechanical Appliance-20% of book value (Declining method)</a:t>
            </a:r>
          </a:p>
          <a:p>
            <a:pPr>
              <a:buFontTx/>
              <a:buChar char="-"/>
            </a:pPr>
            <a:r>
              <a:rPr lang="en-US" sz="2200" b="1" dirty="0" smtClean="0"/>
              <a:t>Computer Accessories- 20% of purchasing value (Straight line method)</a:t>
            </a:r>
          </a:p>
          <a:p>
            <a:pPr>
              <a:buFontTx/>
              <a:buChar char="-"/>
            </a:pPr>
            <a:endParaRPr lang="en-US" sz="2200" b="1" dirty="0" smtClean="0"/>
          </a:p>
          <a:p>
            <a:r>
              <a:rPr lang="en-US" sz="2200" b="1" dirty="0" smtClean="0"/>
              <a:t>Voucher passing</a:t>
            </a:r>
          </a:p>
          <a:p>
            <a:pPr marL="365125" indent="-19050">
              <a:buNone/>
            </a:pPr>
            <a:r>
              <a:rPr lang="en-US" sz="2200" b="1" dirty="0" smtClean="0"/>
              <a:t>Depreciation should be calculated on half yearly basis but voucher should be passed annually to the respective accounts.</a:t>
            </a:r>
          </a:p>
        </p:txBody>
      </p:sp>
      <p:sp>
        <p:nvSpPr>
          <p:cNvPr id="4" name="Title 1"/>
          <p:cNvSpPr>
            <a:spLocks noGrp="1"/>
          </p:cNvSpPr>
          <p:nvPr>
            <p:ph type="title"/>
          </p:nvPr>
        </p:nvSpPr>
        <p:spPr>
          <a:xfrm>
            <a:off x="1066800" y="274638"/>
            <a:ext cx="8077200" cy="1143000"/>
          </a:xfrm>
        </p:spPr>
        <p:txBody>
          <a:bodyPr>
            <a:noAutofit/>
          </a:bodyPr>
          <a:lstStyle/>
          <a:p>
            <a:pPr algn="ctr"/>
            <a:r>
              <a:rPr lang="en-US" sz="3200" b="1" dirty="0" smtClean="0"/>
              <a:t>Furniture-Fixtures: Purchase Procedures, Depreciation Voucher passing</a:t>
            </a:r>
            <a:endParaRPr lang="en-US" sz="3200" b="1" dirty="0"/>
          </a:p>
        </p:txBody>
      </p:sp>
      <p:pic>
        <p:nvPicPr>
          <p:cNvPr id="5" name="Picture 4" descr="rbl_plc.png"/>
          <p:cNvPicPr/>
          <p:nvPr/>
        </p:nvPicPr>
        <p:blipFill>
          <a:blip r:embed="rId2" cstate="print"/>
          <a:stretch>
            <a:fillRect/>
          </a:stretch>
        </p:blipFill>
        <p:spPr>
          <a:xfrm>
            <a:off x="76200" y="152400"/>
            <a:ext cx="1066800" cy="838200"/>
          </a:xfrm>
          <a:prstGeom prst="rect">
            <a:avLst/>
          </a:prstGeom>
        </p:spPr>
      </p:pic>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8153400" cy="1371600"/>
          </a:xfrm>
        </p:spPr>
        <p:txBody>
          <a:bodyPr>
            <a:noAutofit/>
          </a:bodyPr>
          <a:lstStyle/>
          <a:p>
            <a:pPr algn="ctr"/>
            <a:r>
              <a:rPr lang="en-US" sz="2800" b="1" dirty="0" smtClean="0"/>
              <a:t>Printing and Security Stationery: Physical verification of stock, Balancing, Consumption voucher releasing etc. </a:t>
            </a:r>
            <a:br>
              <a:rPr lang="en-US" sz="2800" b="1" dirty="0" smtClean="0"/>
            </a:br>
            <a:endParaRPr lang="en-US" sz="2800" b="1" dirty="0"/>
          </a:p>
        </p:txBody>
      </p:sp>
      <p:sp>
        <p:nvSpPr>
          <p:cNvPr id="3" name="Content Placeholder 2"/>
          <p:cNvSpPr>
            <a:spLocks noGrp="1"/>
          </p:cNvSpPr>
          <p:nvPr>
            <p:ph idx="1"/>
          </p:nvPr>
        </p:nvSpPr>
        <p:spPr>
          <a:xfrm>
            <a:off x="1048512" y="1905000"/>
            <a:ext cx="8019288" cy="4648200"/>
          </a:xfrm>
          <a:ln w="9525">
            <a:solidFill>
              <a:schemeClr val="tx1"/>
            </a:solidFill>
          </a:ln>
        </p:spPr>
        <p:txBody>
          <a:bodyPr>
            <a:normAutofit fontScale="62500" lnSpcReduction="20000"/>
          </a:bodyPr>
          <a:lstStyle/>
          <a:p>
            <a:r>
              <a:rPr lang="en-US" dirty="0" smtClean="0"/>
              <a:t> Physical verification of printing and security stationary ensures that inventory is valued correctly, reducing the risk of tax-related issues. Improved decision-making, having an accurate inventory count allows organization to make informed decisions. </a:t>
            </a:r>
          </a:p>
          <a:p>
            <a:r>
              <a:rPr lang="en-US" dirty="0" smtClean="0"/>
              <a:t>Printing and security stationary are supplied by our controlling office .</a:t>
            </a:r>
          </a:p>
          <a:p>
            <a:r>
              <a:rPr lang="en-US" dirty="0" smtClean="0"/>
              <a:t>It should be checked and recorded (on register SB-56) and after getting </a:t>
            </a:r>
            <a:r>
              <a:rPr lang="en-US" dirty="0" err="1" smtClean="0"/>
              <a:t>challan</a:t>
            </a:r>
            <a:r>
              <a:rPr lang="en-US" dirty="0" smtClean="0"/>
              <a:t> the amount should be posted as asset on stationary stock in hand as follows:</a:t>
            </a:r>
          </a:p>
          <a:p>
            <a:pPr>
              <a:buNone/>
            </a:pPr>
            <a:r>
              <a:rPr lang="en-US" dirty="0" smtClean="0"/>
              <a:t>   Dr   Stationary stock in hand a/c</a:t>
            </a:r>
          </a:p>
          <a:p>
            <a:pPr>
              <a:buNone/>
            </a:pPr>
            <a:r>
              <a:rPr lang="en-US" dirty="0" smtClean="0"/>
              <a:t>   Cr   Head office a/c</a:t>
            </a:r>
          </a:p>
          <a:p>
            <a:r>
              <a:rPr lang="en-US" dirty="0" smtClean="0"/>
              <a:t>The record on register should be balanced on month basis.</a:t>
            </a:r>
          </a:p>
          <a:p>
            <a:r>
              <a:rPr lang="en-US" dirty="0" smtClean="0"/>
              <a:t>Consumption voucher should be released on quarter basis as follows:</a:t>
            </a:r>
          </a:p>
          <a:p>
            <a:pPr>
              <a:buNone/>
            </a:pPr>
            <a:r>
              <a:rPr lang="en-US" dirty="0" smtClean="0"/>
              <a:t>   Dr   Stationary expense a/c</a:t>
            </a:r>
          </a:p>
          <a:p>
            <a:pPr>
              <a:buNone/>
            </a:pPr>
            <a:r>
              <a:rPr lang="en-US" dirty="0" smtClean="0"/>
              <a:t>   Cr   Stationary stock in hand a/c</a:t>
            </a:r>
            <a:endParaRPr lang="en-US" dirty="0"/>
          </a:p>
        </p:txBody>
      </p:sp>
      <p:pic>
        <p:nvPicPr>
          <p:cNvPr id="4" name="Picture 3" descr="rbl_plc.png"/>
          <p:cNvPicPr/>
          <p:nvPr/>
        </p:nvPicPr>
        <p:blipFill>
          <a:blip r:embed="rId2" cstate="print"/>
          <a:stretch>
            <a:fillRect/>
          </a:stretch>
        </p:blipFill>
        <p:spPr>
          <a:xfrm>
            <a:off x="228600" y="152400"/>
            <a:ext cx="1143000" cy="8382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304800"/>
            <a:ext cx="7498080" cy="1143000"/>
          </a:xfrm>
        </p:spPr>
        <p:txBody>
          <a:bodyPr/>
          <a:lstStyle/>
          <a:p>
            <a:pPr algn="ctr"/>
            <a:r>
              <a:rPr lang="en-US" b="1" dirty="0" smtClean="0"/>
              <a:t>Rent Contract</a:t>
            </a:r>
            <a:endParaRPr lang="en-US" b="1" dirty="0"/>
          </a:p>
        </p:txBody>
      </p:sp>
      <p:sp>
        <p:nvSpPr>
          <p:cNvPr id="3" name="Content Placeholder 2"/>
          <p:cNvSpPr>
            <a:spLocks noGrp="1"/>
          </p:cNvSpPr>
          <p:nvPr>
            <p:ph idx="1"/>
          </p:nvPr>
        </p:nvSpPr>
        <p:spPr>
          <a:xfrm>
            <a:off x="1048512" y="1524000"/>
            <a:ext cx="7943088" cy="4800600"/>
          </a:xfrm>
          <a:ln w="9525">
            <a:solidFill>
              <a:schemeClr val="tx1"/>
            </a:solidFill>
          </a:ln>
        </p:spPr>
        <p:txBody>
          <a:bodyPr>
            <a:normAutofit fontScale="70000" lnSpcReduction="20000"/>
          </a:bodyPr>
          <a:lstStyle/>
          <a:p>
            <a:r>
              <a:rPr lang="en-US" dirty="0" smtClean="0"/>
              <a:t>Bank </a:t>
            </a:r>
            <a:r>
              <a:rPr lang="en-US" dirty="0" smtClean="0"/>
              <a:t>renders </a:t>
            </a:r>
            <a:r>
              <a:rPr lang="en-US" dirty="0" smtClean="0"/>
              <a:t>its services in own or rented space by establishing its branch, zonal office, divisional office etc. In case of opening a new branch(office) or shifting of existing branch(office) in rented space the following procedure is maintained:</a:t>
            </a:r>
          </a:p>
          <a:p>
            <a:pPr>
              <a:buNone/>
            </a:pPr>
            <a:endParaRPr lang="en-US" dirty="0" smtClean="0"/>
          </a:p>
          <a:p>
            <a:pPr marL="365125" indent="-19050">
              <a:buNone/>
            </a:pPr>
            <a:r>
              <a:rPr lang="en-US" dirty="0" smtClean="0"/>
              <a:t>1. Area selection</a:t>
            </a:r>
          </a:p>
          <a:p>
            <a:pPr marL="365125" indent="-19050">
              <a:buNone/>
            </a:pPr>
            <a:r>
              <a:rPr lang="en-US" dirty="0" smtClean="0"/>
              <a:t>2. Location</a:t>
            </a:r>
          </a:p>
          <a:p>
            <a:pPr marL="365125" indent="-19050">
              <a:buNone/>
            </a:pPr>
            <a:r>
              <a:rPr lang="en-US" dirty="0" smtClean="0"/>
              <a:t>3. Comparative study</a:t>
            </a:r>
          </a:p>
          <a:p>
            <a:pPr marL="365125" indent="-19050">
              <a:buNone/>
            </a:pPr>
            <a:r>
              <a:rPr lang="en-US" dirty="0" smtClean="0"/>
              <a:t>4. Rent proposal to land owner</a:t>
            </a:r>
          </a:p>
          <a:p>
            <a:pPr marL="365125" indent="-19050">
              <a:buNone/>
            </a:pPr>
            <a:r>
              <a:rPr lang="en-US" dirty="0" smtClean="0"/>
              <a:t>5. Request for approval of head office after getting acceptance of land owner</a:t>
            </a:r>
          </a:p>
          <a:p>
            <a:pPr marL="365125" indent="-19050">
              <a:buNone/>
            </a:pPr>
            <a:r>
              <a:rPr lang="en-US" dirty="0" smtClean="0"/>
              <a:t>6. NOC of Bangladesh Bank and Ministry of finance is required</a:t>
            </a:r>
          </a:p>
          <a:p>
            <a:pPr marL="365125" indent="-19050">
              <a:buNone/>
            </a:pPr>
            <a:r>
              <a:rPr lang="en-US" dirty="0" smtClean="0"/>
              <a:t>Contract between land owner and bank management</a:t>
            </a:r>
          </a:p>
          <a:p>
            <a:pPr>
              <a:buNone/>
            </a:pPr>
            <a:endParaRPr lang="en-US" dirty="0" smtClean="0"/>
          </a:p>
          <a:p>
            <a:pPr>
              <a:buNone/>
            </a:pPr>
            <a:endParaRPr lang="en-US" dirty="0"/>
          </a:p>
        </p:txBody>
      </p:sp>
      <p:pic>
        <p:nvPicPr>
          <p:cNvPr id="4" name="Picture 3" descr="rbl_plc.png"/>
          <p:cNvPicPr/>
          <p:nvPr/>
        </p:nvPicPr>
        <p:blipFill>
          <a:blip r:embed="rId2" cstate="print"/>
          <a:stretch>
            <a:fillRect/>
          </a:stretch>
        </p:blipFill>
        <p:spPr>
          <a:xfrm>
            <a:off x="1143000" y="304800"/>
            <a:ext cx="1371600" cy="838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33800"/>
            <a:ext cx="8229600" cy="1600200"/>
          </a:xfrm>
        </p:spPr>
        <p:txBody>
          <a:bodyPr>
            <a:normAutofit fontScale="90000"/>
          </a:bodyPr>
          <a:lstStyle/>
          <a:p>
            <a:pPr algn="ctr"/>
            <a:r>
              <a:rPr lang="en-US" sz="5400" b="1" dirty="0" smtClean="0"/>
              <a:t/>
            </a:r>
            <a:br>
              <a:rPr lang="en-US" sz="5400" b="1" dirty="0" smtClean="0"/>
            </a:br>
            <a:r>
              <a:rPr lang="en-US" sz="5400" b="1" dirty="0" smtClean="0"/>
              <a:t>Thank You</a:t>
            </a:r>
            <a:br>
              <a:rPr lang="en-US" sz="5400" b="1" dirty="0" smtClean="0"/>
            </a:br>
            <a:endParaRPr lang="en-US" sz="5400" b="1" dirty="0"/>
          </a:p>
        </p:txBody>
      </p:sp>
      <p:pic>
        <p:nvPicPr>
          <p:cNvPr id="3" name="Picture 2" descr="rbl_plc.png"/>
          <p:cNvPicPr/>
          <p:nvPr/>
        </p:nvPicPr>
        <p:blipFill>
          <a:blip r:embed="rId2"/>
          <a:stretch>
            <a:fillRect/>
          </a:stretch>
        </p:blipFill>
        <p:spPr>
          <a:xfrm>
            <a:off x="3352800" y="1143000"/>
            <a:ext cx="2895600" cy="2514600"/>
          </a:xfrm>
          <a:prstGeom prst="rect">
            <a:avLst/>
          </a:prstGeom>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normAutofit fontScale="90000"/>
          </a:bodyPr>
          <a:lstStyle/>
          <a:p>
            <a:pPr algn="ctr"/>
            <a:r>
              <a:rPr lang="en-US" sz="3600" b="1" dirty="0" smtClean="0"/>
              <a:t/>
            </a:r>
            <a:br>
              <a:rPr lang="en-US" sz="3600" b="1" dirty="0" smtClean="0"/>
            </a:br>
            <a:r>
              <a:rPr lang="en-US" sz="4400" b="1" dirty="0" smtClean="0"/>
              <a:t>Topics:</a:t>
            </a:r>
            <a:br>
              <a:rPr lang="en-US" sz="4400" b="1" dirty="0" smtClean="0"/>
            </a:br>
            <a:r>
              <a:rPr lang="en-US" sz="2400" dirty="0" smtClean="0"/>
              <a:t/>
            </a:r>
            <a:br>
              <a:rPr lang="en-US" sz="2400" dirty="0" smtClean="0"/>
            </a:br>
            <a:endParaRPr lang="en-US" sz="2700" dirty="0"/>
          </a:p>
        </p:txBody>
      </p:sp>
      <p:sp>
        <p:nvSpPr>
          <p:cNvPr id="3" name="Content Placeholder 2"/>
          <p:cNvSpPr>
            <a:spLocks noGrp="1"/>
          </p:cNvSpPr>
          <p:nvPr>
            <p:ph idx="1"/>
          </p:nvPr>
        </p:nvSpPr>
        <p:spPr>
          <a:xfrm>
            <a:off x="1143000" y="1524000"/>
            <a:ext cx="7620000" cy="4724400"/>
          </a:xfrm>
          <a:ln w="3175">
            <a:solidFill>
              <a:schemeClr val="tx1"/>
            </a:solidFill>
          </a:ln>
        </p:spPr>
        <p:txBody>
          <a:bodyPr>
            <a:normAutofit lnSpcReduction="10000"/>
          </a:bodyPr>
          <a:lstStyle/>
          <a:p>
            <a:pPr marL="346075" indent="-346075">
              <a:buNone/>
            </a:pPr>
            <a:r>
              <a:rPr lang="en-US" dirty="0" smtClean="0"/>
              <a:t>1. Auditing of Different type of Expenditures, </a:t>
            </a:r>
            <a:br>
              <a:rPr lang="en-US" dirty="0" smtClean="0"/>
            </a:br>
            <a:r>
              <a:rPr lang="en-US" dirty="0" smtClean="0"/>
              <a:t> Approval, Budget limit,</a:t>
            </a:r>
          </a:p>
          <a:p>
            <a:pPr marL="514350" indent="-514350">
              <a:buNone/>
            </a:pPr>
            <a:endParaRPr lang="en-US" sz="600" dirty="0" smtClean="0"/>
          </a:p>
          <a:p>
            <a:pPr marL="346075" indent="-346075">
              <a:buNone/>
            </a:pPr>
            <a:r>
              <a:rPr lang="en-US" dirty="0" smtClean="0"/>
              <a:t>2.Furniture-Fixtures: Purchasing process, Depreciation Voucher passing etc.</a:t>
            </a:r>
          </a:p>
          <a:p>
            <a:pPr marL="346075" indent="-346075">
              <a:buNone/>
            </a:pPr>
            <a:endParaRPr lang="en-US" sz="1100" dirty="0" smtClean="0"/>
          </a:p>
          <a:p>
            <a:pPr marL="346075" indent="-346075">
              <a:buNone/>
            </a:pPr>
            <a:r>
              <a:rPr lang="en-US" dirty="0" smtClean="0"/>
              <a:t>3.Printing and Security Stationery: Physical verification of stock, Balancing, Consumption voucher releasing etc. </a:t>
            </a:r>
          </a:p>
          <a:p>
            <a:pPr marL="0" indent="0">
              <a:buNone/>
            </a:pPr>
            <a:endParaRPr lang="en-US" sz="1000" dirty="0" smtClean="0"/>
          </a:p>
          <a:p>
            <a:pPr marL="0" indent="0">
              <a:buNone/>
            </a:pPr>
            <a:r>
              <a:rPr lang="en-US" dirty="0" smtClean="0"/>
              <a:t>4. Rent contract</a:t>
            </a:r>
            <a:endParaRPr lang="en-US" dirty="0"/>
          </a:p>
        </p:txBody>
      </p:sp>
      <p:pic>
        <p:nvPicPr>
          <p:cNvPr id="4" name="Picture 3" descr="rbl_plc.png"/>
          <p:cNvPicPr/>
          <p:nvPr/>
        </p:nvPicPr>
        <p:blipFill>
          <a:blip r:embed="rId2" cstate="print"/>
          <a:stretch>
            <a:fillRect/>
          </a:stretch>
        </p:blipFill>
        <p:spPr>
          <a:xfrm>
            <a:off x="914400" y="228600"/>
            <a:ext cx="1143000" cy="990600"/>
          </a:xfrm>
          <a:prstGeom prst="rect">
            <a:avLst/>
          </a:prstGeom>
        </p:spPr>
      </p:pic>
    </p:spTree>
    <p:extLst>
      <p:ext uri="{BB962C8B-B14F-4D97-AF65-F5344CB8AC3E}">
        <p14:creationId xmlns="" xmlns:p14="http://schemas.microsoft.com/office/powerpoint/2010/main" val="52607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04800"/>
            <a:ext cx="7162800" cy="609600"/>
          </a:xfrm>
        </p:spPr>
        <p:txBody>
          <a:bodyPr>
            <a:normAutofit fontScale="90000"/>
          </a:bodyPr>
          <a:lstStyle/>
          <a:p>
            <a:r>
              <a:rPr lang="en-US" sz="4000" b="1" dirty="0" smtClean="0"/>
              <a:t>What is Audit and Inspection ?</a:t>
            </a:r>
            <a:endParaRPr lang="en-US" sz="4000" b="1"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066800" y="1371600"/>
            <a:ext cx="7924800" cy="5404882"/>
          </a:xfrm>
          <a:ln w="9525">
            <a:solidFill>
              <a:schemeClr val="tx1"/>
            </a:solidFill>
          </a:ln>
        </p:spPr>
      </p:pic>
      <p:sp>
        <p:nvSpPr>
          <p:cNvPr id="5" name="Rectangle 4"/>
          <p:cNvSpPr/>
          <p:nvPr/>
        </p:nvSpPr>
        <p:spPr>
          <a:xfrm>
            <a:off x="990600" y="990600"/>
            <a:ext cx="7924800" cy="369332"/>
          </a:xfrm>
          <a:prstGeom prst="rect">
            <a:avLst/>
          </a:prstGeom>
        </p:spPr>
        <p:txBody>
          <a:bodyPr wrap="square">
            <a:spAutoFit/>
          </a:bodyPr>
          <a:lstStyle/>
          <a:p>
            <a:r>
              <a:rPr lang="en-US" b="1" dirty="0" smtClean="0"/>
              <a:t>Both Audit and Inspection comes from </a:t>
            </a:r>
            <a:r>
              <a:rPr lang="en-US" b="1" dirty="0" err="1" smtClean="0"/>
              <a:t>latin</a:t>
            </a:r>
            <a:r>
              <a:rPr lang="en-US" b="1" dirty="0" smtClean="0"/>
              <a:t> word ‘</a:t>
            </a:r>
            <a:r>
              <a:rPr lang="en-US" b="1" dirty="0" err="1" smtClean="0"/>
              <a:t>Audire</a:t>
            </a:r>
            <a:r>
              <a:rPr lang="en-US" b="1" dirty="0" smtClean="0"/>
              <a:t> ’ &amp; ‘</a:t>
            </a:r>
            <a:r>
              <a:rPr lang="en-US" b="1" dirty="0" err="1" smtClean="0"/>
              <a:t>Inspectare</a:t>
            </a:r>
            <a:r>
              <a:rPr lang="en-US" b="1" dirty="0" smtClean="0"/>
              <a:t>’</a:t>
            </a:r>
            <a:endParaRPr lang="en-US" dirty="0"/>
          </a:p>
        </p:txBody>
      </p:sp>
      <p:pic>
        <p:nvPicPr>
          <p:cNvPr id="6" name="Picture 5" descr="rbl_plc.png"/>
          <p:cNvPicPr/>
          <p:nvPr/>
        </p:nvPicPr>
        <p:blipFill>
          <a:blip r:embed="rId3" cstate="print"/>
          <a:stretch>
            <a:fillRect/>
          </a:stretch>
        </p:blipFill>
        <p:spPr>
          <a:xfrm>
            <a:off x="228600" y="152400"/>
            <a:ext cx="1066800" cy="838200"/>
          </a:xfrm>
          <a:prstGeom prst="rect">
            <a:avLst/>
          </a:prstGeom>
        </p:spPr>
      </p:pic>
    </p:spTree>
    <p:extLst>
      <p:ext uri="{BB962C8B-B14F-4D97-AF65-F5344CB8AC3E}">
        <p14:creationId xmlns="" xmlns:p14="http://schemas.microsoft.com/office/powerpoint/2010/main" val="1172066794"/>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a:bodyPr>
          <a:lstStyle/>
          <a:p>
            <a:pPr algn="ctr"/>
            <a:r>
              <a:rPr lang="en-US" sz="3600" b="1" dirty="0" smtClean="0"/>
              <a:t>Effectiveness of </a:t>
            </a:r>
            <a:r>
              <a:rPr lang="en-US" sz="3600" b="1" dirty="0" smtClean="0"/>
              <a:t>Audit &amp; Inspection</a:t>
            </a:r>
            <a:endParaRPr lang="en-US" sz="3600" b="1" dirty="0"/>
          </a:p>
        </p:txBody>
      </p:sp>
      <p:sp>
        <p:nvSpPr>
          <p:cNvPr id="3" name="Content Placeholder 2"/>
          <p:cNvSpPr>
            <a:spLocks noGrp="1"/>
          </p:cNvSpPr>
          <p:nvPr>
            <p:ph idx="1"/>
          </p:nvPr>
        </p:nvSpPr>
        <p:spPr>
          <a:xfrm>
            <a:off x="1143000" y="1447800"/>
            <a:ext cx="7790688" cy="4800600"/>
          </a:xfrm>
          <a:ln w="9525">
            <a:solidFill>
              <a:schemeClr val="tx1"/>
            </a:solidFill>
          </a:ln>
        </p:spPr>
        <p:txBody>
          <a:bodyPr/>
          <a:lstStyle/>
          <a:p>
            <a:pPr algn="just"/>
            <a:r>
              <a:rPr lang="en-US" dirty="0" smtClean="0"/>
              <a:t>Effective operations of Audit &amp; Inspection depends on </a:t>
            </a:r>
            <a:r>
              <a:rPr lang="en-US" dirty="0" smtClean="0"/>
              <a:t>risk detection, mitigation &amp; compliance. </a:t>
            </a:r>
            <a:r>
              <a:rPr lang="en-US" dirty="0" smtClean="0"/>
              <a:t>It </a:t>
            </a:r>
            <a:r>
              <a:rPr lang="en-US" dirty="0" smtClean="0"/>
              <a:t>ensures </a:t>
            </a:r>
            <a:r>
              <a:rPr lang="en-US" dirty="0" smtClean="0"/>
              <a:t>non repetitions of mistakes. </a:t>
            </a:r>
            <a:r>
              <a:rPr lang="en-US" dirty="0" smtClean="0"/>
              <a:t>It </a:t>
            </a:r>
            <a:r>
              <a:rPr lang="en-US" dirty="0" smtClean="0"/>
              <a:t>can be established by </a:t>
            </a:r>
            <a:r>
              <a:rPr lang="en-US" dirty="0" smtClean="0"/>
              <a:t>ensuring full compliance with rules, regulations and internal policies. It plays a vital role for establishing and exercising an effective control system within the organization. </a:t>
            </a:r>
            <a:endParaRPr lang="en-US" dirty="0" smtClean="0"/>
          </a:p>
          <a:p>
            <a:pPr algn="just"/>
            <a:endParaRPr lang="en-US" dirty="0"/>
          </a:p>
        </p:txBody>
      </p:sp>
      <p:pic>
        <p:nvPicPr>
          <p:cNvPr id="4" name="Picture 3" descr="rbl_plc.png"/>
          <p:cNvPicPr/>
          <p:nvPr/>
        </p:nvPicPr>
        <p:blipFill>
          <a:blip r:embed="rId2" cstate="print"/>
          <a:stretch>
            <a:fillRect/>
          </a:stretch>
        </p:blipFill>
        <p:spPr>
          <a:xfrm>
            <a:off x="228600" y="381000"/>
            <a:ext cx="1066800" cy="762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333488" cy="1143000"/>
          </a:xfrm>
        </p:spPr>
        <p:txBody>
          <a:bodyPr>
            <a:normAutofit fontScale="90000"/>
          </a:bodyPr>
          <a:lstStyle/>
          <a:p>
            <a:r>
              <a:rPr lang="en-US" b="1" dirty="0" smtClean="0"/>
              <a:t>What is Risk-Based Approach ?</a:t>
            </a:r>
            <a:endParaRPr lang="en-US" b="1" dirty="0"/>
          </a:p>
        </p:txBody>
      </p:sp>
      <p:sp>
        <p:nvSpPr>
          <p:cNvPr id="3" name="Content Placeholder 2"/>
          <p:cNvSpPr>
            <a:spLocks noGrp="1"/>
          </p:cNvSpPr>
          <p:nvPr>
            <p:ph idx="1"/>
          </p:nvPr>
        </p:nvSpPr>
        <p:spPr>
          <a:xfrm>
            <a:off x="972312" y="1295400"/>
            <a:ext cx="8095488" cy="5181600"/>
          </a:xfrm>
          <a:ln w="9525">
            <a:solidFill>
              <a:schemeClr val="tx1"/>
            </a:solidFill>
          </a:ln>
        </p:spPr>
        <p:txBody>
          <a:bodyPr>
            <a:noAutofit/>
          </a:bodyPr>
          <a:lstStyle/>
          <a:p>
            <a:pPr algn="just"/>
            <a:r>
              <a:rPr lang="en-US" sz="2400" b="1" dirty="0" smtClean="0"/>
              <a:t>Risk-based Internal Audit(RBIA) is an internal methodology which is primarily focused on the inherent risk involved in the activities or system and provide assurance that risk is being managed by the management within the defined risk appetite level. It is the risk management framework of the management and seeks at every stage to reinforce the responsibility of Management and Board of Directors for managing risk.</a:t>
            </a:r>
          </a:p>
          <a:p>
            <a:pPr algn="just">
              <a:buNone/>
            </a:pPr>
            <a:endParaRPr lang="en-US" sz="600" b="1" dirty="0" smtClean="0"/>
          </a:p>
          <a:p>
            <a:pPr algn="just"/>
            <a:r>
              <a:rPr lang="en-US" sz="2400" b="1" dirty="0" smtClean="0"/>
              <a:t>Risk based internal audit is conducted by internal audit department to help the risk management function of the bank by providing assurance about the risk mitigation.</a:t>
            </a:r>
            <a:endParaRPr lang="en-US" sz="2400" b="1" dirty="0"/>
          </a:p>
        </p:txBody>
      </p:sp>
      <p:pic>
        <p:nvPicPr>
          <p:cNvPr id="4" name="Picture 3" descr="rbl_plc.png"/>
          <p:cNvPicPr/>
          <p:nvPr/>
        </p:nvPicPr>
        <p:blipFill>
          <a:blip r:embed="rId2" cstate="print"/>
          <a:stretch>
            <a:fillRect/>
          </a:stretch>
        </p:blipFill>
        <p:spPr>
          <a:xfrm>
            <a:off x="228600" y="152400"/>
            <a:ext cx="1371600" cy="838200"/>
          </a:xfrm>
          <a:prstGeom prst="rect">
            <a:avLst/>
          </a:prstGeom>
        </p:spPr>
      </p:pic>
    </p:spTree>
    <p:extLst>
      <p:ext uri="{BB962C8B-B14F-4D97-AF65-F5344CB8AC3E}">
        <p14:creationId xmlns="" xmlns:p14="http://schemas.microsoft.com/office/powerpoint/2010/main" val="1125554640"/>
      </p:ext>
    </p:extLst>
  </p:cSld>
  <p:clrMapOvr>
    <a:masterClrMapping/>
  </p:clrMapOvr>
  <mc:AlternateContent xmlns:mc="http://schemas.openxmlformats.org/markup-compatibility/2006">
    <mc:Choice xmlns=""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55638"/>
            <a:ext cx="7498080" cy="715962"/>
          </a:xfrm>
        </p:spPr>
        <p:txBody>
          <a:bodyPr>
            <a:normAutofit fontScale="90000"/>
          </a:bodyPr>
          <a:lstStyle/>
          <a:p>
            <a:r>
              <a:rPr lang="en-US" b="1" dirty="0" smtClean="0"/>
              <a:t>     Audit in </a:t>
            </a:r>
            <a:r>
              <a:rPr lang="en-US" b="1" dirty="0" err="1" smtClean="0"/>
              <a:t>Rupali</a:t>
            </a:r>
            <a:r>
              <a:rPr lang="en-US" b="1" dirty="0" smtClean="0"/>
              <a:t> Bank PLC.</a:t>
            </a:r>
            <a:endParaRPr lang="en-US" b="1" dirty="0"/>
          </a:p>
        </p:txBody>
      </p:sp>
      <p:sp>
        <p:nvSpPr>
          <p:cNvPr id="3" name="Content Placeholder 2"/>
          <p:cNvSpPr>
            <a:spLocks noGrp="1"/>
          </p:cNvSpPr>
          <p:nvPr>
            <p:ph idx="1"/>
          </p:nvPr>
        </p:nvSpPr>
        <p:spPr>
          <a:xfrm>
            <a:off x="914400" y="1676400"/>
            <a:ext cx="8077200" cy="5181600"/>
          </a:xfrm>
          <a:ln w="9525">
            <a:solidFill>
              <a:schemeClr val="tx1"/>
            </a:solidFill>
          </a:ln>
        </p:spPr>
        <p:txBody>
          <a:bodyPr>
            <a:normAutofit/>
          </a:bodyPr>
          <a:lstStyle/>
          <a:p>
            <a:r>
              <a:rPr lang="en-US" sz="2800" dirty="0" smtClean="0"/>
              <a:t>As a part of ICC (Internal Control &amp; Compliance) audit is conducted by Audit &amp; Inspection Division-1 and Audit &amp; Inspection Division-2.   </a:t>
            </a:r>
            <a:endParaRPr lang="en-US" sz="2800" dirty="0"/>
          </a:p>
        </p:txBody>
      </p:sp>
      <p:sp>
        <p:nvSpPr>
          <p:cNvPr id="5" name="Rectangle 4"/>
          <p:cNvSpPr/>
          <p:nvPr/>
        </p:nvSpPr>
        <p:spPr>
          <a:xfrm>
            <a:off x="3276600" y="3352800"/>
            <a:ext cx="31242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lumMod val="95000"/>
                    <a:lumOff val="5000"/>
                  </a:schemeClr>
                </a:solidFill>
              </a:rPr>
              <a:t>ICC</a:t>
            </a:r>
            <a:endParaRPr lang="en-US" sz="2800" b="1" dirty="0">
              <a:solidFill>
                <a:schemeClr val="tx1">
                  <a:lumMod val="95000"/>
                  <a:lumOff val="5000"/>
                </a:schemeClr>
              </a:solidFill>
            </a:endParaRPr>
          </a:p>
        </p:txBody>
      </p:sp>
      <p:cxnSp>
        <p:nvCxnSpPr>
          <p:cNvPr id="7" name="Straight Connector 6"/>
          <p:cNvCxnSpPr/>
          <p:nvPr/>
        </p:nvCxnSpPr>
        <p:spPr>
          <a:xfrm>
            <a:off x="1676400" y="4343400"/>
            <a:ext cx="60198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990600" y="4724400"/>
            <a:ext cx="22098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Audit &amp; Inspection </a:t>
            </a:r>
            <a:endParaRPr lang="en-US" dirty="0">
              <a:solidFill>
                <a:schemeClr val="tx1">
                  <a:lumMod val="95000"/>
                  <a:lumOff val="5000"/>
                </a:schemeClr>
              </a:solidFill>
            </a:endParaRPr>
          </a:p>
        </p:txBody>
      </p:sp>
      <p:sp>
        <p:nvSpPr>
          <p:cNvPr id="9" name="Rectangle 8"/>
          <p:cNvSpPr/>
          <p:nvPr/>
        </p:nvSpPr>
        <p:spPr>
          <a:xfrm>
            <a:off x="3581400" y="4800600"/>
            <a:ext cx="22098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Compliance</a:t>
            </a:r>
            <a:endParaRPr lang="en-US" dirty="0">
              <a:solidFill>
                <a:schemeClr val="tx1">
                  <a:lumMod val="95000"/>
                  <a:lumOff val="5000"/>
                </a:schemeClr>
              </a:solidFill>
            </a:endParaRPr>
          </a:p>
        </p:txBody>
      </p:sp>
      <p:sp>
        <p:nvSpPr>
          <p:cNvPr id="10" name="Rectangle 9"/>
          <p:cNvSpPr/>
          <p:nvPr/>
        </p:nvSpPr>
        <p:spPr>
          <a:xfrm>
            <a:off x="6324600" y="4800600"/>
            <a:ext cx="22098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Monitoring</a:t>
            </a:r>
            <a:endParaRPr lang="en-US" dirty="0">
              <a:solidFill>
                <a:schemeClr val="tx1">
                  <a:lumMod val="95000"/>
                  <a:lumOff val="5000"/>
                </a:schemeClr>
              </a:solidFill>
            </a:endParaRPr>
          </a:p>
        </p:txBody>
      </p:sp>
      <p:cxnSp>
        <p:nvCxnSpPr>
          <p:cNvPr id="12" name="Straight Arrow Connector 11"/>
          <p:cNvCxnSpPr/>
          <p:nvPr/>
        </p:nvCxnSpPr>
        <p:spPr>
          <a:xfrm rot="5400000">
            <a:off x="1561703" y="4533503"/>
            <a:ext cx="3810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4609306" y="46093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6200000" flipH="1">
            <a:off x="7429499" y="4610099"/>
            <a:ext cx="381000"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4648994" y="42664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066800" y="6019800"/>
            <a:ext cx="22098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Audit &amp; Inspection-1 </a:t>
            </a:r>
            <a:endParaRPr lang="en-US" dirty="0">
              <a:solidFill>
                <a:schemeClr val="tx1">
                  <a:lumMod val="95000"/>
                  <a:lumOff val="5000"/>
                </a:schemeClr>
              </a:solidFill>
            </a:endParaRPr>
          </a:p>
        </p:txBody>
      </p:sp>
      <p:sp>
        <p:nvSpPr>
          <p:cNvPr id="22" name="Rectangle 21"/>
          <p:cNvSpPr/>
          <p:nvPr/>
        </p:nvSpPr>
        <p:spPr>
          <a:xfrm>
            <a:off x="3581400" y="6019800"/>
            <a:ext cx="22098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Audit &amp; </a:t>
            </a:r>
            <a:r>
              <a:rPr lang="en-US" smtClean="0">
                <a:solidFill>
                  <a:schemeClr val="tx1">
                    <a:lumMod val="95000"/>
                    <a:lumOff val="5000"/>
                  </a:schemeClr>
                </a:solidFill>
              </a:rPr>
              <a:t>Inspection -2</a:t>
            </a:r>
            <a:endParaRPr lang="en-US" dirty="0">
              <a:solidFill>
                <a:schemeClr val="tx1">
                  <a:lumMod val="95000"/>
                  <a:lumOff val="5000"/>
                </a:schemeClr>
              </a:solidFill>
            </a:endParaRPr>
          </a:p>
        </p:txBody>
      </p:sp>
      <p:cxnSp>
        <p:nvCxnSpPr>
          <p:cNvPr id="23" name="Straight Arrow Connector 22"/>
          <p:cNvCxnSpPr/>
          <p:nvPr/>
        </p:nvCxnSpPr>
        <p:spPr>
          <a:xfrm rot="5400000">
            <a:off x="1752203" y="5638403"/>
            <a:ext cx="3048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905000" y="5789612"/>
            <a:ext cx="2667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1942703" y="5905103"/>
            <a:ext cx="228600"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4457700" y="59055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19" name="Picture 18" descr="rbl_plc.png"/>
          <p:cNvPicPr/>
          <p:nvPr/>
        </p:nvPicPr>
        <p:blipFill>
          <a:blip r:embed="rId2" cstate="print"/>
          <a:stretch>
            <a:fillRect/>
          </a:stretch>
        </p:blipFill>
        <p:spPr>
          <a:xfrm>
            <a:off x="762000" y="533400"/>
            <a:ext cx="1143000" cy="838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a:bodyPr>
          <a:lstStyle/>
          <a:p>
            <a:pPr algn="ctr"/>
            <a:r>
              <a:rPr lang="en-US" sz="3200" b="1" dirty="0" smtClean="0"/>
              <a:t>Auditing of Different types of Expenditure – approval &amp; budget limit</a:t>
            </a:r>
            <a:endParaRPr lang="en-US" sz="3200" b="1" dirty="0"/>
          </a:p>
        </p:txBody>
      </p:sp>
      <p:sp>
        <p:nvSpPr>
          <p:cNvPr id="3" name="Content Placeholder 2"/>
          <p:cNvSpPr>
            <a:spLocks noGrp="1"/>
          </p:cNvSpPr>
          <p:nvPr>
            <p:ph idx="1"/>
          </p:nvPr>
        </p:nvSpPr>
        <p:spPr>
          <a:xfrm>
            <a:off x="1066800" y="1524000"/>
            <a:ext cx="7866888" cy="5257800"/>
          </a:xfrm>
          <a:ln w="9525">
            <a:solidFill>
              <a:schemeClr val="tx1"/>
            </a:solidFill>
          </a:ln>
        </p:spPr>
        <p:txBody>
          <a:bodyPr>
            <a:normAutofit lnSpcReduction="10000"/>
          </a:bodyPr>
          <a:lstStyle/>
          <a:p>
            <a:r>
              <a:rPr lang="en-US" dirty="0" smtClean="0"/>
              <a:t>An expenditure is a payment of cash or credit for goods or services, often by a business, organization or corporation.</a:t>
            </a:r>
          </a:p>
          <a:p>
            <a:r>
              <a:rPr lang="en-US" dirty="0" smtClean="0"/>
              <a:t>The purchase may be to obtain new assets, improve upon or repair assets, or reduce liability.</a:t>
            </a:r>
          </a:p>
          <a:p>
            <a:r>
              <a:rPr lang="en-US" dirty="0" smtClean="0"/>
              <a:t>There are three types of expenditure audits</a:t>
            </a:r>
          </a:p>
          <a:p>
            <a:pPr marL="365125" indent="92075">
              <a:buNone/>
            </a:pPr>
            <a:r>
              <a:rPr lang="en-US" dirty="0" smtClean="0"/>
              <a:t>- Financial Audit</a:t>
            </a:r>
          </a:p>
          <a:p>
            <a:pPr marL="365125" indent="92075">
              <a:buNone/>
            </a:pPr>
            <a:r>
              <a:rPr lang="en-US" dirty="0" smtClean="0"/>
              <a:t>- Compliance Audit and</a:t>
            </a:r>
          </a:p>
          <a:p>
            <a:pPr marL="365125" indent="92075">
              <a:buNone/>
            </a:pPr>
            <a:r>
              <a:rPr lang="en-US" dirty="0" smtClean="0"/>
              <a:t>- Performance Audit</a:t>
            </a:r>
          </a:p>
          <a:p>
            <a:pPr>
              <a:buNone/>
            </a:pPr>
            <a:endParaRPr lang="en-US" dirty="0"/>
          </a:p>
        </p:txBody>
      </p:sp>
      <p:pic>
        <p:nvPicPr>
          <p:cNvPr id="4" name="Picture 3" descr="rbl_plc.png"/>
          <p:cNvPicPr/>
          <p:nvPr/>
        </p:nvPicPr>
        <p:blipFill>
          <a:blip r:embed="rId2" cstate="print"/>
          <a:stretch>
            <a:fillRect/>
          </a:stretch>
        </p:blipFill>
        <p:spPr>
          <a:xfrm>
            <a:off x="228600" y="152400"/>
            <a:ext cx="1371600" cy="8382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371600"/>
            <a:ext cx="8001000" cy="5181600"/>
          </a:xfrm>
          <a:ln w="9525">
            <a:solidFill>
              <a:schemeClr val="tx1"/>
            </a:solidFill>
          </a:ln>
        </p:spPr>
        <p:txBody>
          <a:bodyPr>
            <a:normAutofit fontScale="90000"/>
          </a:bodyPr>
          <a:lstStyle/>
          <a:p>
            <a:r>
              <a:rPr lang="en-US" sz="3200" dirty="0" smtClean="0">
                <a:solidFill>
                  <a:schemeClr val="tx1">
                    <a:lumMod val="95000"/>
                    <a:lumOff val="5000"/>
                  </a:schemeClr>
                </a:solidFill>
              </a:rPr>
              <a:t>- Financial audits look at a company's financial statements to ensure they are accurate</a:t>
            </a:r>
            <a:r>
              <a:rPr lang="en-US" sz="3200" dirty="0">
                <a:solidFill>
                  <a:schemeClr val="tx1">
                    <a:lumMod val="95000"/>
                    <a:lumOff val="5000"/>
                  </a:schemeClr>
                </a:solidFill>
              </a:rPr>
              <a:t> </a:t>
            </a:r>
            <a:r>
              <a:rPr lang="en-US" sz="3200" dirty="0" smtClean="0">
                <a:solidFill>
                  <a:schemeClr val="tx1">
                    <a:lumMod val="95000"/>
                    <a:lumOff val="5000"/>
                  </a:schemeClr>
                </a:solidFill>
              </a:rPr>
              <a:t>and up to date.</a:t>
            </a:r>
            <a:br>
              <a:rPr lang="en-US" sz="3200" dirty="0" smtClean="0">
                <a:solidFill>
                  <a:schemeClr val="tx1">
                    <a:lumMod val="95000"/>
                    <a:lumOff val="5000"/>
                  </a:schemeClr>
                </a:solidFill>
              </a:rPr>
            </a:br>
            <a:r>
              <a:rPr lang="en-US" sz="3200" dirty="0" smtClean="0">
                <a:solidFill>
                  <a:schemeClr val="tx1">
                    <a:lumMod val="95000"/>
                    <a:lumOff val="5000"/>
                  </a:schemeClr>
                </a:solidFill>
              </a:rPr>
              <a:t/>
            </a:r>
            <a:br>
              <a:rPr lang="en-US" sz="3200" dirty="0" smtClean="0">
                <a:solidFill>
                  <a:schemeClr val="tx1">
                    <a:lumMod val="95000"/>
                    <a:lumOff val="5000"/>
                  </a:schemeClr>
                </a:solidFill>
              </a:rPr>
            </a:br>
            <a:r>
              <a:rPr lang="en-US" sz="3200" dirty="0" smtClean="0">
                <a:solidFill>
                  <a:schemeClr val="tx1">
                    <a:lumMod val="95000"/>
                    <a:lumOff val="5000"/>
                  </a:schemeClr>
                </a:solidFill>
              </a:rPr>
              <a:t>- Compliance audits check whether a company is in compliance with laws, regulations and standards.</a:t>
            </a:r>
            <a:br>
              <a:rPr lang="en-US" sz="3200" dirty="0" smtClean="0">
                <a:solidFill>
                  <a:schemeClr val="tx1">
                    <a:lumMod val="95000"/>
                    <a:lumOff val="5000"/>
                  </a:schemeClr>
                </a:solidFill>
              </a:rPr>
            </a:br>
            <a:r>
              <a:rPr lang="en-US" sz="3200" dirty="0" smtClean="0">
                <a:solidFill>
                  <a:schemeClr val="tx1">
                    <a:lumMod val="95000"/>
                    <a:lumOff val="5000"/>
                  </a:schemeClr>
                </a:solidFill>
              </a:rPr>
              <a:t/>
            </a:r>
            <a:br>
              <a:rPr lang="en-US" sz="3200" dirty="0" smtClean="0">
                <a:solidFill>
                  <a:schemeClr val="tx1">
                    <a:lumMod val="95000"/>
                    <a:lumOff val="5000"/>
                  </a:schemeClr>
                </a:solidFill>
              </a:rPr>
            </a:br>
            <a:r>
              <a:rPr lang="en-US" sz="3200" dirty="0" smtClean="0">
                <a:solidFill>
                  <a:schemeClr val="tx1">
                    <a:lumMod val="95000"/>
                    <a:lumOff val="5000"/>
                  </a:schemeClr>
                </a:solidFill>
              </a:rPr>
              <a:t>- Performance </a:t>
            </a:r>
            <a:r>
              <a:rPr lang="en-US" sz="3200" dirty="0">
                <a:solidFill>
                  <a:schemeClr val="tx1">
                    <a:lumMod val="95000"/>
                    <a:lumOff val="5000"/>
                  </a:schemeClr>
                </a:solidFill>
              </a:rPr>
              <a:t>audits check whether </a:t>
            </a:r>
            <a:r>
              <a:rPr lang="en-US" sz="3200" dirty="0" smtClean="0">
                <a:solidFill>
                  <a:schemeClr val="tx1">
                    <a:lumMod val="95000"/>
                    <a:lumOff val="5000"/>
                  </a:schemeClr>
                </a:solidFill>
              </a:rPr>
              <a:t>a company </a:t>
            </a:r>
            <a:r>
              <a:rPr lang="en-US" sz="3200" dirty="0">
                <a:solidFill>
                  <a:schemeClr val="tx1">
                    <a:lumMod val="95000"/>
                    <a:lumOff val="5000"/>
                  </a:schemeClr>
                </a:solidFill>
              </a:rPr>
              <a:t>is achieving the objectives it set for itself.</a:t>
            </a:r>
            <a:r>
              <a:rPr lang="en-US" dirty="0" smtClean="0">
                <a:solidFill>
                  <a:schemeClr val="tx1">
                    <a:lumMod val="95000"/>
                    <a:lumOff val="5000"/>
                  </a:schemeClr>
                </a:solidFill>
              </a:rPr>
              <a:t/>
            </a:r>
            <a:br>
              <a:rPr lang="en-US" dirty="0" smtClean="0">
                <a:solidFill>
                  <a:schemeClr val="tx1">
                    <a:lumMod val="95000"/>
                    <a:lumOff val="5000"/>
                  </a:schemeClr>
                </a:solidFill>
              </a:rPr>
            </a:br>
            <a:r>
              <a:rPr lang="en-US" dirty="0" smtClean="0">
                <a:solidFill>
                  <a:schemeClr val="tx1">
                    <a:lumMod val="95000"/>
                    <a:lumOff val="5000"/>
                  </a:schemeClr>
                </a:solidFill>
              </a:rPr>
              <a:t> </a:t>
            </a:r>
            <a:endParaRPr lang="en-US" dirty="0">
              <a:solidFill>
                <a:schemeClr val="tx1">
                  <a:lumMod val="95000"/>
                  <a:lumOff val="5000"/>
                </a:schemeClr>
              </a:solidFill>
            </a:endParaRPr>
          </a:p>
        </p:txBody>
      </p:sp>
      <p:sp>
        <p:nvSpPr>
          <p:cNvPr id="3" name="Title 1"/>
          <p:cNvSpPr txBox="1">
            <a:spLocks/>
          </p:cNvSpPr>
          <p:nvPr/>
        </p:nvSpPr>
        <p:spPr>
          <a:xfrm>
            <a:off x="1066800" y="228600"/>
            <a:ext cx="7866888" cy="1143000"/>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Auditing of Different types of Expenditure – approval &amp; budget limit</a:t>
            </a:r>
            <a:endParaRPr kumimoji="0" lang="en-US" sz="320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4" name="Picture 3" descr="rbl_plc.png"/>
          <p:cNvPicPr/>
          <p:nvPr/>
        </p:nvPicPr>
        <p:blipFill>
          <a:blip r:embed="rId2" cstate="print"/>
          <a:stretch>
            <a:fillRect/>
          </a:stretch>
        </p:blipFill>
        <p:spPr>
          <a:xfrm>
            <a:off x="228600" y="152400"/>
            <a:ext cx="1371600" cy="838200"/>
          </a:xfrm>
          <a:prstGeom prst="rect">
            <a:avLst/>
          </a:prstGeom>
        </p:spPr>
      </p:pic>
    </p:spTree>
  </p:cSld>
  <p:clrMapOvr>
    <a:masterClrMapping/>
  </p:clrMapOvr>
  <p:transition>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752600"/>
            <a:ext cx="7924800" cy="4648200"/>
          </a:xfrm>
          <a:ln w="9525">
            <a:solidFill>
              <a:schemeClr val="tx1"/>
            </a:solidFill>
          </a:ln>
        </p:spPr>
        <p:txBody>
          <a:bodyPr>
            <a:normAutofit fontScale="85000" lnSpcReduction="20000"/>
          </a:bodyPr>
          <a:lstStyle/>
          <a:p>
            <a:pPr>
              <a:buNone/>
            </a:pPr>
            <a:r>
              <a:rPr lang="en-US" dirty="0" smtClean="0"/>
              <a:t>1. The expenditure must be within the company's approved budget.</a:t>
            </a:r>
          </a:p>
          <a:p>
            <a:pPr>
              <a:buNone/>
            </a:pPr>
            <a:r>
              <a:rPr lang="en-US" dirty="0" smtClean="0"/>
              <a:t>2. The expenditure must be properly documented.</a:t>
            </a:r>
          </a:p>
          <a:p>
            <a:pPr>
              <a:buNone/>
            </a:pPr>
            <a:r>
              <a:rPr lang="en-US" dirty="0" smtClean="0"/>
              <a:t>3. The expenditure must be relevant to the company's objectives.</a:t>
            </a:r>
          </a:p>
          <a:p>
            <a:pPr>
              <a:buNone/>
            </a:pPr>
            <a:r>
              <a:rPr lang="en-US" dirty="0" smtClean="0"/>
              <a:t>4. The expenditure must be legal.</a:t>
            </a:r>
          </a:p>
          <a:p>
            <a:pPr>
              <a:buNone/>
            </a:pPr>
            <a:r>
              <a:rPr lang="en-US" dirty="0" smtClean="0"/>
              <a:t>5. The expenditure must be within the company's approved spending limit.</a:t>
            </a:r>
          </a:p>
          <a:p>
            <a:pPr>
              <a:buNone/>
            </a:pPr>
            <a:r>
              <a:rPr lang="en-US" dirty="0" smtClean="0"/>
              <a:t>6. The expenditure must not have raised any red flags during previous audits.</a:t>
            </a:r>
          </a:p>
          <a:p>
            <a:pPr>
              <a:buNone/>
            </a:pPr>
            <a:r>
              <a:rPr lang="en-US" dirty="0" smtClean="0"/>
              <a:t>7. The expenditure must be properly managed and monitored.</a:t>
            </a:r>
          </a:p>
          <a:p>
            <a:pPr>
              <a:buNone/>
            </a:pPr>
            <a:endParaRPr lang="en-US" dirty="0" smtClean="0"/>
          </a:p>
          <a:p>
            <a:pPr>
              <a:buNone/>
            </a:pPr>
            <a:endParaRPr lang="en-US" dirty="0"/>
          </a:p>
        </p:txBody>
      </p:sp>
      <p:sp>
        <p:nvSpPr>
          <p:cNvPr id="5" name="Title 1"/>
          <p:cNvSpPr txBox="1">
            <a:spLocks noGrp="1"/>
          </p:cNvSpPr>
          <p:nvPr>
            <p:ph type="title"/>
          </p:nvPr>
        </p:nvSpPr>
        <p:spPr>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Auditing of Different types of Expenditure – approval &amp; budget limit</a:t>
            </a:r>
            <a:endParaRPr kumimoji="0" lang="en-US" sz="3200" b="1"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4" name="Picture 3" descr="rbl_plc.png"/>
          <p:cNvPicPr/>
          <p:nvPr/>
        </p:nvPicPr>
        <p:blipFill>
          <a:blip r:embed="rId2" cstate="print"/>
          <a:stretch>
            <a:fillRect/>
          </a:stretch>
        </p:blipFill>
        <p:spPr>
          <a:xfrm>
            <a:off x="609600" y="0"/>
            <a:ext cx="1371600" cy="838200"/>
          </a:xfrm>
          <a:prstGeom prst="rect">
            <a:avLst/>
          </a:prstGeom>
        </p:spPr>
      </p:pic>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514</TotalTime>
  <Words>677</Words>
  <Application>Microsoft Office PowerPoint</Application>
  <PresentationFormat>On-screen Show (4:3)</PresentationFormat>
  <Paragraphs>83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WELCOME to Effective Operations of Audit and Inspections with Risk Based Approach</vt:lpstr>
      <vt:lpstr> Topics:  </vt:lpstr>
      <vt:lpstr>What is Audit and Inspection ?</vt:lpstr>
      <vt:lpstr>Effectiveness of Audit &amp; Inspection</vt:lpstr>
      <vt:lpstr>What is Risk-Based Approach ?</vt:lpstr>
      <vt:lpstr>     Audit in Rupali Bank PLC.</vt:lpstr>
      <vt:lpstr>Auditing of Different types of Expenditure – approval &amp; budget limit</vt:lpstr>
      <vt:lpstr>- Financial audits look at a company's financial statements to ensure they are accurate and up to date.  - Compliance audits check whether a company is in compliance with laws, regulations and standards.  - Performance audits check whether a company is achieving the objectives it set for itself.  </vt:lpstr>
      <vt:lpstr>Auditing of Different types of Expenditure – approval &amp; budget limit</vt:lpstr>
      <vt:lpstr>Slide 10</vt:lpstr>
      <vt:lpstr>Furniture-Fixtures: Purchase Procedures, Depreciation Voucher passing</vt:lpstr>
      <vt:lpstr>Printing and Security Stationery: Physical verification of stock, Balancing, Consumption voucher releasing etc.  </vt:lpstr>
      <vt:lpstr>Rent Contract</vt:lpstr>
      <vt:lpstr>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Expenditure  An expenditure is a payment of cash or credit for goods or services, often by a business, organization or corporation. The purchase may be to obtain new assets, improve upon or repair assets, or reduce liability.    For example, if a company buys a piece of equipment for $30 million and it has a useful life of six years, this is a capital expenditure</dc:title>
  <dc:creator>RBL</dc:creator>
  <cp:lastModifiedBy>Windows User</cp:lastModifiedBy>
  <cp:revision>84</cp:revision>
  <dcterms:created xsi:type="dcterms:W3CDTF">2006-08-16T00:00:00Z</dcterms:created>
  <dcterms:modified xsi:type="dcterms:W3CDTF">2024-01-16T11:08:55Z</dcterms:modified>
</cp:coreProperties>
</file>