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73" r:id="rId3"/>
    <p:sldId id="289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0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CB87"/>
    <a:srgbClr val="CC9B00"/>
    <a:srgbClr val="AC0C3A"/>
    <a:srgbClr val="993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376" y="64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5884A-812C-42F4-B1C5-4EFFA1482C61}" type="datetimeFigureOut">
              <a:rPr lang="en-US" smtClean="0"/>
              <a:pPr/>
              <a:t>01-Nov-22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24406-A286-424F-9917-7C64B33462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53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24406-A286-424F-9917-7C64B334627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09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24406-A286-424F-9917-7C64B334627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58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pPr/>
              <a:t>01-Nov-22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pPr/>
              <a:t>01-Nov-22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pPr/>
              <a:t>01-Nov-22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FCD9AB-CBC6-48A2-9C88-A11967924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D3424-D443-43B9-9B49-85F101DBE5C6}" type="datetimeFigureOut">
              <a:rPr lang="en-IN" smtClean="0"/>
              <a:pPr/>
              <a:t>01-11-2022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2E1D01-7FCC-48AA-8C93-FB2144B70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FD770-2D8E-4A65-A6FC-009B967B0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49DA9-4F55-4313-943E-418FCD3F210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887DF9A-1590-4E10-9282-63FA1B766A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4963887" cy="6858000"/>
          </a:xfrm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5478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190500"/>
            <a:ext cx="9347200" cy="1527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0" y="1905000"/>
            <a:ext cx="93472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39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688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32000" y="6248400"/>
            <a:ext cx="1727200" cy="457200"/>
          </a:xfrm>
        </p:spPr>
        <p:txBody>
          <a:bodyPr/>
          <a:lstStyle>
            <a:lvl1pPr>
              <a:defRPr/>
            </a:lvl1pPr>
          </a:lstStyle>
          <a:p>
            <a:fld id="{5119AB73-FB23-406E-91C3-04CD681137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02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pPr/>
              <a:t>01-Nov-22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pPr/>
              <a:t>01-Nov-22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pPr/>
              <a:t>01-Nov-22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pPr/>
              <a:t>01-Nov-22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pPr/>
              <a:t>01-Nov-22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pPr/>
              <a:t>01-Nov-22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pPr/>
              <a:t>01-Nov-22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pPr/>
              <a:t>01-Nov-22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01-Nov-22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ersc.org/journals/index.php/IJDRBC/article/view/63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72400" y="5129213"/>
            <a:ext cx="1400175" cy="13144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3150" y="4980623"/>
            <a:ext cx="9615488" cy="146304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Probable security threats in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</a:rPr>
              <a:t>cbs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</a:rPr>
              <a:t>, internet banking and online banking</a:t>
            </a:r>
          </a:p>
        </p:txBody>
      </p:sp>
      <p:sp>
        <p:nvSpPr>
          <p:cNvPr id="37890" name="AutoShape 2" descr="Bangladesh Computer Society - BCS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2" name="AutoShape 4" descr="Bangladesh Computer Society - BCS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4" name="AutoShape 6" descr="Bangladesh Computer Society - BCS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66" name="Picture 2" descr="Rupali Bank Logo PNG Vector (AI) Free Downlo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975" y="4729279"/>
            <a:ext cx="1931193" cy="19247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438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51"/>
          <p:cNvSpPr txBox="1">
            <a:spLocks noChangeArrowheads="1"/>
          </p:cNvSpPr>
          <p:nvPr/>
        </p:nvSpPr>
        <p:spPr bwMode="auto">
          <a:xfrm>
            <a:off x="2895600" y="152400"/>
            <a:ext cx="54102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FF0000"/>
                </a:solidFill>
                <a:latin typeface="Bookman Old Style" pitchFamily="18" charset="0"/>
                <a:ea typeface="+mj-ea"/>
                <a:cs typeface="Arial" charset="0"/>
              </a:rPr>
              <a:t>ICT Risk Management</a:t>
            </a:r>
            <a:endParaRPr lang="en-US" sz="3200" b="1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10243" name="Picture 9" descr="C:\Users\Administrator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28600"/>
            <a:ext cx="8429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2133600" y="1219201"/>
            <a:ext cx="792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>
                <a:latin typeface="Bookman Old Style" panose="02050604050505020204" pitchFamily="18" charset="0"/>
              </a:rPr>
              <a:t>ICT Security Management</a:t>
            </a:r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2133600" y="1752601"/>
            <a:ext cx="83058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800" b="1">
                <a:latin typeface="Bookman Old Style" panose="02050604050505020204" pitchFamily="18" charset="0"/>
              </a:rPr>
              <a:t>ICT Security Policy</a:t>
            </a:r>
          </a:p>
          <a:p>
            <a:pPr algn="just"/>
            <a:r>
              <a:rPr lang="en-US" sz="2800">
                <a:latin typeface="Bookman Old Style" panose="02050604050505020204" pitchFamily="18" charset="0"/>
              </a:rPr>
              <a:t>Every bank having Information systems must have an ‘ICT Security Policy’ which must be fully complied with this ICT Security Guideline and be approved by the board of the bank.</a:t>
            </a:r>
          </a:p>
        </p:txBody>
      </p:sp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2133600" y="4459288"/>
            <a:ext cx="83058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800" b="1">
                <a:latin typeface="Bookman Old Style" panose="02050604050505020204" pitchFamily="18" charset="0"/>
              </a:rPr>
              <a:t>Training and Awareness</a:t>
            </a:r>
          </a:p>
          <a:p>
            <a:pPr algn="just"/>
            <a:r>
              <a:rPr lang="en-US" sz="2800">
                <a:latin typeface="Bookman Old Style" panose="02050604050505020204" pitchFamily="18" charset="0"/>
              </a:rPr>
              <a:t>Bank shall ensure that all relevant personnel are getting proper training, education, updates and awareness of the ICT security activities as relevant with their job function.</a:t>
            </a:r>
          </a:p>
        </p:txBody>
      </p:sp>
    </p:spTree>
    <p:extLst>
      <p:ext uri="{BB962C8B-B14F-4D97-AF65-F5344CB8AC3E}">
        <p14:creationId xmlns:p14="http://schemas.microsoft.com/office/powerpoint/2010/main" val="577615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51"/>
          <p:cNvSpPr txBox="1">
            <a:spLocks noChangeArrowheads="1"/>
          </p:cNvSpPr>
          <p:nvPr/>
        </p:nvSpPr>
        <p:spPr bwMode="auto">
          <a:xfrm>
            <a:off x="2895600" y="152400"/>
            <a:ext cx="54102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FF0000"/>
                </a:solidFill>
                <a:latin typeface="Bookman Old Style" pitchFamily="18" charset="0"/>
                <a:ea typeface="+mj-ea"/>
                <a:cs typeface="Arial" charset="0"/>
              </a:rPr>
              <a:t>ICT Risk Management</a:t>
            </a:r>
            <a:endParaRPr lang="en-US" sz="3200" b="1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11267" name="Picture 9" descr="C:\Users\Administrator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28600"/>
            <a:ext cx="8429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2133600" y="1219201"/>
            <a:ext cx="792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>
                <a:latin typeface="Bookman Old Style" panose="02050604050505020204" pitchFamily="18" charset="0"/>
              </a:rPr>
              <a:t>Source of information Security Threats </a:t>
            </a:r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09800"/>
            <a:ext cx="8153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729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51"/>
          <p:cNvSpPr txBox="1">
            <a:spLocks noChangeArrowheads="1"/>
          </p:cNvSpPr>
          <p:nvPr/>
        </p:nvSpPr>
        <p:spPr bwMode="auto">
          <a:xfrm>
            <a:off x="2895600" y="152400"/>
            <a:ext cx="54102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FF0000"/>
                </a:solidFill>
                <a:latin typeface="Bookman Old Style" pitchFamily="18" charset="0"/>
                <a:ea typeface="+mj-ea"/>
                <a:cs typeface="Arial" charset="0"/>
              </a:rPr>
              <a:t>ICT Risk Management</a:t>
            </a:r>
            <a:endParaRPr lang="en-US" sz="3200" b="1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12291" name="Picture 9" descr="C:\Users\Administrator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28600"/>
            <a:ext cx="8429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2057400" y="1219201"/>
            <a:ext cx="792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>
                <a:latin typeface="Bookman Old Style" panose="02050604050505020204" pitchFamily="18" charset="0"/>
              </a:rPr>
              <a:t>Source of information Security Threats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133600" y="1971676"/>
          <a:ext cx="7924800" cy="4464049"/>
        </p:xfrm>
        <a:graphic>
          <a:graphicData uri="http://schemas.openxmlformats.org/drawingml/2006/table">
            <a:tbl>
              <a:tblPr/>
              <a:tblGrid>
                <a:gridCol w="1534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8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2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Types of Threats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Example</a:t>
                      </a:r>
                      <a:endParaRPr lang="en-US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Prevention Strategy</a:t>
                      </a:r>
                      <a:endParaRPr lang="en-US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Insiders  Threats/ </a:t>
                      </a:r>
                      <a:endParaRPr lang="en-US" sz="1200" b="1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Attacks  </a:t>
                      </a:r>
                      <a:endParaRPr lang="en-US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An employee or worker with malicious intent to steal sensitive organization’s information, commit fraud or cause damage to systems or information.</a:t>
                      </a:r>
                      <a:endParaRPr lang="en-US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Information Technology Use Policy - Staff &amp; Other Authorized Users</a:t>
                      </a:r>
                      <a:endParaRPr lang="en-US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0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Malware/ Software </a:t>
                      </a:r>
                      <a:endParaRPr lang="en-US" sz="1200" b="1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Attacks  </a:t>
                      </a:r>
                      <a:endParaRPr lang="en-US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Malicious  software  such  as  Virus,  Worms,  Trojan Horse,  Macros,  </a:t>
                      </a:r>
                      <a:endParaRPr lang="en-US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Denial-of-service, password Sniffing etc.   </a:t>
                      </a:r>
                      <a:endParaRPr lang="en-US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User awareness program</a:t>
                      </a:r>
                      <a:endParaRPr lang="en-US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Ensure baseline security of OS, Hardware, Software and Related component.</a:t>
                      </a:r>
                      <a:endParaRPr lang="en-US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Physical attacks</a:t>
                      </a:r>
                      <a:endParaRPr lang="en-US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Hardware or equipment failures, Physical destruction of hardware and equipments, theft or damage.</a:t>
                      </a:r>
                      <a:endParaRPr lang="en-US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Approved Business Continuity Plan </a:t>
                      </a:r>
                      <a:endParaRPr lang="en-US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Environmental attacks</a:t>
                      </a:r>
                      <a:endParaRPr lang="en-US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Natural Disaster like Fire, flood and earthquake.</a:t>
                      </a:r>
                      <a:endParaRPr lang="en-US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Approved Business Continuity Plan</a:t>
                      </a:r>
                      <a:endParaRPr lang="en-US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Social Engineering  </a:t>
                      </a:r>
                      <a:endParaRPr lang="en-US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Phishing, Vishing and Cross-site scripting.</a:t>
                      </a:r>
                      <a:endParaRPr lang="en-US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Internet and Data usages policy </a:t>
                      </a:r>
                      <a:endParaRPr lang="en-US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Unauthorized Access</a:t>
                      </a:r>
                      <a:endParaRPr lang="en-US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The attempted or successful access of information or systems without permission or rights to do so.</a:t>
                      </a:r>
                      <a:endParaRPr lang="en-US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Information Technology Use Policy - Staff &amp; Other Authorized Users</a:t>
                      </a:r>
                      <a:endParaRPr lang="en-US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Email Attacks</a:t>
                      </a:r>
                      <a:endParaRPr lang="en-US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Email spoofing, spamming and bombing and Sending malicious codes through email.</a:t>
                      </a:r>
                      <a:endParaRPr lang="en-US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Email Policy.</a:t>
                      </a:r>
                      <a:endParaRPr lang="en-US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Use of Signature </a:t>
                      </a:r>
                      <a:endParaRPr lang="en-US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951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51"/>
          <p:cNvSpPr txBox="1">
            <a:spLocks noChangeArrowheads="1"/>
          </p:cNvSpPr>
          <p:nvPr/>
        </p:nvSpPr>
        <p:spPr bwMode="auto">
          <a:xfrm>
            <a:off x="2895600" y="152400"/>
            <a:ext cx="54102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FF0000"/>
                </a:solidFill>
                <a:latin typeface="Bookman Old Style" pitchFamily="18" charset="0"/>
                <a:ea typeface="+mj-ea"/>
                <a:cs typeface="Arial" charset="0"/>
              </a:rPr>
              <a:t>ICT Risk Management</a:t>
            </a:r>
            <a:endParaRPr lang="en-US" sz="3200" b="1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13315" name="Picture 9" descr="C:\Users\Administrator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28600"/>
            <a:ext cx="8429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2133600" y="1219201"/>
            <a:ext cx="792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>
                <a:latin typeface="Bookman Old Style" panose="02050604050505020204" pitchFamily="18" charset="0"/>
              </a:rPr>
              <a:t>ICT security and risk controls</a:t>
            </a:r>
            <a:endParaRPr lang="en-US" sz="2800">
              <a:latin typeface="Bookman Old Style" panose="02050604050505020204" pitchFamily="18" charset="0"/>
            </a:endParaRPr>
          </a:p>
        </p:txBody>
      </p:sp>
      <p:pic>
        <p:nvPicPr>
          <p:cNvPr id="13317" name="Picture 7" descr="C:\Users\Administrator\Desktop\GM Viva\ICT Policy\Overview-of-Security-and-Ris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27238"/>
            <a:ext cx="7467600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70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51"/>
          <p:cNvSpPr txBox="1">
            <a:spLocks noChangeArrowheads="1"/>
          </p:cNvSpPr>
          <p:nvPr/>
        </p:nvSpPr>
        <p:spPr bwMode="auto">
          <a:xfrm>
            <a:off x="2895600" y="152400"/>
            <a:ext cx="54102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FF0000"/>
                </a:solidFill>
                <a:latin typeface="Bookman Old Style" pitchFamily="18" charset="0"/>
                <a:ea typeface="+mj-ea"/>
                <a:cs typeface="Arial" charset="0"/>
              </a:rPr>
              <a:t>ICT Risk Management</a:t>
            </a:r>
            <a:endParaRPr lang="en-US" sz="3200" b="1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14339" name="Picture 9" descr="C:\Users\Administrator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28600"/>
            <a:ext cx="8429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2133600" y="1219201"/>
            <a:ext cx="792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>
                <a:latin typeface="Bookman Old Style" panose="02050604050505020204" pitchFamily="18" charset="0"/>
              </a:rPr>
              <a:t>ICT security and risk controls</a:t>
            </a:r>
            <a:endParaRPr lang="en-US" sz="2800">
              <a:latin typeface="Bookman Old Style" panose="02050604050505020204" pitchFamily="18" charset="0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2133600" y="1981200"/>
            <a:ext cx="6248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800">
                <a:latin typeface="Bookman Old Style" panose="02050604050505020204" pitchFamily="18" charset="0"/>
              </a:rPr>
              <a:t>ICT Operation Management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>
                <a:latin typeface="Bookman Old Style" panose="02050604050505020204" pitchFamily="18" charset="0"/>
              </a:rPr>
              <a:t>Change Management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>
                <a:latin typeface="Bookman Old Style" panose="02050604050505020204" pitchFamily="18" charset="0"/>
              </a:rPr>
              <a:t>Asset Management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>
                <a:latin typeface="Bookman Old Style" panose="02050604050505020204" pitchFamily="18" charset="0"/>
              </a:rPr>
              <a:t>Request Management</a:t>
            </a: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2209800" y="4279900"/>
            <a:ext cx="5867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>
                <a:latin typeface="Bookman Old Style" panose="02050604050505020204" pitchFamily="18" charset="0"/>
              </a:rPr>
              <a:t>Physical Security for Tier‐1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>
                <a:latin typeface="Bookman Old Style" panose="02050604050505020204" pitchFamily="18" charset="0"/>
              </a:rPr>
              <a:t>Data Center Access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>
                <a:latin typeface="Bookman Old Style" panose="02050604050505020204" pitchFamily="18" charset="0"/>
              </a:rPr>
              <a:t>Environmental Security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>
                <a:latin typeface="Bookman Old Style" panose="02050604050505020204" pitchFamily="18" charset="0"/>
              </a:rPr>
              <a:t>Fire Prevention</a:t>
            </a:r>
          </a:p>
        </p:txBody>
      </p:sp>
    </p:spTree>
    <p:extLst>
      <p:ext uri="{BB962C8B-B14F-4D97-AF65-F5344CB8AC3E}">
        <p14:creationId xmlns:p14="http://schemas.microsoft.com/office/powerpoint/2010/main" val="796392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51"/>
          <p:cNvSpPr txBox="1">
            <a:spLocks noChangeArrowheads="1"/>
          </p:cNvSpPr>
          <p:nvPr/>
        </p:nvSpPr>
        <p:spPr bwMode="auto">
          <a:xfrm>
            <a:off x="2895600" y="152400"/>
            <a:ext cx="54102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FF0000"/>
                </a:solidFill>
                <a:latin typeface="Bookman Old Style" pitchFamily="18" charset="0"/>
                <a:ea typeface="+mj-ea"/>
                <a:cs typeface="Arial" charset="0"/>
              </a:rPr>
              <a:t>ICT Risk Management</a:t>
            </a:r>
            <a:endParaRPr lang="en-US" sz="3200" b="1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15363" name="Picture 9" descr="C:\Users\Administrator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28600"/>
            <a:ext cx="8429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2133600" y="1219201"/>
            <a:ext cx="792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>
                <a:latin typeface="Bookman Old Style" panose="02050604050505020204" pitchFamily="18" charset="0"/>
              </a:rPr>
              <a:t>ICT security and risk controls (Cont.)</a:t>
            </a:r>
            <a:endParaRPr lang="en-US" sz="2800">
              <a:latin typeface="Bookman Old Style" panose="02050604050505020204" pitchFamily="18" charset="0"/>
            </a:endParaRP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2133600" y="2278064"/>
            <a:ext cx="65532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>
                <a:latin typeface="Bookman Old Style" panose="02050604050505020204" pitchFamily="18" charset="0"/>
              </a:rPr>
              <a:t>Physical Security for Tier‐2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>
                <a:latin typeface="Bookman Old Style" panose="02050604050505020204" pitchFamily="18" charset="0"/>
              </a:rPr>
              <a:t>Server Room Access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>
                <a:latin typeface="Bookman Old Style" panose="02050604050505020204" pitchFamily="18" charset="0"/>
              </a:rPr>
              <a:t>Environmental Security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>
                <a:latin typeface="Bookman Old Style" panose="02050604050505020204" pitchFamily="18" charset="0"/>
              </a:rPr>
              <a:t>Fire Protection</a:t>
            </a:r>
          </a:p>
          <a:p>
            <a:endParaRPr lang="en-US" sz="2800" b="1">
              <a:latin typeface="Bookman Old Style" panose="02050604050505020204" pitchFamily="18" charset="0"/>
            </a:endParaRPr>
          </a:p>
          <a:p>
            <a:r>
              <a:rPr lang="en-US" sz="2800" b="1">
                <a:latin typeface="Bookman Old Style" panose="02050604050505020204" pitchFamily="18" charset="0"/>
              </a:rPr>
              <a:t>Physical Security for Tier‐3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>
                <a:latin typeface="Bookman Old Style" panose="02050604050505020204" pitchFamily="18" charset="0"/>
              </a:rPr>
              <a:t>Computer Room Access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>
                <a:latin typeface="Bookman Old Style" panose="02050604050505020204" pitchFamily="18" charset="0"/>
              </a:rPr>
              <a:t>Environmental Security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>
                <a:latin typeface="Bookman Old Style" panose="02050604050505020204" pitchFamily="18" charset="0"/>
              </a:rPr>
              <a:t>Fire Protection</a:t>
            </a:r>
          </a:p>
        </p:txBody>
      </p:sp>
    </p:spTree>
    <p:extLst>
      <p:ext uri="{BB962C8B-B14F-4D97-AF65-F5344CB8AC3E}">
        <p14:creationId xmlns:p14="http://schemas.microsoft.com/office/powerpoint/2010/main" val="1328970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51"/>
          <p:cNvSpPr txBox="1">
            <a:spLocks noChangeArrowheads="1"/>
          </p:cNvSpPr>
          <p:nvPr/>
        </p:nvSpPr>
        <p:spPr bwMode="auto">
          <a:xfrm>
            <a:off x="2895600" y="152400"/>
            <a:ext cx="54102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FF0000"/>
                </a:solidFill>
                <a:latin typeface="Bookman Old Style" pitchFamily="18" charset="0"/>
                <a:ea typeface="+mj-ea"/>
                <a:cs typeface="Arial" charset="0"/>
              </a:rPr>
              <a:t>ICT Risk Management</a:t>
            </a:r>
            <a:endParaRPr lang="en-US" sz="3200" b="1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16387" name="Picture 9" descr="C:\Users\Administrator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28600"/>
            <a:ext cx="8429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981200" y="1408114"/>
            <a:ext cx="8534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/>
            <a:r>
              <a:rPr lang="en-US" sz="2800" b="1">
                <a:latin typeface="Bookman Old Style" panose="02050604050505020204" pitchFamily="18" charset="0"/>
              </a:rPr>
              <a:t>    Physical Security for Desktop and Laptop Computers Information Security Standard</a:t>
            </a:r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2590800" y="2590800"/>
            <a:ext cx="7772400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/>
            <a:r>
              <a:rPr lang="en-US" sz="2800" b="1">
                <a:latin typeface="Bookman Old Style" panose="02050604050505020204" pitchFamily="18" charset="0"/>
              </a:rPr>
              <a:t>Access Control for Information Systems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800">
                <a:latin typeface="Bookman Old Style" panose="02050604050505020204" pitchFamily="18" charset="0"/>
              </a:rPr>
              <a:t>User ID Maintenance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800">
                <a:latin typeface="Bookman Old Style" panose="02050604050505020204" pitchFamily="18" charset="0"/>
              </a:rPr>
              <a:t>Password Control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800">
                <a:latin typeface="Bookman Old Style" panose="02050604050505020204" pitchFamily="18" charset="0"/>
              </a:rPr>
              <a:t>Input Control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800">
                <a:latin typeface="Bookman Old Style" panose="02050604050505020204" pitchFamily="18" charset="0"/>
              </a:rPr>
              <a:t>Network Security</a:t>
            </a:r>
          </a:p>
          <a:p>
            <a:pPr lvl="2"/>
            <a:endParaRPr lang="en-US" sz="1600">
              <a:latin typeface="Bookman Old Style" panose="02050604050505020204" pitchFamily="18" charset="0"/>
            </a:endParaRPr>
          </a:p>
          <a:p>
            <a:pPr lvl="2"/>
            <a:endParaRPr lang="en-US" sz="500">
              <a:latin typeface="Bookman Old Style" panose="02050604050505020204" pitchFamily="18" charset="0"/>
            </a:endParaRPr>
          </a:p>
          <a:p>
            <a:pPr lvl="1"/>
            <a:r>
              <a:rPr lang="en-US" sz="2800" b="1">
                <a:latin typeface="Bookman Old Style" panose="02050604050505020204" pitchFamily="18" charset="0"/>
              </a:rPr>
              <a:t>Data Encryption</a:t>
            </a:r>
          </a:p>
          <a:p>
            <a:pPr lvl="1"/>
            <a:r>
              <a:rPr lang="en-US" sz="2800" b="1">
                <a:latin typeface="Bookman Old Style" panose="02050604050505020204" pitchFamily="18" charset="0"/>
              </a:rPr>
              <a:t>Virus Protection</a:t>
            </a:r>
          </a:p>
          <a:p>
            <a:pPr lvl="1"/>
            <a:r>
              <a:rPr lang="en-US" sz="2800" b="1">
                <a:latin typeface="Bookman Old Style" panose="02050604050505020204" pitchFamily="18" charset="0"/>
              </a:rPr>
              <a:t>Internet and e‐mail</a:t>
            </a:r>
            <a:endParaRPr lang="pt-BR" sz="3200">
              <a:solidFill>
                <a:srgbClr val="0000FF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888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51"/>
          <p:cNvSpPr txBox="1">
            <a:spLocks noChangeArrowheads="1"/>
          </p:cNvSpPr>
          <p:nvPr/>
        </p:nvSpPr>
        <p:spPr bwMode="auto">
          <a:xfrm>
            <a:off x="2895600" y="152400"/>
            <a:ext cx="54102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FF0000"/>
                </a:solidFill>
                <a:latin typeface="Bookman Old Style" pitchFamily="18" charset="0"/>
                <a:ea typeface="+mj-ea"/>
                <a:cs typeface="Arial" charset="0"/>
              </a:rPr>
              <a:t>ICT Risk Management</a:t>
            </a:r>
            <a:endParaRPr lang="en-US" sz="3200" b="1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17411" name="Picture 9" descr="C:\Users\Administrator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28600"/>
            <a:ext cx="8429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2133600" y="2278063"/>
            <a:ext cx="82296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>
                <a:latin typeface="Bookman Old Style" panose="02050604050505020204" pitchFamily="18" charset="0"/>
              </a:rPr>
              <a:t>Transactions through Alternative Channels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>
                <a:latin typeface="Bookman Old Style" panose="02050604050505020204" pitchFamily="18" charset="0"/>
              </a:rPr>
              <a:t>Services through Mobile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>
                <a:latin typeface="Bookman Old Style" panose="02050604050505020204" pitchFamily="18" charset="0"/>
              </a:rPr>
              <a:t>Internet Banking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>
                <a:latin typeface="Bookman Old Style" panose="02050604050505020204" pitchFamily="18" charset="0"/>
              </a:rPr>
              <a:t>Payment Cards</a:t>
            </a:r>
          </a:p>
          <a:p>
            <a:pPr lvl="1"/>
            <a:endParaRPr lang="en-US" sz="2000">
              <a:latin typeface="Bookman Old Style" panose="02050604050505020204" pitchFamily="18" charset="0"/>
            </a:endParaRPr>
          </a:p>
          <a:p>
            <a:r>
              <a:rPr lang="en-US" sz="2800" b="1">
                <a:latin typeface="Bookman Old Style" panose="02050604050505020204" pitchFamily="18" charset="0"/>
              </a:rPr>
              <a:t>Software Development and Acquisition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>
                <a:latin typeface="Bookman Old Style" panose="02050604050505020204" pitchFamily="18" charset="0"/>
              </a:rPr>
              <a:t>In‐house Software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>
                <a:latin typeface="Bookman Old Style" panose="02050604050505020204" pitchFamily="18" charset="0"/>
              </a:rPr>
              <a:t>Outsourced Software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>
                <a:latin typeface="Bookman Old Style" panose="02050604050505020204" pitchFamily="18" charset="0"/>
              </a:rPr>
              <a:t>Vendor Selection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>
                <a:latin typeface="Bookman Old Style" panose="02050604050505020204" pitchFamily="18" charset="0"/>
              </a:rPr>
              <a:t>Software Documentation</a:t>
            </a: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1676400" y="1255714"/>
            <a:ext cx="8534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/>
            <a:r>
              <a:rPr lang="en-US" sz="2800" b="1">
                <a:latin typeface="Bookman Old Style" panose="02050604050505020204" pitchFamily="18" charset="0"/>
              </a:rPr>
              <a:t>    Physical Security for Desktop and Laptop Computers Information Security Standard</a:t>
            </a:r>
          </a:p>
        </p:txBody>
      </p:sp>
    </p:spTree>
    <p:extLst>
      <p:ext uri="{BB962C8B-B14F-4D97-AF65-F5344CB8AC3E}">
        <p14:creationId xmlns:p14="http://schemas.microsoft.com/office/powerpoint/2010/main" val="3017561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51"/>
          <p:cNvSpPr txBox="1">
            <a:spLocks noChangeArrowheads="1"/>
          </p:cNvSpPr>
          <p:nvPr/>
        </p:nvSpPr>
        <p:spPr bwMode="auto">
          <a:xfrm>
            <a:off x="2895600" y="152400"/>
            <a:ext cx="54102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FF0000"/>
                </a:solidFill>
                <a:latin typeface="Bookman Old Style" pitchFamily="18" charset="0"/>
                <a:ea typeface="+mj-ea"/>
                <a:cs typeface="Arial" charset="0"/>
              </a:rPr>
              <a:t>ICT Risk Management</a:t>
            </a:r>
            <a:endParaRPr lang="en-US" sz="3200" b="1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18435" name="Picture 9" descr="C:\Users\Administrator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28600"/>
            <a:ext cx="8429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2133600" y="2443164"/>
            <a:ext cx="8229600" cy="418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>
                <a:latin typeface="Bookman Old Style" panose="02050604050505020204" pitchFamily="18" charset="0"/>
              </a:rPr>
              <a:t>Business Continuity and Disaster Recovery Plan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>
                <a:latin typeface="Bookman Old Style" panose="02050604050505020204" pitchFamily="18" charset="0"/>
              </a:rPr>
              <a:t>Business Continuity Plan (BCP)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>
                <a:latin typeface="Bookman Old Style" panose="02050604050505020204" pitchFamily="18" charset="0"/>
              </a:rPr>
              <a:t>Disaster Recovery Plan (DRP)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800">
                <a:latin typeface="Bookman Old Style" panose="02050604050505020204" pitchFamily="18" charset="0"/>
              </a:rPr>
              <a:t>Backup and Restore Plan (BRP)</a:t>
            </a:r>
          </a:p>
          <a:p>
            <a:pPr lvl="1"/>
            <a:endParaRPr lang="en-US" sz="1400">
              <a:latin typeface="Bookman Old Style" panose="02050604050505020204" pitchFamily="18" charset="0"/>
            </a:endParaRPr>
          </a:p>
          <a:p>
            <a:r>
              <a:rPr lang="en-US" sz="2800" b="1">
                <a:latin typeface="Bookman Old Style" panose="02050604050505020204" pitchFamily="18" charset="0"/>
              </a:rPr>
              <a:t>Service Provider Management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>
                <a:latin typeface="Bookman Old Style" panose="02050604050505020204" pitchFamily="18" charset="0"/>
              </a:rPr>
              <a:t>Service Level Agreement (SLA)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>
                <a:latin typeface="Bookman Old Style" panose="02050604050505020204" pitchFamily="18" charset="0"/>
              </a:rPr>
              <a:t>Outsourcing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800">
                <a:latin typeface="Bookman Old Style" panose="02050604050505020204" pitchFamily="18" charset="0"/>
              </a:rPr>
              <a:t>Cross‐border System Support</a:t>
            </a:r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1676400" y="1255714"/>
            <a:ext cx="8534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/>
            <a:r>
              <a:rPr lang="en-US" sz="2800" b="1">
                <a:latin typeface="Bookman Old Style" panose="02050604050505020204" pitchFamily="18" charset="0"/>
              </a:rPr>
              <a:t>    Physical Security for Desktop and Laptop Computers Information Security Standard</a:t>
            </a:r>
          </a:p>
        </p:txBody>
      </p:sp>
    </p:spTree>
    <p:extLst>
      <p:ext uri="{BB962C8B-B14F-4D97-AF65-F5344CB8AC3E}">
        <p14:creationId xmlns:p14="http://schemas.microsoft.com/office/powerpoint/2010/main" val="4038284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438D6F8-5CA6-4AF0-8657-D77821A90B4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8" r="9288"/>
          <a:stretch>
            <a:fillRect/>
          </a:stretch>
        </p:blipFill>
        <p:spPr>
          <a:xfrm>
            <a:off x="2" y="0"/>
            <a:ext cx="4786488" cy="6858000"/>
          </a:xfrm>
        </p:spPr>
      </p:pic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1BC46655-1F30-49E1-B622-6FE5B7217FAF}"/>
              </a:ext>
            </a:extLst>
          </p:cNvPr>
          <p:cNvSpPr/>
          <p:nvPr/>
        </p:nvSpPr>
        <p:spPr>
          <a:xfrm>
            <a:off x="1" y="0"/>
            <a:ext cx="4797777" cy="6858000"/>
          </a:xfrm>
          <a:custGeom>
            <a:avLst/>
            <a:gdLst>
              <a:gd name="connsiteX0" fmla="*/ 0 w 5669944"/>
              <a:gd name="connsiteY0" fmla="*/ 0 h 6878238"/>
              <a:gd name="connsiteX1" fmla="*/ 1145759 w 5669944"/>
              <a:gd name="connsiteY1" fmla="*/ 0 h 6878238"/>
              <a:gd name="connsiteX2" fmla="*/ 1607768 w 5669944"/>
              <a:gd name="connsiteY2" fmla="*/ 205211 h 6878238"/>
              <a:gd name="connsiteX3" fmla="*/ 2699656 w 5669944"/>
              <a:gd name="connsiteY3" fmla="*/ 929706 h 6878238"/>
              <a:gd name="connsiteX4" fmla="*/ 3135085 w 5669944"/>
              <a:gd name="connsiteY4" fmla="*/ 3585820 h 6878238"/>
              <a:gd name="connsiteX5" fmla="*/ 5021942 w 5669944"/>
              <a:gd name="connsiteY5" fmla="*/ 4732449 h 6878238"/>
              <a:gd name="connsiteX6" fmla="*/ 5650161 w 5669944"/>
              <a:gd name="connsiteY6" fmla="*/ 6663797 h 6878238"/>
              <a:gd name="connsiteX7" fmla="*/ 5669944 w 5669944"/>
              <a:gd name="connsiteY7" fmla="*/ 6878238 h 6878238"/>
              <a:gd name="connsiteX8" fmla="*/ 0 w 5669944"/>
              <a:gd name="connsiteY8" fmla="*/ 6878238 h 6878238"/>
              <a:gd name="connsiteX0" fmla="*/ 0 w 5669944"/>
              <a:gd name="connsiteY0" fmla="*/ 0 h 6878238"/>
              <a:gd name="connsiteX1" fmla="*/ 1145759 w 5669944"/>
              <a:gd name="connsiteY1" fmla="*/ 0 h 6878238"/>
              <a:gd name="connsiteX2" fmla="*/ 2699656 w 5669944"/>
              <a:gd name="connsiteY2" fmla="*/ 929706 h 6878238"/>
              <a:gd name="connsiteX3" fmla="*/ 3135085 w 5669944"/>
              <a:gd name="connsiteY3" fmla="*/ 3585820 h 6878238"/>
              <a:gd name="connsiteX4" fmla="*/ 5021942 w 5669944"/>
              <a:gd name="connsiteY4" fmla="*/ 4732449 h 6878238"/>
              <a:gd name="connsiteX5" fmla="*/ 5650161 w 5669944"/>
              <a:gd name="connsiteY5" fmla="*/ 6663797 h 6878238"/>
              <a:gd name="connsiteX6" fmla="*/ 5669944 w 5669944"/>
              <a:gd name="connsiteY6" fmla="*/ 6878238 h 6878238"/>
              <a:gd name="connsiteX7" fmla="*/ 0 w 5669944"/>
              <a:gd name="connsiteY7" fmla="*/ 6878238 h 6878238"/>
              <a:gd name="connsiteX8" fmla="*/ 0 w 5669944"/>
              <a:gd name="connsiteY8" fmla="*/ 0 h 6878238"/>
              <a:gd name="connsiteX0" fmla="*/ 0 w 5669944"/>
              <a:gd name="connsiteY0" fmla="*/ 0 h 6878238"/>
              <a:gd name="connsiteX1" fmla="*/ 1145759 w 5669944"/>
              <a:gd name="connsiteY1" fmla="*/ 0 h 6878238"/>
              <a:gd name="connsiteX2" fmla="*/ 1393371 w 5669944"/>
              <a:gd name="connsiteY2" fmla="*/ 1539306 h 6878238"/>
              <a:gd name="connsiteX3" fmla="*/ 3135085 w 5669944"/>
              <a:gd name="connsiteY3" fmla="*/ 3585820 h 6878238"/>
              <a:gd name="connsiteX4" fmla="*/ 5021942 w 5669944"/>
              <a:gd name="connsiteY4" fmla="*/ 4732449 h 6878238"/>
              <a:gd name="connsiteX5" fmla="*/ 5650161 w 5669944"/>
              <a:gd name="connsiteY5" fmla="*/ 6663797 h 6878238"/>
              <a:gd name="connsiteX6" fmla="*/ 5669944 w 5669944"/>
              <a:gd name="connsiteY6" fmla="*/ 6878238 h 6878238"/>
              <a:gd name="connsiteX7" fmla="*/ 0 w 5669944"/>
              <a:gd name="connsiteY7" fmla="*/ 6878238 h 6878238"/>
              <a:gd name="connsiteX8" fmla="*/ 0 w 5669944"/>
              <a:gd name="connsiteY8" fmla="*/ 0 h 6878238"/>
              <a:gd name="connsiteX0" fmla="*/ 0 w 5669944"/>
              <a:gd name="connsiteY0" fmla="*/ 0 h 6878238"/>
              <a:gd name="connsiteX1" fmla="*/ 1145759 w 5669944"/>
              <a:gd name="connsiteY1" fmla="*/ 0 h 6878238"/>
              <a:gd name="connsiteX2" fmla="*/ 1393371 w 5669944"/>
              <a:gd name="connsiteY2" fmla="*/ 1539306 h 6878238"/>
              <a:gd name="connsiteX3" fmla="*/ 3135085 w 5669944"/>
              <a:gd name="connsiteY3" fmla="*/ 3585820 h 6878238"/>
              <a:gd name="connsiteX4" fmla="*/ 5021942 w 5669944"/>
              <a:gd name="connsiteY4" fmla="*/ 4732449 h 6878238"/>
              <a:gd name="connsiteX5" fmla="*/ 5650161 w 5669944"/>
              <a:gd name="connsiteY5" fmla="*/ 6663797 h 6878238"/>
              <a:gd name="connsiteX6" fmla="*/ 5669944 w 5669944"/>
              <a:gd name="connsiteY6" fmla="*/ 6878238 h 6878238"/>
              <a:gd name="connsiteX7" fmla="*/ 0 w 5669944"/>
              <a:gd name="connsiteY7" fmla="*/ 6878238 h 6878238"/>
              <a:gd name="connsiteX8" fmla="*/ 0 w 5669944"/>
              <a:gd name="connsiteY8" fmla="*/ 0 h 6878238"/>
              <a:gd name="connsiteX0" fmla="*/ 0 w 5669944"/>
              <a:gd name="connsiteY0" fmla="*/ 0 h 6878238"/>
              <a:gd name="connsiteX1" fmla="*/ 1145759 w 5669944"/>
              <a:gd name="connsiteY1" fmla="*/ 0 h 6878238"/>
              <a:gd name="connsiteX2" fmla="*/ 1640114 w 5669944"/>
              <a:gd name="connsiteY2" fmla="*/ 1597363 h 6878238"/>
              <a:gd name="connsiteX3" fmla="*/ 3135085 w 5669944"/>
              <a:gd name="connsiteY3" fmla="*/ 3585820 h 6878238"/>
              <a:gd name="connsiteX4" fmla="*/ 5021942 w 5669944"/>
              <a:gd name="connsiteY4" fmla="*/ 4732449 h 6878238"/>
              <a:gd name="connsiteX5" fmla="*/ 5650161 w 5669944"/>
              <a:gd name="connsiteY5" fmla="*/ 6663797 h 6878238"/>
              <a:gd name="connsiteX6" fmla="*/ 5669944 w 5669944"/>
              <a:gd name="connsiteY6" fmla="*/ 6878238 h 6878238"/>
              <a:gd name="connsiteX7" fmla="*/ 0 w 5669944"/>
              <a:gd name="connsiteY7" fmla="*/ 6878238 h 6878238"/>
              <a:gd name="connsiteX8" fmla="*/ 0 w 5669944"/>
              <a:gd name="connsiteY8" fmla="*/ 0 h 6878238"/>
              <a:gd name="connsiteX0" fmla="*/ 0 w 5669944"/>
              <a:gd name="connsiteY0" fmla="*/ 0 h 6878238"/>
              <a:gd name="connsiteX1" fmla="*/ 1145759 w 5669944"/>
              <a:gd name="connsiteY1" fmla="*/ 0 h 6878238"/>
              <a:gd name="connsiteX2" fmla="*/ 1640114 w 5669944"/>
              <a:gd name="connsiteY2" fmla="*/ 1597363 h 6878238"/>
              <a:gd name="connsiteX3" fmla="*/ 3135085 w 5669944"/>
              <a:gd name="connsiteY3" fmla="*/ 3585820 h 6878238"/>
              <a:gd name="connsiteX4" fmla="*/ 5021942 w 5669944"/>
              <a:gd name="connsiteY4" fmla="*/ 4732449 h 6878238"/>
              <a:gd name="connsiteX5" fmla="*/ 5650161 w 5669944"/>
              <a:gd name="connsiteY5" fmla="*/ 6663797 h 6878238"/>
              <a:gd name="connsiteX6" fmla="*/ 5669944 w 5669944"/>
              <a:gd name="connsiteY6" fmla="*/ 6878238 h 6878238"/>
              <a:gd name="connsiteX7" fmla="*/ 0 w 5669944"/>
              <a:gd name="connsiteY7" fmla="*/ 6878238 h 6878238"/>
              <a:gd name="connsiteX8" fmla="*/ 0 w 5669944"/>
              <a:gd name="connsiteY8" fmla="*/ 0 h 6878238"/>
              <a:gd name="connsiteX0" fmla="*/ 0 w 5669944"/>
              <a:gd name="connsiteY0" fmla="*/ 0 h 6878238"/>
              <a:gd name="connsiteX1" fmla="*/ 1145759 w 5669944"/>
              <a:gd name="connsiteY1" fmla="*/ 0 h 6878238"/>
              <a:gd name="connsiteX2" fmla="*/ 1640114 w 5669944"/>
              <a:gd name="connsiteY2" fmla="*/ 1597363 h 6878238"/>
              <a:gd name="connsiteX3" fmla="*/ 3236685 w 5669944"/>
              <a:gd name="connsiteY3" fmla="*/ 3600334 h 6878238"/>
              <a:gd name="connsiteX4" fmla="*/ 5021942 w 5669944"/>
              <a:gd name="connsiteY4" fmla="*/ 4732449 h 6878238"/>
              <a:gd name="connsiteX5" fmla="*/ 5650161 w 5669944"/>
              <a:gd name="connsiteY5" fmla="*/ 6663797 h 6878238"/>
              <a:gd name="connsiteX6" fmla="*/ 5669944 w 5669944"/>
              <a:gd name="connsiteY6" fmla="*/ 6878238 h 6878238"/>
              <a:gd name="connsiteX7" fmla="*/ 0 w 5669944"/>
              <a:gd name="connsiteY7" fmla="*/ 6878238 h 6878238"/>
              <a:gd name="connsiteX8" fmla="*/ 0 w 5669944"/>
              <a:gd name="connsiteY8" fmla="*/ 0 h 6878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69944" h="6878238">
                <a:moveTo>
                  <a:pt x="0" y="0"/>
                </a:moveTo>
                <a:lnTo>
                  <a:pt x="1145759" y="0"/>
                </a:lnTo>
                <a:cubicBezTo>
                  <a:pt x="1377987" y="256551"/>
                  <a:pt x="1291626" y="997307"/>
                  <a:pt x="1640114" y="1597363"/>
                </a:cubicBezTo>
                <a:cubicBezTo>
                  <a:pt x="1988602" y="2197419"/>
                  <a:pt x="2673047" y="3077820"/>
                  <a:pt x="3236685" y="3600334"/>
                </a:cubicBezTo>
                <a:cubicBezTo>
                  <a:pt x="3800323" y="4122848"/>
                  <a:pt x="4619696" y="4221872"/>
                  <a:pt x="5021942" y="4732449"/>
                </a:cubicBezTo>
                <a:cubicBezTo>
                  <a:pt x="5424188" y="5243026"/>
                  <a:pt x="5557383" y="5955817"/>
                  <a:pt x="5650161" y="6663797"/>
                </a:cubicBezTo>
                <a:lnTo>
                  <a:pt x="5669944" y="6878238"/>
                </a:lnTo>
                <a:lnTo>
                  <a:pt x="0" y="6878238"/>
                </a:lnTo>
                <a:lnTo>
                  <a:pt x="0" y="0"/>
                </a:lnTo>
                <a:close/>
              </a:path>
            </a:pathLst>
          </a:custGeom>
          <a:solidFill>
            <a:srgbClr val="19606D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510" y="-604"/>
            <a:ext cx="4278489" cy="6858604"/>
          </a:xfrm>
          <a:prstGeom prst="rect">
            <a:avLst/>
          </a:prstGeom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6751" y="-1"/>
            <a:ext cx="5727848" cy="356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6044" y="3573491"/>
            <a:ext cx="5757334" cy="329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0629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082" y="585216"/>
            <a:ext cx="9720072" cy="111832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Myself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9036" y="1615860"/>
            <a:ext cx="56845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G. M. </a:t>
            </a:r>
            <a:r>
              <a:rPr lang="en-US" sz="3200" b="1" dirty="0" err="1">
                <a:solidFill>
                  <a:srgbClr val="0070C0"/>
                </a:solidFill>
              </a:rPr>
              <a:t>Faruk</a:t>
            </a:r>
            <a:r>
              <a:rPr lang="en-US" sz="3200" b="1" dirty="0">
                <a:solidFill>
                  <a:srgbClr val="0070C0"/>
                </a:solidFill>
              </a:rPr>
              <a:t> Ahmed</a:t>
            </a:r>
          </a:p>
          <a:p>
            <a:r>
              <a:rPr lang="en-US" sz="2000" b="1" dirty="0">
                <a:latin typeface="Batang" pitchFamily="18" charset="-127"/>
                <a:ea typeface="Batang" pitchFamily="18" charset="-127"/>
              </a:rPr>
              <a:t>CISSP, CISA, CBDP, CDCP, CEH, ITAF</a:t>
            </a:r>
          </a:p>
          <a:p>
            <a:r>
              <a:rPr lang="en-US" sz="2000" b="1" dirty="0" err="1">
                <a:latin typeface="Batang" pitchFamily="18" charset="-127"/>
                <a:ea typeface="Batang" pitchFamily="18" charset="-127"/>
              </a:rPr>
              <a:t>B.Sc</a:t>
            </a:r>
            <a:r>
              <a:rPr lang="en-US" sz="2000" b="1" dirty="0">
                <a:latin typeface="Batang" pitchFamily="18" charset="-127"/>
                <a:ea typeface="Batang" pitchFamily="18" charset="-127"/>
              </a:rPr>
              <a:t> in CSE (IU), </a:t>
            </a:r>
            <a:r>
              <a:rPr lang="en-US" sz="2000" b="1" dirty="0" err="1">
                <a:latin typeface="Batang" pitchFamily="18" charset="-127"/>
                <a:ea typeface="Batang" pitchFamily="18" charset="-127"/>
              </a:rPr>
              <a:t>M.Sc</a:t>
            </a:r>
            <a:r>
              <a:rPr lang="en-US" sz="2000" b="1" dirty="0">
                <a:latin typeface="Batang" pitchFamily="18" charset="-127"/>
                <a:ea typeface="Batang" pitchFamily="18" charset="-127"/>
              </a:rPr>
              <a:t> in SE, CEMBA, DAIBB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036" y="3007332"/>
            <a:ext cx="5383205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Berlin Sans FB" pitchFamily="34" charset="0"/>
                <a:ea typeface="Batang" pitchFamily="18" charset="-127"/>
              </a:rPr>
              <a:t>Professional Details:</a:t>
            </a:r>
          </a:p>
          <a:p>
            <a:r>
              <a:rPr lang="en-US" b="1" dirty="0">
                <a:latin typeface="Batang" pitchFamily="18" charset="-127"/>
                <a:ea typeface="Batang" pitchFamily="18" charset="-127"/>
              </a:rPr>
              <a:t>IS Security Analyst &amp; IT Auditor</a:t>
            </a:r>
          </a:p>
          <a:p>
            <a:r>
              <a:rPr lang="en-US" b="1" dirty="0">
                <a:latin typeface="Batang" pitchFamily="18" charset="-127"/>
                <a:ea typeface="Batang" pitchFamily="18" charset="-127"/>
              </a:rPr>
              <a:t>Senior Principal Officer (Senior Programmer),</a:t>
            </a:r>
          </a:p>
          <a:p>
            <a:r>
              <a:rPr lang="en-US" b="1" dirty="0" err="1">
                <a:latin typeface="Batang" pitchFamily="18" charset="-127"/>
                <a:ea typeface="Batang" pitchFamily="18" charset="-127"/>
              </a:rPr>
              <a:t>Rupali</a:t>
            </a:r>
            <a:r>
              <a:rPr lang="en-US" b="1" dirty="0">
                <a:latin typeface="Batang" pitchFamily="18" charset="-127"/>
                <a:ea typeface="Batang" pitchFamily="18" charset="-127"/>
              </a:rPr>
              <a:t> Bank Limited.</a:t>
            </a:r>
          </a:p>
          <a:p>
            <a:r>
              <a:rPr lang="en-US" b="1" dirty="0">
                <a:latin typeface="Batang" pitchFamily="18" charset="-127"/>
                <a:ea typeface="Batang" pitchFamily="18" charset="-127"/>
              </a:rPr>
              <a:t>From Feb, 2012 – Till now</a:t>
            </a:r>
          </a:p>
          <a:p>
            <a:endParaRPr lang="en-US" sz="700" b="1" dirty="0">
              <a:latin typeface="Batang" pitchFamily="18" charset="-127"/>
              <a:ea typeface="Batang" pitchFamily="18" charset="-127"/>
            </a:endParaRPr>
          </a:p>
          <a:p>
            <a:r>
              <a:rPr lang="en-US" b="1" dirty="0">
                <a:latin typeface="Batang" pitchFamily="18" charset="-127"/>
                <a:ea typeface="Batang" pitchFamily="18" charset="-127"/>
              </a:rPr>
              <a:t>Project: CBS, DC, DR, ICT Security Policy, BCP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9036" y="4997886"/>
            <a:ext cx="3656770" cy="13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Software Engineer</a:t>
            </a:r>
          </a:p>
          <a:p>
            <a:r>
              <a:rPr lang="en-US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LEADS Corporation Limited</a:t>
            </a:r>
          </a:p>
          <a:p>
            <a:r>
              <a:rPr lang="en-US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From Dec, 2008 to Feb, 2012</a:t>
            </a:r>
          </a:p>
          <a:p>
            <a:endParaRPr lang="en-US" sz="700" b="1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  <a:p>
            <a:r>
              <a:rPr lang="en-US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Project: Core Banking Solution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99453" y="5877379"/>
            <a:ext cx="6817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u="sng" dirty="0">
                <a:hlinkClick r:id="rId2"/>
              </a:rPr>
              <a:t>http://sersc.org/journals/index.php/IJDRBC/article/view/633</a:t>
            </a:r>
            <a:endParaRPr lang="en-US" sz="2000" b="1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533171" y="5248406"/>
            <a:ext cx="4420834" cy="5386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Youtube.com/</a:t>
            </a:r>
            <a:r>
              <a:rPr lang="en-US" sz="2800" b="1" dirty="0" err="1"/>
              <a:t>learnsplace</a:t>
            </a:r>
            <a:endParaRPr lang="en-US" sz="2800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487" y="5163419"/>
            <a:ext cx="825276" cy="713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338" y="4451238"/>
            <a:ext cx="709353" cy="60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995691" y="4490253"/>
            <a:ext cx="4020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linkedin.com/in/</a:t>
            </a:r>
            <a:r>
              <a:rPr lang="en-US" sz="2800" b="1" dirty="0" err="1"/>
              <a:t>gmfaruk</a:t>
            </a:r>
            <a:r>
              <a:rPr lang="en-US" sz="2800" b="1" dirty="0"/>
              <a:t>/</a:t>
            </a:r>
          </a:p>
        </p:txBody>
      </p:sp>
      <p:pic>
        <p:nvPicPr>
          <p:cNvPr id="34817" name="Picture 1" descr="C:\Users\USER\Downloads\Gm Faru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23907" y="1116189"/>
            <a:ext cx="2403738" cy="2992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3236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/>
          <a:p>
            <a:pPr>
              <a:defRPr/>
            </a:pPr>
            <a:fld id="{6D2A5ED6-717C-496C-964A-5C3E81B03790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Rectangle 75"/>
          <p:cNvSpPr>
            <a:spLocks noChangeArrowheads="1"/>
          </p:cNvSpPr>
          <p:nvPr/>
        </p:nvSpPr>
        <p:spPr bwMode="auto">
          <a:xfrm>
            <a:off x="0" y="0"/>
            <a:ext cx="914400" cy="495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Date Placeholder 3"/>
          <p:cNvSpPr txBox="1">
            <a:spLocks noGrp="1"/>
          </p:cNvSpPr>
          <p:nvPr/>
        </p:nvSpPr>
        <p:spPr bwMode="white">
          <a:xfrm>
            <a:off x="381000" y="838200"/>
            <a:ext cx="5943600" cy="254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en-US" sz="1000" b="1" dirty="0">
                <a:solidFill>
                  <a:schemeClr val="bg1"/>
                </a:solidFill>
                <a:latin typeface="+mn-lt"/>
              </a:rPr>
              <a:t>Office of State Finance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Opulent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Opulent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Opulent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Opulent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Opulen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Opulen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Opulen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Opulen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Opulent" charset="0"/>
              </a:defRPr>
            </a:lvl9pPr>
          </a:lstStyle>
          <a:p>
            <a:pPr algn="l" eaLnBrk="1" hangingPunct="1"/>
            <a:endParaRPr lang="en-US" sz="1800">
              <a:latin typeface="Arial" pitchFamily="34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ltGray">
          <a:xfrm rot="5400000">
            <a:off x="-2422526" y="16271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ltGray">
          <a:xfrm rot="5400000" flipH="1">
            <a:off x="-2016918" y="2062956"/>
            <a:ext cx="4032250" cy="3929063"/>
          </a:xfrm>
          <a:custGeom>
            <a:avLst/>
            <a:gdLst>
              <a:gd name="T0" fmla="*/ 376366625 w 21600"/>
              <a:gd name="T1" fmla="*/ 0 h 21600"/>
              <a:gd name="T2" fmla="*/ 187207639 w 21600"/>
              <a:gd name="T3" fmla="*/ 357350424 h 21600"/>
              <a:gd name="T4" fmla="*/ 376366625 w 21600"/>
              <a:gd name="T5" fmla="*/ 355497399 h 21600"/>
              <a:gd name="T6" fmla="*/ 565525658 w 21600"/>
              <a:gd name="T7" fmla="*/ 357350424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anchor="ctr"/>
          <a:lstStyle/>
          <a:p>
            <a:pPr algn="l"/>
            <a:endParaRPr lang="en-US" sz="1800">
              <a:latin typeface="Arial" pitchFamily="34" charset="0"/>
            </a:endParaRPr>
          </a:p>
        </p:txBody>
      </p:sp>
      <p:grpSp>
        <p:nvGrpSpPr>
          <p:cNvPr id="11" name="Group 48"/>
          <p:cNvGrpSpPr>
            <a:grpSpLocks/>
          </p:cNvGrpSpPr>
          <p:nvPr/>
        </p:nvGrpSpPr>
        <p:grpSpPr bwMode="auto">
          <a:xfrm>
            <a:off x="1904999" y="2438400"/>
            <a:ext cx="4540957" cy="508000"/>
            <a:chOff x="1206500" y="1752600"/>
            <a:chExt cx="4737100" cy="508000"/>
          </a:xfrm>
        </p:grpSpPr>
        <p:sp>
          <p:nvSpPr>
            <p:cNvPr id="12" name="AutoShape 10"/>
            <p:cNvSpPr>
              <a:spLocks noChangeArrowheads="1"/>
            </p:cNvSpPr>
            <p:nvPr/>
          </p:nvSpPr>
          <p:spPr bwMode="gray">
            <a:xfrm>
              <a:off x="1524000" y="1752600"/>
              <a:ext cx="4419600" cy="50800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b="1" dirty="0">
                  <a:latin typeface="Arial" pitchFamily="34" charset="0"/>
                  <a:cs typeface="Arial" pitchFamily="34" charset="0"/>
                </a:rPr>
                <a:t>Policy, Procedure, &amp; Guideline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3" name="Group 11"/>
            <p:cNvGrpSpPr>
              <a:grpSpLocks/>
            </p:cNvGrpSpPr>
            <p:nvPr/>
          </p:nvGrpSpPr>
          <p:grpSpPr bwMode="auto">
            <a:xfrm>
              <a:off x="1206500" y="1841500"/>
              <a:ext cx="381000" cy="381000"/>
              <a:chOff x="2078" y="1680"/>
              <a:chExt cx="1615" cy="1615"/>
            </a:xfrm>
          </p:grpSpPr>
          <p:sp>
            <p:nvSpPr>
              <p:cNvPr id="14" name="Oval 12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571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15" name="Oval 13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16" name="Oval 14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>
                  <a:defRPr/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17" name="Oval 15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18" name="Oval 16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l">
                  <a:defRPr/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19" name="Oval 17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l"/>
                <a:endParaRPr lang="en-US" sz="1800">
                  <a:latin typeface="Arial" pitchFamily="34" charset="0"/>
                </a:endParaRPr>
              </a:p>
            </p:txBody>
          </p:sp>
        </p:grpSp>
      </p:grpSp>
      <p:grpSp>
        <p:nvGrpSpPr>
          <p:cNvPr id="20" name="Group 49"/>
          <p:cNvGrpSpPr>
            <a:grpSpLocks/>
          </p:cNvGrpSpPr>
          <p:nvPr/>
        </p:nvGrpSpPr>
        <p:grpSpPr bwMode="auto">
          <a:xfrm>
            <a:off x="2133599" y="3048000"/>
            <a:ext cx="4741333" cy="508000"/>
            <a:chOff x="2133600" y="3687763"/>
            <a:chExt cx="4724400" cy="508000"/>
          </a:xfrm>
        </p:grpSpPr>
        <p:sp>
          <p:nvSpPr>
            <p:cNvPr id="21" name="AutoShape 8"/>
            <p:cNvSpPr>
              <a:spLocks noChangeArrowheads="1"/>
            </p:cNvSpPr>
            <p:nvPr/>
          </p:nvSpPr>
          <p:spPr bwMode="gray">
            <a:xfrm>
              <a:off x="2438400" y="3687763"/>
              <a:ext cx="4419600" cy="50800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eaLnBrk="0" hangingPunct="0"/>
              <a:r>
                <a:rPr lang="en-US" sz="1800" b="1" dirty="0">
                  <a:latin typeface="Arial" pitchFamily="34" charset="0"/>
                </a:rPr>
                <a:t>Tech. Architecture of </a:t>
              </a:r>
              <a:r>
                <a:rPr lang="en-US" sz="1800" b="1" dirty="0" err="1">
                  <a:latin typeface="Arial" pitchFamily="34" charset="0"/>
                </a:rPr>
                <a:t>Rupali</a:t>
              </a:r>
              <a:r>
                <a:rPr lang="en-US" sz="1800" b="1" dirty="0">
                  <a:latin typeface="Arial" pitchFamily="34" charset="0"/>
                </a:rPr>
                <a:t> Bank Ltd.</a:t>
              </a:r>
            </a:p>
          </p:txBody>
        </p:sp>
        <p:grpSp>
          <p:nvGrpSpPr>
            <p:cNvPr id="22" name="Group 25"/>
            <p:cNvGrpSpPr>
              <a:grpSpLocks/>
            </p:cNvGrpSpPr>
            <p:nvPr/>
          </p:nvGrpSpPr>
          <p:grpSpPr bwMode="auto">
            <a:xfrm>
              <a:off x="2133600" y="3687763"/>
              <a:ext cx="381000" cy="381000"/>
              <a:chOff x="2078" y="1680"/>
              <a:chExt cx="1615" cy="1615"/>
            </a:xfrm>
          </p:grpSpPr>
          <p:sp>
            <p:nvSpPr>
              <p:cNvPr id="23" name="Oval 26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571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24" name="Oval 27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25" name="Oval 28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>
                  <a:defRPr/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26" name="Oval 29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0F536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27" name="Oval 30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l">
                  <a:defRPr/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28" name="Oval 31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10576D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l"/>
                <a:endParaRPr lang="en-US" sz="1800">
                  <a:latin typeface="Arial" pitchFamily="34" charset="0"/>
                </a:endParaRPr>
              </a:p>
            </p:txBody>
          </p:sp>
        </p:grpSp>
      </p:grpSp>
      <p:grpSp>
        <p:nvGrpSpPr>
          <p:cNvPr id="29" name="Group 50"/>
          <p:cNvGrpSpPr>
            <a:grpSpLocks/>
          </p:cNvGrpSpPr>
          <p:nvPr/>
        </p:nvGrpSpPr>
        <p:grpSpPr bwMode="auto">
          <a:xfrm>
            <a:off x="2209800" y="3657600"/>
            <a:ext cx="4756150" cy="508000"/>
            <a:chOff x="1981200" y="4424363"/>
            <a:chExt cx="4756150" cy="508000"/>
          </a:xfrm>
        </p:grpSpPr>
        <p:sp>
          <p:nvSpPr>
            <p:cNvPr id="30" name="AutoShape 7"/>
            <p:cNvSpPr>
              <a:spLocks noChangeArrowheads="1"/>
            </p:cNvSpPr>
            <p:nvPr/>
          </p:nvSpPr>
          <p:spPr bwMode="gray">
            <a:xfrm>
              <a:off x="2317750" y="4424363"/>
              <a:ext cx="4419600" cy="50800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b="1" dirty="0">
                  <a:latin typeface="Arial" pitchFamily="34" charset="0"/>
                  <a:cs typeface="Arial" pitchFamily="34" charset="0"/>
                </a:rPr>
                <a:t>ICT Security Policy of </a:t>
              </a:r>
              <a:r>
                <a:rPr lang="en-US" b="1" dirty="0" err="1">
                  <a:latin typeface="Arial" pitchFamily="34" charset="0"/>
                  <a:cs typeface="Arial" pitchFamily="34" charset="0"/>
                </a:rPr>
                <a:t>Rupali</a:t>
              </a:r>
              <a:r>
                <a:rPr lang="en-US" b="1" dirty="0">
                  <a:latin typeface="Arial" pitchFamily="34" charset="0"/>
                  <a:cs typeface="Arial" pitchFamily="34" charset="0"/>
                </a:rPr>
                <a:t> Bank Ltd.</a:t>
              </a:r>
            </a:p>
          </p:txBody>
        </p:sp>
        <p:grpSp>
          <p:nvGrpSpPr>
            <p:cNvPr id="31" name="Group 32"/>
            <p:cNvGrpSpPr>
              <a:grpSpLocks/>
            </p:cNvGrpSpPr>
            <p:nvPr/>
          </p:nvGrpSpPr>
          <p:grpSpPr bwMode="auto">
            <a:xfrm>
              <a:off x="1981200" y="4525963"/>
              <a:ext cx="381000" cy="381000"/>
              <a:chOff x="2078" y="1680"/>
              <a:chExt cx="1615" cy="1615"/>
            </a:xfrm>
          </p:grpSpPr>
          <p:sp>
            <p:nvSpPr>
              <p:cNvPr id="32" name="Oval 33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571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33" name="Oval 34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34" name="Oval 35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>
                  <a:defRPr/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35" name="Oval 36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D67E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36" name="Oval 37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l">
                  <a:defRPr/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37" name="Oval 38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8D67E1"/>
                  </a:gs>
                  <a:gs pos="100000">
                    <a:srgbClr val="45326D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l"/>
                <a:endParaRPr lang="en-US" sz="1800">
                  <a:latin typeface="Arial" pitchFamily="34" charset="0"/>
                </a:endParaRPr>
              </a:p>
            </p:txBody>
          </p:sp>
        </p:grpSp>
      </p:grpSp>
      <p:grpSp>
        <p:nvGrpSpPr>
          <p:cNvPr id="38" name="Group 70"/>
          <p:cNvGrpSpPr>
            <a:grpSpLocks/>
          </p:cNvGrpSpPr>
          <p:nvPr/>
        </p:nvGrpSpPr>
        <p:grpSpPr bwMode="auto">
          <a:xfrm>
            <a:off x="2133600" y="4343400"/>
            <a:ext cx="4594578" cy="508000"/>
            <a:chOff x="2133600" y="3687763"/>
            <a:chExt cx="4724400" cy="508000"/>
          </a:xfrm>
        </p:grpSpPr>
        <p:sp>
          <p:nvSpPr>
            <p:cNvPr id="39" name="AutoShape 8"/>
            <p:cNvSpPr>
              <a:spLocks noChangeArrowheads="1"/>
            </p:cNvSpPr>
            <p:nvPr/>
          </p:nvSpPr>
          <p:spPr bwMode="gray">
            <a:xfrm>
              <a:off x="2438400" y="3687763"/>
              <a:ext cx="4419600" cy="50800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 eaLnBrk="0" hangingPunct="0"/>
              <a:r>
                <a:rPr lang="en-US" sz="1800" b="1" dirty="0">
                  <a:latin typeface="Arial" pitchFamily="34" charset="0"/>
                </a:rPr>
                <a:t>Vulnerability, Threat, &amp; Risk </a:t>
              </a:r>
            </a:p>
          </p:txBody>
        </p:sp>
        <p:grpSp>
          <p:nvGrpSpPr>
            <p:cNvPr id="40" name="Group 25"/>
            <p:cNvGrpSpPr>
              <a:grpSpLocks/>
            </p:cNvGrpSpPr>
            <p:nvPr/>
          </p:nvGrpSpPr>
          <p:grpSpPr bwMode="auto">
            <a:xfrm>
              <a:off x="2133600" y="3687763"/>
              <a:ext cx="381000" cy="381000"/>
              <a:chOff x="2078" y="1680"/>
              <a:chExt cx="1615" cy="1615"/>
            </a:xfrm>
          </p:grpSpPr>
          <p:sp>
            <p:nvSpPr>
              <p:cNvPr id="41" name="Oval 26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571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42" name="Oval 27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43" name="Oval 28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>
                  <a:defRPr/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44" name="Oval 29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0F536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45" name="Oval 30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l">
                  <a:defRPr/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46" name="Oval 31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10576D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l"/>
                <a:endParaRPr lang="en-US" sz="1800">
                  <a:latin typeface="Arial" pitchFamily="34" charset="0"/>
                </a:endParaRPr>
              </a:p>
            </p:txBody>
          </p:sp>
        </p:grpSp>
      </p:grpSp>
      <p:grpSp>
        <p:nvGrpSpPr>
          <p:cNvPr id="47" name="Group 79"/>
          <p:cNvGrpSpPr>
            <a:grpSpLocks/>
          </p:cNvGrpSpPr>
          <p:nvPr/>
        </p:nvGrpSpPr>
        <p:grpSpPr bwMode="auto">
          <a:xfrm>
            <a:off x="1371600" y="1828800"/>
            <a:ext cx="4724400" cy="508000"/>
            <a:chOff x="1981200" y="2743200"/>
            <a:chExt cx="4724400" cy="508000"/>
          </a:xfrm>
        </p:grpSpPr>
        <p:sp>
          <p:nvSpPr>
            <p:cNvPr id="48" name="AutoShape 9"/>
            <p:cNvSpPr>
              <a:spLocks noChangeArrowheads="1"/>
            </p:cNvSpPr>
            <p:nvPr/>
          </p:nvSpPr>
          <p:spPr bwMode="gray">
            <a:xfrm>
              <a:off x="2286000" y="2743200"/>
              <a:ext cx="4419600" cy="50800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r>
                <a:rPr lang="en-US" b="1" dirty="0">
                  <a:latin typeface="Arial" pitchFamily="34" charset="0"/>
                </a:rPr>
                <a:t>Overview  ICT Security Policy</a:t>
              </a:r>
              <a:endParaRPr lang="en-US" sz="1800" b="1" dirty="0">
                <a:latin typeface="Arial" pitchFamily="34" charset="0"/>
              </a:endParaRPr>
            </a:p>
          </p:txBody>
        </p:sp>
        <p:grpSp>
          <p:nvGrpSpPr>
            <p:cNvPr id="49" name="Group 18"/>
            <p:cNvGrpSpPr>
              <a:grpSpLocks/>
            </p:cNvGrpSpPr>
            <p:nvPr/>
          </p:nvGrpSpPr>
          <p:grpSpPr bwMode="auto">
            <a:xfrm>
              <a:off x="1981200" y="2849563"/>
              <a:ext cx="381000" cy="381000"/>
              <a:chOff x="2078" y="1680"/>
              <a:chExt cx="1615" cy="1615"/>
            </a:xfrm>
          </p:grpSpPr>
          <p:sp>
            <p:nvSpPr>
              <p:cNvPr id="50" name="Oval 19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571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51" name="Oval 20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l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52" name="Oval 21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algn="l">
                  <a:defRPr/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53" name="Oval 22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48BE67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l"/>
                <a:endParaRPr lang="en-US" sz="1800">
                  <a:latin typeface="Arial" pitchFamily="34" charset="0"/>
                </a:endParaRPr>
              </a:p>
            </p:txBody>
          </p:sp>
          <p:sp>
            <p:nvSpPr>
              <p:cNvPr id="54" name="Oval 23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l">
                  <a:defRPr/>
                </a:pPr>
                <a:endParaRPr lang="en-US" sz="1800">
                  <a:latin typeface="Arial" charset="0"/>
                </a:endParaRPr>
              </a:p>
            </p:txBody>
          </p:sp>
          <p:sp>
            <p:nvSpPr>
              <p:cNvPr id="55" name="Oval 24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48BE67"/>
                  </a:gs>
                  <a:gs pos="100000">
                    <a:srgbClr val="235C32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 algn="l"/>
                <a:endParaRPr lang="en-US" sz="1800">
                  <a:latin typeface="Arial" pitchFamily="34" charset="0"/>
                </a:endParaRPr>
              </a:p>
            </p:txBody>
          </p:sp>
        </p:grpSp>
      </p:grpSp>
      <p:grpSp>
        <p:nvGrpSpPr>
          <p:cNvPr id="56" name="Group 91"/>
          <p:cNvGrpSpPr>
            <a:grpSpLocks/>
          </p:cNvGrpSpPr>
          <p:nvPr/>
        </p:nvGrpSpPr>
        <p:grpSpPr bwMode="auto">
          <a:xfrm>
            <a:off x="1828800" y="4953000"/>
            <a:ext cx="4495800" cy="508000"/>
            <a:chOff x="1828800" y="4953000"/>
            <a:chExt cx="4737100" cy="508000"/>
          </a:xfrm>
        </p:grpSpPr>
        <p:grpSp>
          <p:nvGrpSpPr>
            <p:cNvPr id="57" name="Group 61"/>
            <p:cNvGrpSpPr>
              <a:grpSpLocks/>
            </p:cNvGrpSpPr>
            <p:nvPr/>
          </p:nvGrpSpPr>
          <p:grpSpPr bwMode="auto">
            <a:xfrm>
              <a:off x="1828800" y="4953000"/>
              <a:ext cx="4737100" cy="508000"/>
              <a:chOff x="1206500" y="1752600"/>
              <a:chExt cx="4737100" cy="508000"/>
            </a:xfrm>
          </p:grpSpPr>
          <p:sp>
            <p:nvSpPr>
              <p:cNvPr id="59" name="AutoShape 10"/>
              <p:cNvSpPr>
                <a:spLocks noChangeArrowheads="1"/>
              </p:cNvSpPr>
              <p:nvPr/>
            </p:nvSpPr>
            <p:spPr bwMode="gray">
              <a:xfrm>
                <a:off x="1524000" y="1752600"/>
                <a:ext cx="4419600" cy="508000"/>
              </a:xfrm>
              <a:prstGeom prst="roundRect">
                <a:avLst>
                  <a:gd name="adj" fmla="val 50000"/>
                </a:avLst>
              </a:prstGeom>
              <a:noFill/>
              <a:ln w="28575" algn="ctr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1800" b="1">
                  <a:latin typeface="Arial" pitchFamily="34" charset="0"/>
                </a:endParaRPr>
              </a:p>
            </p:txBody>
          </p:sp>
          <p:grpSp>
            <p:nvGrpSpPr>
              <p:cNvPr id="60" name="Group 11"/>
              <p:cNvGrpSpPr>
                <a:grpSpLocks/>
              </p:cNvGrpSpPr>
              <p:nvPr/>
            </p:nvGrpSpPr>
            <p:grpSpPr bwMode="auto">
              <a:xfrm>
                <a:off x="1206500" y="1841500"/>
                <a:ext cx="381000" cy="381000"/>
                <a:chOff x="2078" y="1680"/>
                <a:chExt cx="1615" cy="1615"/>
              </a:xfrm>
            </p:grpSpPr>
            <p:sp>
              <p:nvSpPr>
                <p:cNvPr id="61" name="Oval 12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715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l"/>
                  <a:endParaRPr lang="en-US" sz="1800">
                    <a:latin typeface="Arial" pitchFamily="34" charset="0"/>
                  </a:endParaRPr>
                </a:p>
              </p:txBody>
            </p:sp>
            <p:sp>
              <p:nvSpPr>
                <p:cNvPr id="62" name="Oval 13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l"/>
                  <a:endParaRPr lang="en-US" sz="1800">
                    <a:latin typeface="Arial" pitchFamily="34" charset="0"/>
                  </a:endParaRPr>
                </a:p>
              </p:txBody>
            </p:sp>
            <p:sp>
              <p:nvSpPr>
                <p:cNvPr id="63" name="Oval 14"/>
                <p:cNvSpPr>
                  <a:spLocks noChangeArrowheads="1"/>
                </p:cNvSpPr>
                <p:nvPr/>
              </p:nvSpPr>
              <p:spPr bwMode="gray">
                <a:xfrm>
                  <a:off x="2253" y="1855"/>
                  <a:ext cx="1265" cy="126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l">
                    <a:defRPr/>
                  </a:pP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64" name="Oval 15"/>
                <p:cNvSpPr>
                  <a:spLocks noChangeArrowheads="1"/>
                </p:cNvSpPr>
                <p:nvPr/>
              </p:nvSpPr>
              <p:spPr bwMode="gray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/>
                  <a:endParaRPr lang="en-US" sz="1800">
                    <a:latin typeface="Arial" pitchFamily="34" charset="0"/>
                  </a:endParaRPr>
                </a:p>
              </p:txBody>
            </p:sp>
            <p:sp>
              <p:nvSpPr>
                <p:cNvPr id="65" name="Oval 16"/>
                <p:cNvSpPr>
                  <a:spLocks noChangeArrowheads="1"/>
                </p:cNvSpPr>
                <p:nvPr/>
              </p:nvSpPr>
              <p:spPr bwMode="gray">
                <a:xfrm>
                  <a:off x="2334" y="1936"/>
                  <a:ext cx="1097" cy="110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algn="l">
                    <a:defRPr/>
                  </a:pP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66" name="Oval 17"/>
                <p:cNvSpPr>
                  <a:spLocks noChangeArrowheads="1"/>
                </p:cNvSpPr>
                <p:nvPr/>
              </p:nvSpPr>
              <p:spPr bwMode="gray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algn="l"/>
                  <a:endParaRPr lang="en-US" sz="1800">
                    <a:latin typeface="Arial" pitchFamily="34" charset="0"/>
                  </a:endParaRPr>
                </a:p>
              </p:txBody>
            </p:sp>
          </p:grpSp>
        </p:grpSp>
        <p:sp>
          <p:nvSpPr>
            <p:cNvPr id="58" name="Rectangle 89"/>
            <p:cNvSpPr>
              <a:spLocks noChangeArrowheads="1"/>
            </p:cNvSpPr>
            <p:nvPr/>
          </p:nvSpPr>
          <p:spPr bwMode="auto">
            <a:xfrm>
              <a:off x="2209799" y="5040313"/>
              <a:ext cx="40996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b="1" dirty="0">
                  <a:latin typeface="Arial" pitchFamily="34" charset="0"/>
                </a:rPr>
                <a:t>Present Security Control Measure</a:t>
              </a:r>
              <a:endParaRPr lang="en-US" sz="1800" b="1" dirty="0">
                <a:latin typeface="Arial" pitchFamily="34" charset="0"/>
              </a:endParaRPr>
            </a:p>
          </p:txBody>
        </p:sp>
      </p:grpSp>
      <p:grpSp>
        <p:nvGrpSpPr>
          <p:cNvPr id="67" name="Group 92"/>
          <p:cNvGrpSpPr>
            <a:grpSpLocks/>
          </p:cNvGrpSpPr>
          <p:nvPr/>
        </p:nvGrpSpPr>
        <p:grpSpPr bwMode="auto">
          <a:xfrm>
            <a:off x="1295400" y="5562600"/>
            <a:ext cx="4800600" cy="508000"/>
            <a:chOff x="1295400" y="5562600"/>
            <a:chExt cx="4724400" cy="508000"/>
          </a:xfrm>
        </p:grpSpPr>
        <p:grpSp>
          <p:nvGrpSpPr>
            <p:cNvPr id="68" name="Group 47"/>
            <p:cNvGrpSpPr>
              <a:grpSpLocks/>
            </p:cNvGrpSpPr>
            <p:nvPr/>
          </p:nvGrpSpPr>
          <p:grpSpPr bwMode="auto">
            <a:xfrm>
              <a:off x="1295400" y="5562600"/>
              <a:ext cx="4724400" cy="508000"/>
              <a:chOff x="1981200" y="2743200"/>
              <a:chExt cx="4724400" cy="508000"/>
            </a:xfrm>
          </p:grpSpPr>
          <p:sp>
            <p:nvSpPr>
              <p:cNvPr id="70" name="AutoShape 9"/>
              <p:cNvSpPr>
                <a:spLocks noChangeArrowheads="1"/>
              </p:cNvSpPr>
              <p:nvPr/>
            </p:nvSpPr>
            <p:spPr bwMode="gray">
              <a:xfrm>
                <a:off x="2286000" y="2743200"/>
                <a:ext cx="4419600" cy="508000"/>
              </a:xfrm>
              <a:prstGeom prst="roundRect">
                <a:avLst>
                  <a:gd name="adj" fmla="val 50000"/>
                </a:avLst>
              </a:prstGeom>
              <a:noFill/>
              <a:ln w="28575" algn="ctr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l" eaLnBrk="0" hangingPunct="0"/>
                <a:endParaRPr lang="en-US" sz="1800" b="1">
                  <a:latin typeface="Arial" pitchFamily="34" charset="0"/>
                </a:endParaRPr>
              </a:p>
            </p:txBody>
          </p:sp>
          <p:grpSp>
            <p:nvGrpSpPr>
              <p:cNvPr id="71" name="Group 18"/>
              <p:cNvGrpSpPr>
                <a:grpSpLocks/>
              </p:cNvGrpSpPr>
              <p:nvPr/>
            </p:nvGrpSpPr>
            <p:grpSpPr bwMode="auto">
              <a:xfrm>
                <a:off x="1981200" y="2849563"/>
                <a:ext cx="381000" cy="381000"/>
                <a:chOff x="2078" y="1680"/>
                <a:chExt cx="1615" cy="1615"/>
              </a:xfrm>
            </p:grpSpPr>
            <p:sp>
              <p:nvSpPr>
                <p:cNvPr id="72" name="Oval 19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715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l"/>
                  <a:endParaRPr lang="en-US" sz="1800">
                    <a:latin typeface="Arial" pitchFamily="34" charset="0"/>
                  </a:endParaRPr>
                </a:p>
              </p:txBody>
            </p:sp>
            <p:sp>
              <p:nvSpPr>
                <p:cNvPr id="73" name="Oval 20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l"/>
                  <a:endParaRPr lang="en-US" sz="1800">
                    <a:latin typeface="Arial" pitchFamily="34" charset="0"/>
                  </a:endParaRPr>
                </a:p>
              </p:txBody>
            </p:sp>
            <p:sp>
              <p:nvSpPr>
                <p:cNvPr id="74" name="Oval 21"/>
                <p:cNvSpPr>
                  <a:spLocks noChangeArrowheads="1"/>
                </p:cNvSpPr>
                <p:nvPr/>
              </p:nvSpPr>
              <p:spPr bwMode="gray">
                <a:xfrm>
                  <a:off x="2253" y="1855"/>
                  <a:ext cx="1265" cy="126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l">
                    <a:defRPr/>
                  </a:pP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75" name="Oval 22"/>
                <p:cNvSpPr>
                  <a:spLocks noChangeArrowheads="1"/>
                </p:cNvSpPr>
                <p:nvPr/>
              </p:nvSpPr>
              <p:spPr bwMode="gray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48BE67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l"/>
                  <a:endParaRPr lang="en-US" sz="1800">
                    <a:latin typeface="Arial" pitchFamily="34" charset="0"/>
                  </a:endParaRPr>
                </a:p>
              </p:txBody>
            </p:sp>
            <p:sp>
              <p:nvSpPr>
                <p:cNvPr id="76" name="Oval 23"/>
                <p:cNvSpPr>
                  <a:spLocks noChangeArrowheads="1"/>
                </p:cNvSpPr>
                <p:nvPr/>
              </p:nvSpPr>
              <p:spPr bwMode="gray">
                <a:xfrm>
                  <a:off x="2334" y="1936"/>
                  <a:ext cx="1097" cy="110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algn="l">
                    <a:defRPr/>
                  </a:pPr>
                  <a:endParaRPr lang="en-US" sz="1800">
                    <a:latin typeface="Arial" charset="0"/>
                  </a:endParaRPr>
                </a:p>
              </p:txBody>
            </p:sp>
            <p:sp>
              <p:nvSpPr>
                <p:cNvPr id="77" name="Oval 24"/>
                <p:cNvSpPr>
                  <a:spLocks noChangeArrowheads="1"/>
                </p:cNvSpPr>
                <p:nvPr/>
              </p:nvSpPr>
              <p:spPr bwMode="gray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8BE67"/>
                    </a:gs>
                    <a:gs pos="100000">
                      <a:srgbClr val="235C32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algn="l"/>
                  <a:endParaRPr lang="en-US" sz="1800">
                    <a:latin typeface="Arial" pitchFamily="34" charset="0"/>
                  </a:endParaRPr>
                </a:p>
              </p:txBody>
            </p:sp>
          </p:grpSp>
        </p:grpSp>
        <p:sp>
          <p:nvSpPr>
            <p:cNvPr id="69" name="Rectangle 90"/>
            <p:cNvSpPr>
              <a:spLocks noChangeArrowheads="1"/>
            </p:cNvSpPr>
            <p:nvPr/>
          </p:nvSpPr>
          <p:spPr bwMode="auto">
            <a:xfrm>
              <a:off x="1828800" y="5638800"/>
              <a:ext cx="41865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800" b="1" dirty="0">
                  <a:latin typeface="Arial" pitchFamily="34" charset="0"/>
                </a:rPr>
                <a:t>Branch </a:t>
              </a:r>
              <a:r>
                <a:rPr lang="en-US" b="1" dirty="0">
                  <a:latin typeface="Arial" pitchFamily="34" charset="0"/>
                </a:rPr>
                <a:t>Activities &amp; </a:t>
              </a:r>
              <a:r>
                <a:rPr lang="en-US" sz="1800" b="1" dirty="0">
                  <a:latin typeface="Arial" pitchFamily="34" charset="0"/>
                </a:rPr>
                <a:t>Responsibilities  </a:t>
              </a:r>
            </a:p>
          </p:txBody>
        </p:sp>
      </p:grpSp>
      <p:sp>
        <p:nvSpPr>
          <p:cNvPr id="80" name="Title 1"/>
          <p:cNvSpPr>
            <a:spLocks noGrp="1"/>
          </p:cNvSpPr>
          <p:nvPr>
            <p:ph type="title"/>
          </p:nvPr>
        </p:nvSpPr>
        <p:spPr>
          <a:xfrm>
            <a:off x="175364" y="209436"/>
            <a:ext cx="10568836" cy="1499616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Agenda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207" y="115864"/>
            <a:ext cx="5166236" cy="667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43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251"/>
          <p:cNvSpPr>
            <a:spLocks noGrp="1" noChangeArrowheads="1"/>
          </p:cNvSpPr>
          <p:nvPr>
            <p:ph type="title"/>
          </p:nvPr>
        </p:nvSpPr>
        <p:spPr>
          <a:xfrm>
            <a:off x="2895600" y="152400"/>
            <a:ext cx="5410200" cy="1028700"/>
          </a:xfrm>
        </p:spPr>
        <p:txBody>
          <a:bodyPr/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ICT Risk Management</a:t>
            </a:r>
            <a:endParaRPr lang="en-US" sz="3200" b="1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099" name="Picture 9" descr="C:\Users\Administrator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28600"/>
            <a:ext cx="8429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9" y="2324100"/>
            <a:ext cx="70580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2514600" y="1533526"/>
            <a:ext cx="548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>
                <a:latin typeface="Bookman Old Style" panose="02050604050505020204" pitchFamily="18" charset="0"/>
              </a:rPr>
              <a:t>Core Risks of a Bank</a:t>
            </a:r>
          </a:p>
        </p:txBody>
      </p:sp>
    </p:spTree>
    <p:extLst>
      <p:ext uri="{BB962C8B-B14F-4D97-AF65-F5344CB8AC3E}">
        <p14:creationId xmlns:p14="http://schemas.microsoft.com/office/powerpoint/2010/main" val="625778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251"/>
          <p:cNvSpPr>
            <a:spLocks noGrp="1" noChangeArrowheads="1"/>
          </p:cNvSpPr>
          <p:nvPr>
            <p:ph type="title"/>
          </p:nvPr>
        </p:nvSpPr>
        <p:spPr>
          <a:xfrm>
            <a:off x="2895600" y="152400"/>
            <a:ext cx="5410200" cy="1028700"/>
          </a:xfrm>
        </p:spPr>
        <p:txBody>
          <a:bodyPr/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ICT Risk Management</a:t>
            </a:r>
            <a:endParaRPr lang="en-US" sz="3200" b="1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2133600" y="1657351"/>
            <a:ext cx="792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800" b="1">
                <a:latin typeface="Bookman Old Style" panose="02050604050505020204" pitchFamily="18" charset="0"/>
              </a:rPr>
              <a:t>RBL ICT Risk Management</a:t>
            </a:r>
          </a:p>
        </p:txBody>
      </p:sp>
      <p:sp>
        <p:nvSpPr>
          <p:cNvPr id="5124" name="AutoShape 6" descr="Image result for logo of rupali bank limited"/>
          <p:cNvSpPr>
            <a:spLocks noChangeAspect="1" noChangeArrowheads="1"/>
          </p:cNvSpPr>
          <p:nvPr/>
        </p:nvSpPr>
        <p:spPr bwMode="auto">
          <a:xfrm>
            <a:off x="1679576" y="-1271588"/>
            <a:ext cx="2657475" cy="265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5125" name="AutoShape 8" descr="Image result for logo of rupali bank limited"/>
          <p:cNvSpPr>
            <a:spLocks noChangeAspect="1" noChangeArrowheads="1"/>
          </p:cNvSpPr>
          <p:nvPr/>
        </p:nvSpPr>
        <p:spPr bwMode="auto">
          <a:xfrm>
            <a:off x="1679576" y="-1271588"/>
            <a:ext cx="2657475" cy="265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5126" name="Picture 9" descr="C:\Users\Administrator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28600"/>
            <a:ext cx="8429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2209800" y="2762250"/>
            <a:ext cx="8153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800">
                <a:latin typeface="Bookman Old Style" panose="02050604050505020204" pitchFamily="18" charset="0"/>
              </a:rPr>
              <a:t>ICT risk is the business risk associated with the </a:t>
            </a:r>
            <a:r>
              <a:rPr lang="en-US" sz="2800">
                <a:solidFill>
                  <a:srgbClr val="C00000"/>
                </a:solidFill>
                <a:latin typeface="Bookman Old Style" panose="02050604050505020204" pitchFamily="18" charset="0"/>
              </a:rPr>
              <a:t>use</a:t>
            </a:r>
            <a:r>
              <a:rPr lang="en-US" sz="2800">
                <a:latin typeface="Bookman Old Style" panose="02050604050505020204" pitchFamily="18" charset="0"/>
              </a:rPr>
              <a:t>, </a:t>
            </a:r>
            <a:r>
              <a:rPr lang="en-US" sz="2800">
                <a:solidFill>
                  <a:srgbClr val="7030A0"/>
                </a:solidFill>
                <a:latin typeface="Bookman Old Style" panose="02050604050505020204" pitchFamily="18" charset="0"/>
              </a:rPr>
              <a:t>ownership</a:t>
            </a:r>
            <a:r>
              <a:rPr lang="en-US" sz="2800">
                <a:latin typeface="Bookman Old Style" panose="02050604050505020204" pitchFamily="18" charset="0"/>
              </a:rPr>
              <a:t>, </a:t>
            </a:r>
            <a:r>
              <a:rPr lang="en-US" sz="2800">
                <a:solidFill>
                  <a:srgbClr val="00B0F0"/>
                </a:solidFill>
                <a:latin typeface="Bookman Old Style" panose="02050604050505020204" pitchFamily="18" charset="0"/>
              </a:rPr>
              <a:t>operation</a:t>
            </a:r>
            <a:r>
              <a:rPr lang="en-US" sz="2800">
                <a:latin typeface="Bookman Old Style" panose="02050604050505020204" pitchFamily="18" charset="0"/>
              </a:rPr>
              <a:t>, </a:t>
            </a:r>
            <a:r>
              <a:rPr lang="en-US" sz="2800">
                <a:solidFill>
                  <a:srgbClr val="990000"/>
                </a:solidFill>
                <a:latin typeface="Bookman Old Style" panose="02050604050505020204" pitchFamily="18" charset="0"/>
              </a:rPr>
              <a:t>involvement</a:t>
            </a:r>
            <a:r>
              <a:rPr lang="en-US" sz="2800">
                <a:latin typeface="Bookman Old Style" panose="02050604050505020204" pitchFamily="18" charset="0"/>
              </a:rPr>
              <a:t>, </a:t>
            </a:r>
            <a:r>
              <a:rPr lang="en-US" sz="2800">
                <a:solidFill>
                  <a:srgbClr val="CC0099"/>
                </a:solidFill>
                <a:latin typeface="Bookman Old Style" panose="02050604050505020204" pitchFamily="18" charset="0"/>
              </a:rPr>
              <a:t>influence</a:t>
            </a:r>
            <a:r>
              <a:rPr lang="en-US" sz="2800">
                <a:latin typeface="Bookman Old Style" panose="02050604050505020204" pitchFamily="18" charset="0"/>
              </a:rPr>
              <a:t> and </a:t>
            </a:r>
            <a:r>
              <a:rPr lang="en-US" sz="2800">
                <a:solidFill>
                  <a:srgbClr val="00B050"/>
                </a:solidFill>
                <a:latin typeface="Bookman Old Style" panose="02050604050505020204" pitchFamily="18" charset="0"/>
              </a:rPr>
              <a:t>adoption</a:t>
            </a:r>
            <a:r>
              <a:rPr lang="en-US" sz="2800">
                <a:latin typeface="Bookman Old Style" panose="02050604050505020204" pitchFamily="18" charset="0"/>
              </a:rPr>
              <a:t> of ICT within RBL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209800" y="4559300"/>
            <a:ext cx="8077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800">
                <a:solidFill>
                  <a:srgbClr val="002060"/>
                </a:solidFill>
                <a:latin typeface="Bookman Old Style" panose="02050604050505020204" pitchFamily="18" charset="0"/>
              </a:rPr>
              <a:t>ICT Risk consists of ICT related events and conditions that could potentially impact the business.</a:t>
            </a:r>
          </a:p>
        </p:txBody>
      </p:sp>
    </p:spTree>
    <p:extLst>
      <p:ext uri="{BB962C8B-B14F-4D97-AF65-F5344CB8AC3E}">
        <p14:creationId xmlns:p14="http://schemas.microsoft.com/office/powerpoint/2010/main" val="953182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51"/>
          <p:cNvSpPr>
            <a:spLocks noGrp="1" noChangeArrowheads="1"/>
          </p:cNvSpPr>
          <p:nvPr>
            <p:ph type="title"/>
          </p:nvPr>
        </p:nvSpPr>
        <p:spPr>
          <a:xfrm>
            <a:off x="2895600" y="152400"/>
            <a:ext cx="5410200" cy="1028700"/>
          </a:xfrm>
        </p:spPr>
        <p:txBody>
          <a:bodyPr/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ICT Risk Management</a:t>
            </a:r>
            <a:endParaRPr lang="en-US" sz="3200" b="1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2133600" y="1371601"/>
            <a:ext cx="792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>
                <a:latin typeface="Bookman Old Style" panose="02050604050505020204" pitchFamily="18" charset="0"/>
              </a:rPr>
              <a:t>Risk Management Functions</a:t>
            </a:r>
          </a:p>
        </p:txBody>
      </p:sp>
      <p:sp>
        <p:nvSpPr>
          <p:cNvPr id="6148" name="AutoShape 6" descr="Image result for logo of rupali bank limited"/>
          <p:cNvSpPr>
            <a:spLocks noChangeAspect="1" noChangeArrowheads="1"/>
          </p:cNvSpPr>
          <p:nvPr/>
        </p:nvSpPr>
        <p:spPr bwMode="auto">
          <a:xfrm>
            <a:off x="1679576" y="-1271588"/>
            <a:ext cx="2657475" cy="265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6149" name="AutoShape 8" descr="Image result for logo of rupali bank limited"/>
          <p:cNvSpPr>
            <a:spLocks noChangeAspect="1" noChangeArrowheads="1"/>
          </p:cNvSpPr>
          <p:nvPr/>
        </p:nvSpPr>
        <p:spPr bwMode="auto">
          <a:xfrm>
            <a:off x="1679576" y="-1271588"/>
            <a:ext cx="2657475" cy="265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6150" name="Picture 9" descr="C:\Users\Administrator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28600"/>
            <a:ext cx="8429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1"/>
          <p:cNvSpPr>
            <a:spLocks noChangeArrowheads="1"/>
          </p:cNvSpPr>
          <p:nvPr/>
        </p:nvSpPr>
        <p:spPr bwMode="auto">
          <a:xfrm>
            <a:off x="2133600" y="1917700"/>
            <a:ext cx="8305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80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risk management function should be consistent with ICT security policies and provide support for investigation of any ICT related frauds and incidents. </a:t>
            </a:r>
          </a:p>
        </p:txBody>
      </p:sp>
      <p:sp>
        <p:nvSpPr>
          <p:cNvPr id="6152" name="Rectangle 2"/>
          <p:cNvSpPr>
            <a:spLocks noChangeArrowheads="1"/>
          </p:cNvSpPr>
          <p:nvPr/>
        </p:nvSpPr>
        <p:spPr bwMode="auto">
          <a:xfrm>
            <a:off x="2438400" y="3962400"/>
            <a:ext cx="8001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n-US" sz="280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Identifying, measuring, monitoring, and controlling ICT risks.</a:t>
            </a:r>
          </a:p>
          <a:p>
            <a:pPr algn="just"/>
            <a:endParaRPr lang="en-US" sz="100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Implementing an ICT organizational structure suitable to support the business activities of the institution.</a:t>
            </a:r>
            <a:endParaRPr lang="en-US" sz="280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169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51"/>
          <p:cNvSpPr>
            <a:spLocks noGrp="1" noChangeArrowheads="1"/>
          </p:cNvSpPr>
          <p:nvPr>
            <p:ph type="title"/>
          </p:nvPr>
        </p:nvSpPr>
        <p:spPr>
          <a:xfrm>
            <a:off x="2895600" y="152400"/>
            <a:ext cx="5410200" cy="1028700"/>
          </a:xfrm>
        </p:spPr>
        <p:txBody>
          <a:bodyPr/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ICT Risk Management</a:t>
            </a:r>
            <a:endParaRPr lang="en-US" sz="3200" b="1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2133600" y="1371601"/>
            <a:ext cx="792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>
                <a:latin typeface="Bookman Old Style" panose="02050604050505020204" pitchFamily="18" charset="0"/>
              </a:rPr>
              <a:t>Risk Management Functions (Cont.)</a:t>
            </a:r>
          </a:p>
        </p:txBody>
      </p:sp>
      <p:sp>
        <p:nvSpPr>
          <p:cNvPr id="7172" name="AutoShape 6" descr="Image result for logo of rupali bank limited"/>
          <p:cNvSpPr>
            <a:spLocks noChangeAspect="1" noChangeArrowheads="1"/>
          </p:cNvSpPr>
          <p:nvPr/>
        </p:nvSpPr>
        <p:spPr bwMode="auto">
          <a:xfrm>
            <a:off x="1679576" y="-1271588"/>
            <a:ext cx="2657475" cy="265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7173" name="AutoShape 8" descr="Image result for logo of rupali bank limited"/>
          <p:cNvSpPr>
            <a:spLocks noChangeAspect="1" noChangeArrowheads="1"/>
          </p:cNvSpPr>
          <p:nvPr/>
        </p:nvSpPr>
        <p:spPr bwMode="auto">
          <a:xfrm>
            <a:off x="1679576" y="-1271588"/>
            <a:ext cx="2657475" cy="265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7174" name="Picture 9" descr="C:\Users\Administrator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28600"/>
            <a:ext cx="8429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2"/>
          <p:cNvSpPr>
            <a:spLocks noChangeArrowheads="1"/>
          </p:cNvSpPr>
          <p:nvPr/>
        </p:nvSpPr>
        <p:spPr bwMode="auto">
          <a:xfrm>
            <a:off x="2438400" y="2295525"/>
            <a:ext cx="8001000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n-US" sz="2800">
                <a:latin typeface="Bookman Old Style" panose="02050604050505020204" pitchFamily="18" charset="0"/>
              </a:rPr>
              <a:t>Maintaining current documentation of the systems in place and developing a satisfactory understanding of how each of these systems supports the associated business processes.</a:t>
            </a:r>
          </a:p>
          <a:p>
            <a:pPr algn="just"/>
            <a:endParaRPr lang="en-US" sz="2800">
              <a:latin typeface="Bookman Old Style" panose="020506040505050202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>
                <a:latin typeface="Bookman Old Style" panose="02050604050505020204" pitchFamily="18" charset="0"/>
              </a:rPr>
              <a:t>Ensuring outsourcing to third-parties are consistent with strategic plans and appropriately managed.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80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558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51"/>
          <p:cNvSpPr txBox="1">
            <a:spLocks noChangeArrowheads="1"/>
          </p:cNvSpPr>
          <p:nvPr/>
        </p:nvSpPr>
        <p:spPr bwMode="auto">
          <a:xfrm>
            <a:off x="2895600" y="152400"/>
            <a:ext cx="54102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FF0000"/>
                </a:solidFill>
                <a:latin typeface="Bookman Old Style" pitchFamily="18" charset="0"/>
                <a:ea typeface="+mj-ea"/>
                <a:cs typeface="Arial" charset="0"/>
              </a:rPr>
              <a:t>ICT Risk Management</a:t>
            </a:r>
            <a:endParaRPr lang="en-US" sz="3200" b="1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8195" name="Picture 9" descr="C:\Users\Administrator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28600"/>
            <a:ext cx="8429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2133600" y="1371600"/>
            <a:ext cx="7924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800" b="1">
                <a:latin typeface="Bookman Old Style" panose="02050604050505020204" pitchFamily="18" charset="0"/>
                <a:cs typeface="Times New Roman" panose="02020603050405020304" pitchFamily="18" charset="0"/>
              </a:rPr>
              <a:t>Categorization of banks/branches/units depending on ICT Operation</a:t>
            </a: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2286000" y="2551114"/>
            <a:ext cx="7848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800">
                <a:latin typeface="Bookman Old Style" panose="02050604050505020204" pitchFamily="18" charset="0"/>
                <a:cs typeface="Times New Roman" panose="02020603050405020304" pitchFamily="18" charset="0"/>
              </a:rPr>
              <a:t>Three tiers depending on ICT setup and operational environment/procedures as: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2286000" y="3835401"/>
            <a:ext cx="7772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800" b="1">
                <a:latin typeface="Bookman Old Style" panose="02050604050505020204" pitchFamily="18" charset="0"/>
                <a:cs typeface="Times New Roman" panose="02020603050405020304" pitchFamily="18" charset="0"/>
              </a:rPr>
              <a:t>Tier‐1: </a:t>
            </a:r>
            <a:r>
              <a:rPr lang="en-US" sz="2800">
                <a:latin typeface="Bookman Old Style" panose="02050604050505020204" pitchFamily="18" charset="0"/>
                <a:cs typeface="Times New Roman" panose="02020603050405020304" pitchFamily="18" charset="0"/>
              </a:rPr>
              <a:t>Centralized ICT Operation through Data Center (DC) including Disaster Recovery Site (DRS) to which all other offices, branches and booths are connected through WAN with 24x7 hours attended operation.</a:t>
            </a:r>
          </a:p>
        </p:txBody>
      </p:sp>
    </p:spTree>
    <p:extLst>
      <p:ext uri="{BB962C8B-B14F-4D97-AF65-F5344CB8AC3E}">
        <p14:creationId xmlns:p14="http://schemas.microsoft.com/office/powerpoint/2010/main" val="2566514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51"/>
          <p:cNvSpPr txBox="1">
            <a:spLocks noChangeArrowheads="1"/>
          </p:cNvSpPr>
          <p:nvPr/>
        </p:nvSpPr>
        <p:spPr bwMode="auto">
          <a:xfrm>
            <a:off x="2895600" y="152400"/>
            <a:ext cx="54102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FF0000"/>
                </a:solidFill>
                <a:latin typeface="Bookman Old Style" pitchFamily="18" charset="0"/>
                <a:ea typeface="+mj-ea"/>
                <a:cs typeface="Arial" charset="0"/>
              </a:rPr>
              <a:t>ICT Risk Management</a:t>
            </a:r>
            <a:endParaRPr lang="en-US" sz="3200" b="1" dirty="0">
              <a:solidFill>
                <a:srgbClr val="FF00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9219" name="Picture 9" descr="C:\Users\Administrator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28600"/>
            <a:ext cx="8429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2133600" y="1371600"/>
            <a:ext cx="7924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800" b="1">
                <a:latin typeface="Bookman Old Style" panose="02050604050505020204" pitchFamily="18" charset="0"/>
                <a:cs typeface="Times New Roman" panose="02020603050405020304" pitchFamily="18" charset="0"/>
              </a:rPr>
              <a:t>Categorization of banks/branches/units depending on ICT Operation (Cont.)</a:t>
            </a: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2209800" y="2667001"/>
            <a:ext cx="80772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800" b="1">
                <a:latin typeface="Bookman Old Style" panose="02050604050505020204" pitchFamily="18" charset="0"/>
                <a:cs typeface="Times New Roman" panose="02020603050405020304" pitchFamily="18" charset="0"/>
              </a:rPr>
              <a:t>Tier‐2: </a:t>
            </a:r>
            <a:r>
              <a:rPr lang="en-US" sz="2800">
                <a:latin typeface="Bookman Old Style" panose="02050604050505020204" pitchFamily="18" charset="0"/>
                <a:cs typeface="Times New Roman" panose="02020603050405020304" pitchFamily="18" charset="0"/>
              </a:rPr>
              <a:t>Head Office, Zonal Office, Branch or booth having Server to which all or a part of the computers of that locations are connected through LAN.</a:t>
            </a:r>
          </a:p>
          <a:p>
            <a:pPr algn="just"/>
            <a:endParaRPr lang="en-US" sz="280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>
                <a:latin typeface="Bookman Old Style" panose="02050604050505020204" pitchFamily="18" charset="0"/>
                <a:cs typeface="Times New Roman" panose="02020603050405020304" pitchFamily="18" charset="0"/>
              </a:rPr>
              <a:t>Tier‐3: </a:t>
            </a:r>
            <a:r>
              <a:rPr lang="en-US" sz="2800">
                <a:latin typeface="Bookman Old Style" panose="02050604050505020204" pitchFamily="18" charset="0"/>
                <a:cs typeface="Times New Roman" panose="02020603050405020304" pitchFamily="18" charset="0"/>
              </a:rPr>
              <a:t>Head Office, Zonal Office, Branch or booth having standalone computer(s).</a:t>
            </a:r>
            <a:endParaRPr lang="en-US" sz="2800" b="1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8591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3860</TotalTime>
  <Words>954</Words>
  <Application>Microsoft Office PowerPoint</Application>
  <PresentationFormat>Widescreen</PresentationFormat>
  <Paragraphs>155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Batang</vt:lpstr>
      <vt:lpstr>Arial</vt:lpstr>
      <vt:lpstr>Berlin Sans FB</vt:lpstr>
      <vt:lpstr>Bookman Old Style</vt:lpstr>
      <vt:lpstr>Calibri</vt:lpstr>
      <vt:lpstr>Courier New</vt:lpstr>
      <vt:lpstr>Times New Roman</vt:lpstr>
      <vt:lpstr>Tw Cen MT</vt:lpstr>
      <vt:lpstr>Tw Cen MT Condensed</vt:lpstr>
      <vt:lpstr>Wingdings</vt:lpstr>
      <vt:lpstr>Wingdings 3</vt:lpstr>
      <vt:lpstr>Integral</vt:lpstr>
      <vt:lpstr>Probable security threats in cbs, internet banking and online banking</vt:lpstr>
      <vt:lpstr>Myself</vt:lpstr>
      <vt:lpstr>Agenda</vt:lpstr>
      <vt:lpstr>ICT Risk Management</vt:lpstr>
      <vt:lpstr>ICT Risk Management</vt:lpstr>
      <vt:lpstr>ICT Risk Management</vt:lpstr>
      <vt:lpstr>ICT Risk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CISA</dc:title>
  <dc:creator>faruk ahmed</dc:creator>
  <cp:lastModifiedBy>ji.rasel@yahoo.com</cp:lastModifiedBy>
  <cp:revision>200</cp:revision>
  <dcterms:created xsi:type="dcterms:W3CDTF">2020-06-10T09:20:26Z</dcterms:created>
  <dcterms:modified xsi:type="dcterms:W3CDTF">2022-11-01T05:38:43Z</dcterms:modified>
</cp:coreProperties>
</file>