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64" r:id="rId2"/>
    <p:sldId id="265" r:id="rId3"/>
    <p:sldId id="281" r:id="rId4"/>
    <p:sldId id="266" r:id="rId5"/>
    <p:sldId id="268" r:id="rId6"/>
    <p:sldId id="256" r:id="rId7"/>
    <p:sldId id="257" r:id="rId8"/>
    <p:sldId id="282" r:id="rId9"/>
    <p:sldId id="258" r:id="rId10"/>
    <p:sldId id="283" r:id="rId11"/>
    <p:sldId id="284" r:id="rId12"/>
    <p:sldId id="285" r:id="rId13"/>
    <p:sldId id="261" r:id="rId14"/>
    <p:sldId id="262" r:id="rId15"/>
    <p:sldId id="263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00C99-BC44-44C2-A7D0-0A664FCD6F5B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3691F-A3D8-4F43-A0C0-3CDC7FEF80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29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dirty="0" smtClean="0"/>
              <a:t>01715488555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3691F-A3D8-4F43-A0C0-3CDC7FEF80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6535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dirty="0" smtClean="0"/>
              <a:t>01715488555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3691F-A3D8-4F43-A0C0-3CDC7FEF80D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24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723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3941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6590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05075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1919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7946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7890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1748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63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3013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919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6313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4149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2357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3015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6003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5391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9069F-49D5-4E5A-894D-C9E507240B2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B390-D31E-4B6F-B66F-1C6108DDB1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06779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en.wikipedia.org/wiki/Bank_accoun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Irregular Account Maintain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Md. Shahidur Rahman</a:t>
            </a:r>
          </a:p>
          <a:p>
            <a:r>
              <a:rPr lang="en-US" dirty="0" smtClean="0"/>
              <a:t>Assistant General Manager</a:t>
            </a:r>
          </a:p>
          <a:p>
            <a:r>
              <a:rPr lang="en-US" dirty="0" smtClean="0"/>
              <a:t>Rupali Bank Training Academy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5564" y="5511726"/>
            <a:ext cx="6816435" cy="134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6108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</a:t>
            </a:r>
            <a:r>
              <a:rPr lang="en-US" b="1" dirty="0" smtClean="0"/>
              <a:t>revent </a:t>
            </a:r>
            <a:r>
              <a:rPr lang="en-US" b="1" dirty="0"/>
              <a:t>A</a:t>
            </a:r>
            <a:r>
              <a:rPr lang="en-US" b="1" dirty="0" smtClean="0"/>
              <a:t>ccount </a:t>
            </a:r>
            <a:r>
              <a:rPr lang="en-US" b="1" dirty="0"/>
              <a:t>from B</a:t>
            </a:r>
            <a:r>
              <a:rPr lang="en-US" b="1" dirty="0" smtClean="0"/>
              <a:t>ecoming Dormant</a:t>
            </a:r>
            <a:r>
              <a:rPr lang="en-US" b="1" dirty="0"/>
              <a:t>?</a:t>
            </a:r>
            <a:br>
              <a:rPr lang="en-US" b="1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2800" y="2036160"/>
            <a:ext cx="8839199" cy="39821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956777"/>
            <a:ext cx="8548254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2400" b="1" i="1" dirty="0"/>
              <a:t> The Easiest way to prevent  account from becoming dormant is to make a small transaction regularly.</a:t>
            </a:r>
          </a:p>
        </p:txBody>
      </p:sp>
    </p:spTree>
    <p:extLst>
      <p:ext uri="{BB962C8B-B14F-4D97-AF65-F5344CB8AC3E}">
        <p14:creationId xmlns:p14="http://schemas.microsoft.com/office/powerpoint/2010/main" xmlns="" val="2626811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Dormant Account Reactivation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76999" y="1987909"/>
            <a:ext cx="5715000" cy="42462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34181"/>
            <a:ext cx="3643745" cy="6376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" y="1987909"/>
            <a:ext cx="6476999" cy="42462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Communication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Application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Submit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Update KYC  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Make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a Single transaction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Photo, I.D Card if needed.</a:t>
            </a:r>
          </a:p>
        </p:txBody>
      </p:sp>
    </p:spTree>
    <p:extLst>
      <p:ext uri="{BB962C8B-B14F-4D97-AF65-F5344CB8AC3E}">
        <p14:creationId xmlns:p14="http://schemas.microsoft.com/office/powerpoint/2010/main" xmlns="" val="891405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Unclaimed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Five Years    Current and Savings accounts ‘Dormant/inoperative </a:t>
            </a:r>
          </a:p>
          <a:p>
            <a:r>
              <a:rPr lang="en-US" dirty="0" smtClean="0"/>
              <a:t>Three Years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Overdue Fixed Deposits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Demand Drafts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T.T Payable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M.T Payable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Sundry Deposits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Pay Orders and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Call Deposits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2466109" y="2479964"/>
            <a:ext cx="346364" cy="16625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8486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Unclaimed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Any Instrument present for Payment all activities should be done under the supervision of manager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Account Opening Form and Signature card should be segregated from Dormant account.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As all unclaimed account shall be treated as Current accounts, therefore no interest shall be paid to it.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Bank will have to submit the unclaimed fund and assets to the Central Bank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Two years later the BB will transfer those to </a:t>
            </a:r>
            <a:r>
              <a:rPr lang="en-US" sz="2000" dirty="0"/>
              <a:t>G</a:t>
            </a:r>
            <a:r>
              <a:rPr lang="en-US" sz="2000" dirty="0" smtClean="0"/>
              <a:t>overnment </a:t>
            </a:r>
            <a:r>
              <a:rPr lang="en-US" sz="2000" dirty="0"/>
              <a:t>A</a:t>
            </a:r>
            <a:r>
              <a:rPr lang="en-US" sz="2000" dirty="0" smtClean="0"/>
              <a:t>ccount.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3908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 Submission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11134" cy="39676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To Be send a registered letter with Acknowledgement Receipt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To be given three months to reply the letter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If not any reply submit the fund and assets to BB in April of every calendar year.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After transferring the fund and assets, Bank will have to publish advertisements in at least two newspapers once every three month for a year.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If any claim comes bank will have to submit the client application</a:t>
            </a:r>
          </a:p>
          <a:p>
            <a:pPr marL="0" indent="0">
              <a:buNone/>
            </a:pPr>
            <a:r>
              <a:rPr lang="en-US" sz="2000" dirty="0" smtClean="0"/>
              <a:t>    Along with other Documents to BB.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/>
              <a:t>After 12 (twelve) years no claim is Acceptable.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6852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Unclaimed Account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Fixed Deposit: Expiry date to 10 (Ten) years</a:t>
            </a:r>
          </a:p>
          <a:p>
            <a:r>
              <a:rPr lang="en-US" dirty="0" smtClean="0"/>
              <a:t>For other Deposit : Last transaction or Last account statement received Date to 10 (Ten) years.</a:t>
            </a:r>
          </a:p>
          <a:p>
            <a:r>
              <a:rPr lang="en-US" dirty="0" smtClean="0"/>
              <a:t>For Assets : Last visiting Date to 10 (Ten) years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3395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Standing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standing order</a:t>
            </a:r>
            <a:r>
              <a:rPr lang="en-US" dirty="0"/>
              <a:t> (or a </a:t>
            </a:r>
            <a:r>
              <a:rPr lang="en-US" b="1" dirty="0"/>
              <a:t>standing instruction</a:t>
            </a:r>
            <a:r>
              <a:rPr lang="en-US" dirty="0"/>
              <a:t>) is an instruction a </a:t>
            </a:r>
            <a:r>
              <a:rPr lang="en-US" dirty="0">
                <a:hlinkClick r:id="rId2" tooltip="Bank account"/>
              </a:rPr>
              <a:t>bank account</a:t>
            </a:r>
            <a:r>
              <a:rPr lang="en-US" dirty="0"/>
              <a:t> holder ("the payer") gives to their bank to pay a set amount at regular intervals to another's ("the payee's") account. The instruction is sometimes known as a </a:t>
            </a:r>
            <a:r>
              <a:rPr lang="en-US" b="1" dirty="0"/>
              <a:t>banker's order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34181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1010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Standing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Standing Payment Order</a:t>
            </a:r>
          </a:p>
          <a:p>
            <a:r>
              <a:rPr lang="en-US" dirty="0" smtClean="0"/>
              <a:t>Standing Collection Order</a:t>
            </a:r>
          </a:p>
          <a:p>
            <a:r>
              <a:rPr lang="en-US" dirty="0" smtClean="0"/>
              <a:t>Account Sweep (Sweep in and Sweep out )</a:t>
            </a:r>
          </a:p>
          <a:p>
            <a:r>
              <a:rPr lang="en-US" dirty="0" smtClean="0"/>
              <a:t>Variable Payment</a:t>
            </a:r>
          </a:p>
          <a:p>
            <a:r>
              <a:rPr lang="en-US" dirty="0" smtClean="0"/>
              <a:t>Range Balancing Sweep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95903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Standing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According to Guidelines </a:t>
            </a:r>
            <a:r>
              <a:rPr lang="en-US" dirty="0"/>
              <a:t>on Core Banking Solution (CBS)</a:t>
            </a:r>
          </a:p>
          <a:p>
            <a:endParaRPr lang="en-US" sz="2000" dirty="0" smtClean="0">
              <a:latin typeface="Rockwell" panose="02060603020205020403" pitchFamily="18" charset="0"/>
            </a:endParaRPr>
          </a:p>
          <a:p>
            <a:r>
              <a:rPr lang="en-US" sz="2000" dirty="0" smtClean="0">
                <a:latin typeface="Rockwell" panose="02060603020205020403" pitchFamily="18" charset="0"/>
              </a:rPr>
              <a:t>1.9.1 </a:t>
            </a:r>
            <a:r>
              <a:rPr lang="en-US" sz="2000" dirty="0">
                <a:latin typeface="Rockwell" panose="02060603020205020403" pitchFamily="18" charset="0"/>
              </a:rPr>
              <a:t>Automatic Sweep/Standing Instruction </a:t>
            </a:r>
            <a:r>
              <a:rPr lang="en-US" sz="2000" dirty="0" smtClean="0">
                <a:latin typeface="Rockwell" panose="02060603020205020403" pitchFamily="18" charset="0"/>
              </a:rPr>
              <a:t>Facilities</a:t>
            </a:r>
          </a:p>
          <a:p>
            <a:r>
              <a:rPr lang="en-US" sz="2000" dirty="0" smtClean="0">
                <a:latin typeface="Rockwell" panose="02060603020205020403" pitchFamily="18" charset="0"/>
              </a:rPr>
              <a:t>I</a:t>
            </a:r>
            <a:r>
              <a:rPr lang="en-US" sz="2000" dirty="0">
                <a:latin typeface="Rockwell" panose="02060603020205020403" pitchFamily="18" charset="0"/>
              </a:rPr>
              <a:t>. System shall be able to transfer of fund from one to many, many to one, many to many and one to one based on clients instruction(maintaining minimum Balance/Fixed Amount)or tenure-wise. </a:t>
            </a:r>
          </a:p>
          <a:p>
            <a:r>
              <a:rPr lang="en-US" sz="2000" dirty="0">
                <a:latin typeface="Rockwell" panose="02060603020205020403" pitchFamily="18" charset="0"/>
              </a:rPr>
              <a:t>ii. Sweep transactions may be both push and pull (i.e. sweep-in and sweep-out)</a:t>
            </a:r>
          </a:p>
          <a:p>
            <a:r>
              <a:rPr lang="en-US" sz="2000" dirty="0">
                <a:latin typeface="Rockwell" panose="02060603020205020403" pitchFamily="18" charset="0"/>
              </a:rPr>
              <a:t>iii. Frequency of sweep / SI shall be daily/weekly/fortnightly/ monthly/set date or in transaction event based.</a:t>
            </a:r>
          </a:p>
          <a:p>
            <a:endParaRPr lang="en-US" sz="2000" dirty="0">
              <a:latin typeface="Rockwell" panose="020606030202050204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0046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of Deceased Account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Deceased Account is Two Types according to Nominee</a:t>
            </a:r>
          </a:p>
          <a:p>
            <a:r>
              <a:rPr lang="en-US" dirty="0" smtClean="0"/>
              <a:t>1. With Nominee</a:t>
            </a:r>
          </a:p>
          <a:p>
            <a:r>
              <a:rPr lang="en-US" dirty="0" smtClean="0"/>
              <a:t>2. Without Nominee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52589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Irregular Account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Bank Account not operate Regularly.</a:t>
            </a:r>
          </a:p>
          <a:p>
            <a:r>
              <a:rPr lang="en-US" dirty="0" smtClean="0"/>
              <a:t>Kinds of irregular Account</a:t>
            </a:r>
          </a:p>
          <a:p>
            <a:r>
              <a:rPr lang="en-US" dirty="0" smtClean="0"/>
              <a:t>1. Dormant/ Inoperative Accounts</a:t>
            </a:r>
          </a:p>
          <a:p>
            <a:r>
              <a:rPr lang="en-US" dirty="0" smtClean="0"/>
              <a:t>2.Unclaimed Account</a:t>
            </a:r>
          </a:p>
          <a:p>
            <a:r>
              <a:rPr lang="en-US" dirty="0" smtClean="0"/>
              <a:t>3.Deceased Account</a:t>
            </a:r>
          </a:p>
          <a:p>
            <a:r>
              <a:rPr lang="en-US" dirty="0" smtClean="0"/>
              <a:t>4.Suspenec Account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331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 to  Nominee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Essentials are as Bellow</a:t>
            </a:r>
          </a:p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Death Certificate (Local /Foreign applicable)</a:t>
            </a:r>
          </a:p>
          <a:p>
            <a:r>
              <a:rPr lang="en-US" dirty="0" smtClean="0"/>
              <a:t>NID/SMART CARD/Passport/Driving License/Birth Certificate</a:t>
            </a:r>
          </a:p>
          <a:p>
            <a:r>
              <a:rPr lang="en-US" dirty="0" smtClean="0"/>
              <a:t>Identification Certificate from Two valuable clients/ Bank officer/Public Representative on behalf of Nomination and introduction of Nominee.</a:t>
            </a:r>
          </a:p>
          <a:p>
            <a:r>
              <a:rPr lang="en-US" dirty="0" smtClean="0"/>
              <a:t>Passport size colored Photo duly Signed by Nominee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0254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Payment to  Nominee        </a:t>
            </a:r>
            <a:br>
              <a:rPr lang="en-US" dirty="0" smtClean="0"/>
            </a:br>
            <a:r>
              <a:rPr lang="en-US" dirty="0" smtClean="0"/>
              <a:t>								      </a:t>
            </a:r>
            <a:r>
              <a:rPr lang="en-US" sz="2400" dirty="0" err="1" smtClean="0"/>
              <a:t>Cont</a:t>
            </a: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Essentials are as Bellow</a:t>
            </a:r>
          </a:p>
          <a:p>
            <a:r>
              <a:rPr lang="en-US" dirty="0" smtClean="0"/>
              <a:t>Indemnity Bond with two witness</a:t>
            </a:r>
          </a:p>
          <a:p>
            <a:r>
              <a:rPr lang="en-US" dirty="0" smtClean="0"/>
              <a:t>Unused Cheque Book , Debit Card, Deposit Receipt(FDR)</a:t>
            </a:r>
          </a:p>
          <a:p>
            <a:r>
              <a:rPr lang="en-US" dirty="0" smtClean="0"/>
              <a:t>Approval From Higher Authority if Beyond of Manger’s Business Delegation</a:t>
            </a:r>
          </a:p>
          <a:p>
            <a:r>
              <a:rPr lang="en-US" dirty="0" smtClean="0"/>
              <a:t>Clearance of Loans And Advance.</a:t>
            </a:r>
          </a:p>
          <a:p>
            <a:r>
              <a:rPr lang="en-US" dirty="0" smtClean="0"/>
              <a:t>Payment By Bank Account or Pay order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96793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Deceased Account without Nominee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Application of the successor</a:t>
            </a:r>
          </a:p>
          <a:p>
            <a:r>
              <a:rPr lang="en-US" dirty="0" smtClean="0"/>
              <a:t>Death Certificate</a:t>
            </a:r>
          </a:p>
          <a:p>
            <a:r>
              <a:rPr lang="en-US" dirty="0" smtClean="0"/>
              <a:t>Succession </a:t>
            </a:r>
            <a:r>
              <a:rPr lang="en-US" dirty="0" err="1" smtClean="0"/>
              <a:t>Ceftificare</a:t>
            </a:r>
            <a:endParaRPr lang="en-US" dirty="0" smtClean="0"/>
          </a:p>
          <a:p>
            <a:r>
              <a:rPr lang="en-US" dirty="0" smtClean="0"/>
              <a:t>NID/Smart Card/Passport/Driving License/Birth Certificate(Attested by Public Representative) Coloured attested photo with name(</a:t>
            </a:r>
            <a:r>
              <a:rPr lang="en-US" dirty="0"/>
              <a:t>Attested by Public </a:t>
            </a:r>
            <a:r>
              <a:rPr lang="en-US" dirty="0" smtClean="0"/>
              <a:t>Representative)</a:t>
            </a:r>
          </a:p>
          <a:p>
            <a:r>
              <a:rPr lang="en-US" dirty="0" smtClean="0"/>
              <a:t>Unused Cheque Book, Debit Card , Deposit Receipt(FDR)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Indemnity bond in non Judicial stamp with two witness by the Successor.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543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Deceased Account without Nominee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Indemnity Bond from a Valued Customer</a:t>
            </a:r>
          </a:p>
          <a:p>
            <a:r>
              <a:rPr lang="en-US" dirty="0" smtClean="0"/>
              <a:t>Clearance for Loan and Advance</a:t>
            </a:r>
          </a:p>
          <a:p>
            <a:r>
              <a:rPr lang="en-US" dirty="0" smtClean="0"/>
              <a:t>Receiving Successor Bank account</a:t>
            </a:r>
          </a:p>
          <a:p>
            <a:r>
              <a:rPr lang="en-US" dirty="0" smtClean="0"/>
              <a:t>Legal opinion From Panel Layer(IF needed)</a:t>
            </a:r>
          </a:p>
          <a:p>
            <a:r>
              <a:rPr lang="en-US" dirty="0" smtClean="0"/>
              <a:t>Approval from </a:t>
            </a:r>
            <a:r>
              <a:rPr lang="en-US" dirty="0" err="1" smtClean="0"/>
              <a:t>Higer</a:t>
            </a:r>
            <a:r>
              <a:rPr lang="en-US" dirty="0" smtClean="0"/>
              <a:t> Authority(If needed)</a:t>
            </a:r>
          </a:p>
          <a:p>
            <a:r>
              <a:rPr lang="en-US" dirty="0" smtClean="0"/>
              <a:t>Letter of Administrator (If needed)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2870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Suspense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Advance Rent</a:t>
            </a:r>
          </a:p>
          <a:p>
            <a:r>
              <a:rPr lang="en-US" dirty="0" smtClean="0"/>
              <a:t>Demand Draft Paid without Advice</a:t>
            </a:r>
          </a:p>
          <a:p>
            <a:r>
              <a:rPr lang="en-US" dirty="0" smtClean="0"/>
              <a:t>Interest Receivable</a:t>
            </a:r>
          </a:p>
          <a:p>
            <a:r>
              <a:rPr lang="en-US" dirty="0" smtClean="0"/>
              <a:t>Accrued Income</a:t>
            </a:r>
          </a:p>
          <a:p>
            <a:r>
              <a:rPr lang="en-US" dirty="0" smtClean="0"/>
              <a:t>Sundry Debtor</a:t>
            </a:r>
          </a:p>
          <a:p>
            <a:r>
              <a:rPr lang="en-US" dirty="0" smtClean="0"/>
              <a:t>Foreign Draft Paid without Advice</a:t>
            </a:r>
          </a:p>
          <a:p>
            <a:r>
              <a:rPr lang="en-US" dirty="0" smtClean="0"/>
              <a:t>Pension Paid to Retired Person</a:t>
            </a:r>
          </a:p>
          <a:p>
            <a:r>
              <a:rPr lang="en-US" dirty="0" smtClean="0"/>
              <a:t>Protested Bills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204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Sundry Deposit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Hajj Deposit</a:t>
            </a:r>
          </a:p>
          <a:p>
            <a:r>
              <a:rPr lang="en-US" dirty="0" smtClean="0"/>
              <a:t>L/C Margin</a:t>
            </a:r>
          </a:p>
          <a:p>
            <a:r>
              <a:rPr lang="en-US" dirty="0" smtClean="0"/>
              <a:t>Guarantee issue Margin</a:t>
            </a:r>
          </a:p>
          <a:p>
            <a:r>
              <a:rPr lang="en-US" dirty="0" smtClean="0"/>
              <a:t>Income Tax</a:t>
            </a:r>
          </a:p>
          <a:p>
            <a:r>
              <a:rPr lang="en-US" dirty="0" smtClean="0"/>
              <a:t>Key Deposit</a:t>
            </a:r>
          </a:p>
          <a:p>
            <a:r>
              <a:rPr lang="en-US" dirty="0" smtClean="0"/>
              <a:t>Staff Security Deposit</a:t>
            </a:r>
          </a:p>
          <a:p>
            <a:r>
              <a:rPr lang="en-US" dirty="0" smtClean="0"/>
              <a:t>Interest Payable in Different Deposit Account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6406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Sundry Deposit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Excise Duty Payable account</a:t>
            </a:r>
          </a:p>
          <a:p>
            <a:r>
              <a:rPr lang="en-US" dirty="0" smtClean="0"/>
              <a:t>Source Tax</a:t>
            </a:r>
          </a:p>
          <a:p>
            <a:r>
              <a:rPr lang="en-US" dirty="0" smtClean="0"/>
              <a:t>Sundry Creditor</a:t>
            </a:r>
          </a:p>
          <a:p>
            <a:r>
              <a:rPr lang="en-US" dirty="0" smtClean="0"/>
              <a:t>Interest Suspense  on Bad and Doubtful Account</a:t>
            </a:r>
          </a:p>
          <a:p>
            <a:r>
              <a:rPr lang="en-US" dirty="0" smtClean="0"/>
              <a:t>Foreign Bills Receivable</a:t>
            </a:r>
          </a:p>
          <a:p>
            <a:r>
              <a:rPr lang="en-US" dirty="0" smtClean="0"/>
              <a:t>Vat on L/C commission</a:t>
            </a:r>
          </a:p>
          <a:p>
            <a:r>
              <a:rPr lang="en-US" dirty="0" smtClean="0"/>
              <a:t>Vat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5743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ank you - Water | Thank you for sharing my artwork with ot… | Flickr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xmlns="" val="1657255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Irregular Account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constituent does not conduct his account properly.</a:t>
            </a:r>
          </a:p>
          <a:p>
            <a:r>
              <a:rPr lang="en-US" dirty="0" smtClean="0"/>
              <a:t>Cheque have to be returned frequently for insufficient fund.</a:t>
            </a:r>
          </a:p>
          <a:p>
            <a:r>
              <a:rPr lang="en-US" dirty="0" smtClean="0"/>
              <a:t>Drawing large amount of cheque but maintain a normal balance in his account.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000" dirty="0" smtClean="0"/>
              <a:t>Request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Warning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 smtClean="0"/>
              <a:t>Maintaining Public Relation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FF00"/>
                </a:solidFill>
              </a:rPr>
              <a:t>Finally close the </a:t>
            </a:r>
            <a:r>
              <a:rPr lang="en-US" sz="2000" dirty="0" smtClean="0">
                <a:solidFill>
                  <a:srgbClr val="FFFF00"/>
                </a:solidFill>
              </a:rPr>
              <a:t>Account</a:t>
            </a:r>
            <a:endParaRPr lang="en-US" sz="2000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6876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1203158"/>
            <a:ext cx="8718877" cy="1804737"/>
          </a:xfrm>
        </p:spPr>
        <p:txBody>
          <a:bodyPr/>
          <a:lstStyle/>
          <a:p>
            <a:r>
              <a:rPr lang="en-US" dirty="0" smtClean="0"/>
              <a:t>Dormant Account which has not been operated by the customer for a long period.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3"/>
          </p:nvPr>
        </p:nvSpPr>
        <p:spPr>
          <a:xfrm>
            <a:off x="1402288" y="2899611"/>
            <a:ext cx="8156579" cy="938462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L.R Chowdhury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dormant Account 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2802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  Account Became Dormant 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dormant account is an account that has had no financial activity for a long period of time, except for the posting of interest.</a:t>
            </a:r>
          </a:p>
        </p:txBody>
      </p:sp>
      <p:pic>
        <p:nvPicPr>
          <p:cNvPr id="5" name="Content Placeholder 4" descr="Content Marketing Megaphone · Free image on Pixaba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21368" y="2336800"/>
            <a:ext cx="4738502" cy="3598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8468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Dormant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Account will be Dormant</a:t>
            </a:r>
          </a:p>
          <a:p>
            <a:endParaRPr lang="en-US" dirty="0" smtClean="0"/>
          </a:p>
          <a:p>
            <a:r>
              <a:rPr lang="en-US" dirty="0" smtClean="0"/>
              <a:t>Savings Account, Current Account and any kind of Cheque bearing Account can be Dormant.</a:t>
            </a:r>
          </a:p>
          <a:p>
            <a:endParaRPr lang="en-US" dirty="0" smtClean="0"/>
          </a:p>
          <a:p>
            <a:r>
              <a:rPr lang="en-US" dirty="0" smtClean="0"/>
              <a:t>It is variable for Country and Types of Deposit.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7586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Dormant Account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Current Account will be after 12 (Twelve ) Months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Savings Account will be after 24 (Twenty four)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Legacy Accounts to whom </a:t>
            </a:r>
            <a:r>
              <a:rPr lang="en-US" dirty="0" smtClean="0">
                <a:solidFill>
                  <a:srgbClr val="FFFF00"/>
                </a:solidFill>
              </a:rPr>
              <a:t>KYC is not completed </a:t>
            </a:r>
            <a:r>
              <a:rPr lang="en-US" dirty="0" smtClean="0"/>
              <a:t>are also  considered as Dormant Account.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220326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8577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D.A Maintain Procedure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Cheque is Presented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Manager will Personally deal</a:t>
            </a:r>
            <a:r>
              <a:rPr lang="en-US" dirty="0"/>
              <a:t> </a:t>
            </a:r>
            <a:r>
              <a:rPr lang="en-US" dirty="0" smtClean="0"/>
              <a:t>and no action should be taken without his consent.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No incidental charges will be charged.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After satisfaction and proper inquiry this account should be converted into a regular account.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Interest on Dormant/Inoperative Savings Bank Account will be credited as usual.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178761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8870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Restrictions of </a:t>
            </a:r>
            <a:r>
              <a:rPr lang="en-US" b="1" dirty="0"/>
              <a:t>D</a:t>
            </a:r>
            <a:r>
              <a:rPr lang="en-US" b="1" dirty="0" smtClean="0"/>
              <a:t>ormant </a:t>
            </a:r>
            <a:r>
              <a:rPr lang="en-US" b="1" dirty="0"/>
              <a:t>A</a:t>
            </a:r>
            <a:r>
              <a:rPr lang="en-US" b="1" dirty="0" smtClean="0"/>
              <a:t>ccounts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57400"/>
            <a:ext cx="9613861" cy="416292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 issue of a fresh cheque book</a:t>
            </a:r>
          </a:p>
          <a:p>
            <a:r>
              <a:rPr lang="en-US" dirty="0"/>
              <a:t>No new debit card</a:t>
            </a:r>
          </a:p>
          <a:p>
            <a:r>
              <a:rPr lang="en-US" dirty="0"/>
              <a:t>No access to internet banking</a:t>
            </a:r>
          </a:p>
          <a:p>
            <a:r>
              <a:rPr lang="en-US" dirty="0"/>
              <a:t>Once it becomes dormant, you can expect following additional restrictions:</a:t>
            </a:r>
          </a:p>
          <a:p>
            <a:r>
              <a:rPr lang="en-US" dirty="0"/>
              <a:t>No withdrawal of money from an ATM or a bank branch or through phone banking</a:t>
            </a:r>
          </a:p>
          <a:p>
            <a:r>
              <a:rPr lang="en-US" dirty="0"/>
              <a:t>No debit card renewal</a:t>
            </a:r>
          </a:p>
          <a:p>
            <a:r>
              <a:rPr lang="en-US" dirty="0"/>
              <a:t>No modification of Signatures</a:t>
            </a:r>
          </a:p>
          <a:p>
            <a:r>
              <a:rPr lang="en-US" dirty="0"/>
              <a:t>Not able to change address or email id or contact number</a:t>
            </a:r>
          </a:p>
          <a:p>
            <a:r>
              <a:rPr lang="en-US" dirty="0"/>
              <a:t>No addition or deletion of a joint holder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8254" y="6178761"/>
            <a:ext cx="3643745" cy="63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0997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754</TotalTime>
  <Words>1032</Words>
  <Application>Microsoft Office PowerPoint</Application>
  <PresentationFormat>Custom</PresentationFormat>
  <Paragraphs>166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Berlin</vt:lpstr>
      <vt:lpstr>Irregular Account Maintain</vt:lpstr>
      <vt:lpstr>What is Irregular Account ?</vt:lpstr>
      <vt:lpstr>What is Irregular Account ?</vt:lpstr>
      <vt:lpstr>Dormant Account which has not been operated by the customer for a long period.</vt:lpstr>
      <vt:lpstr>When a  Account Became Dormant ?</vt:lpstr>
      <vt:lpstr>Dormant </vt:lpstr>
      <vt:lpstr>Dormant Account</vt:lpstr>
      <vt:lpstr>D.A Maintain Procedure</vt:lpstr>
      <vt:lpstr> Restrictions of Dormant Accounts </vt:lpstr>
      <vt:lpstr>Prevent Account from Becoming Dormant? </vt:lpstr>
      <vt:lpstr>Dormant Account Reactivation</vt:lpstr>
      <vt:lpstr>Unclaimed Account</vt:lpstr>
      <vt:lpstr>Unclaimed Account</vt:lpstr>
      <vt:lpstr>Fund Submission Process</vt:lpstr>
      <vt:lpstr>Unclaimed Account Timeline</vt:lpstr>
      <vt:lpstr>Standing Instructions</vt:lpstr>
      <vt:lpstr>Types of Standing Instructions</vt:lpstr>
      <vt:lpstr>Types of Standing Instructions</vt:lpstr>
      <vt:lpstr>Disposal of Deceased Account</vt:lpstr>
      <vt:lpstr>Payment to  Nominee</vt:lpstr>
      <vt:lpstr>Payment to  Nominee                       Cont---</vt:lpstr>
      <vt:lpstr>Deceased Account without Nominee</vt:lpstr>
      <vt:lpstr>Deceased Account without Nominee</vt:lpstr>
      <vt:lpstr>Suspense Account</vt:lpstr>
      <vt:lpstr>Sundry Deposit Account</vt:lpstr>
      <vt:lpstr>Sundry Deposit Account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Shahidur Rahman</dc:creator>
  <cp:lastModifiedBy>RBTA</cp:lastModifiedBy>
  <cp:revision>57</cp:revision>
  <dcterms:created xsi:type="dcterms:W3CDTF">2020-08-23T09:28:11Z</dcterms:created>
  <dcterms:modified xsi:type="dcterms:W3CDTF">2022-01-11T17:54:03Z</dcterms:modified>
</cp:coreProperties>
</file>