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36"/>
  </p:notesMasterIdLst>
  <p:sldIdLst>
    <p:sldId id="327" r:id="rId4"/>
    <p:sldId id="329" r:id="rId5"/>
    <p:sldId id="332" r:id="rId6"/>
    <p:sldId id="331" r:id="rId7"/>
    <p:sldId id="333" r:id="rId8"/>
    <p:sldId id="335" r:id="rId9"/>
    <p:sldId id="336" r:id="rId10"/>
    <p:sldId id="341" r:id="rId11"/>
    <p:sldId id="338" r:id="rId12"/>
    <p:sldId id="337" r:id="rId13"/>
    <p:sldId id="342" r:id="rId14"/>
    <p:sldId id="343" r:id="rId15"/>
    <p:sldId id="344" r:id="rId16"/>
    <p:sldId id="339" r:id="rId17"/>
    <p:sldId id="340" r:id="rId18"/>
    <p:sldId id="320" r:id="rId19"/>
    <p:sldId id="315" r:id="rId20"/>
    <p:sldId id="319" r:id="rId21"/>
    <p:sldId id="321" r:id="rId22"/>
    <p:sldId id="312" r:id="rId23"/>
    <p:sldId id="325" r:id="rId24"/>
    <p:sldId id="326" r:id="rId25"/>
    <p:sldId id="352" r:id="rId26"/>
    <p:sldId id="349" r:id="rId27"/>
    <p:sldId id="350" r:id="rId28"/>
    <p:sldId id="351" r:id="rId29"/>
    <p:sldId id="346" r:id="rId30"/>
    <p:sldId id="347" r:id="rId31"/>
    <p:sldId id="348" r:id="rId32"/>
    <p:sldId id="345" r:id="rId33"/>
    <p:sldId id="298"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17646-5423-4D9F-A7D4-07327A28BFA2}" type="datetimeFigureOut">
              <a:rPr lang="en-US" smtClean="0"/>
              <a:pPr/>
              <a:t>8/3/2023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792724-EF6B-4CBB-8CD2-275A9969CD9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9D8AF-4CA7-4AF6-B020-C893E0E88E57}" type="slidenum">
              <a:rPr lang="en-US" smtClean="0"/>
              <a:pPr/>
              <a:t>3</a:t>
            </a:fld>
            <a:endParaRPr lang="en-US"/>
          </a:p>
        </p:txBody>
      </p:sp>
    </p:spTree>
    <p:extLst>
      <p:ext uri="{BB962C8B-B14F-4D97-AF65-F5344CB8AC3E}">
        <p14:creationId xmlns:p14="http://schemas.microsoft.com/office/powerpoint/2010/main" xmlns="" val="3043653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9D8AF-4CA7-4AF6-B020-C893E0E88E57}" type="slidenum">
              <a:rPr lang="en-US" smtClean="0"/>
              <a:pPr/>
              <a:t>28</a:t>
            </a:fld>
            <a:endParaRPr lang="en-US"/>
          </a:p>
        </p:txBody>
      </p:sp>
    </p:spTree>
    <p:extLst>
      <p:ext uri="{BB962C8B-B14F-4D97-AF65-F5344CB8AC3E}">
        <p14:creationId xmlns:p14="http://schemas.microsoft.com/office/powerpoint/2010/main" xmlns="" val="3043653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9D8AF-4CA7-4AF6-B020-C893E0E88E57}" type="slidenum">
              <a:rPr lang="en-US" smtClean="0"/>
              <a:pPr/>
              <a:t>29</a:t>
            </a:fld>
            <a:endParaRPr lang="en-US"/>
          </a:p>
        </p:txBody>
      </p:sp>
    </p:spTree>
    <p:extLst>
      <p:ext uri="{BB962C8B-B14F-4D97-AF65-F5344CB8AC3E}">
        <p14:creationId xmlns:p14="http://schemas.microsoft.com/office/powerpoint/2010/main" xmlns="" val="304365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9D8AF-4CA7-4AF6-B020-C893E0E88E57}" type="slidenum">
              <a:rPr lang="en-US" smtClean="0"/>
              <a:pPr/>
              <a:t>30</a:t>
            </a:fld>
            <a:endParaRPr lang="en-US"/>
          </a:p>
        </p:txBody>
      </p:sp>
    </p:spTree>
    <p:extLst>
      <p:ext uri="{BB962C8B-B14F-4D97-AF65-F5344CB8AC3E}">
        <p14:creationId xmlns:p14="http://schemas.microsoft.com/office/powerpoint/2010/main" xmlns="" val="304365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45A6305-9715-4C2B-A676-9A0919CF2009}" type="slidenum">
              <a:rPr lang="en-US">
                <a:solidFill>
                  <a:srgbClr val="000000"/>
                </a:solidFill>
              </a:rPr>
              <a:pPr>
                <a:spcBef>
                  <a:spcPct val="0"/>
                </a:spcBef>
              </a:pPr>
              <a:t>6</a:t>
            </a:fld>
            <a:endParaRPr lang="en-US">
              <a:solidFill>
                <a:srgbClr val="000000"/>
              </a:solidFill>
            </a:endParaRPr>
          </a:p>
        </p:txBody>
      </p:sp>
    </p:spTree>
    <p:extLst>
      <p:ext uri="{BB962C8B-B14F-4D97-AF65-F5344CB8AC3E}">
        <p14:creationId xmlns="" xmlns:p14="http://schemas.microsoft.com/office/powerpoint/2010/main" val="45330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FBC6D04-41F9-436C-9EF6-2BD8A10A2149}" type="slidenum">
              <a:rPr lang="en-US">
                <a:solidFill>
                  <a:srgbClr val="000000"/>
                </a:solidFill>
              </a:rPr>
              <a:pPr>
                <a:spcBef>
                  <a:spcPct val="0"/>
                </a:spcBef>
              </a:pPr>
              <a:t>7</a:t>
            </a:fld>
            <a:endParaRPr lang="en-US">
              <a:solidFill>
                <a:srgbClr val="000000"/>
              </a:solidFill>
            </a:endParaRPr>
          </a:p>
        </p:txBody>
      </p:sp>
    </p:spTree>
    <p:extLst>
      <p:ext uri="{BB962C8B-B14F-4D97-AF65-F5344CB8AC3E}">
        <p14:creationId xmlns="" xmlns:p14="http://schemas.microsoft.com/office/powerpoint/2010/main" val="3249487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9D8AF-4CA7-4AF6-B020-C893E0E88E57}" type="slidenum">
              <a:rPr lang="en-US" smtClean="0"/>
              <a:pPr/>
              <a:t>10</a:t>
            </a:fld>
            <a:endParaRPr lang="en-US"/>
          </a:p>
        </p:txBody>
      </p:sp>
    </p:spTree>
    <p:extLst>
      <p:ext uri="{BB962C8B-B14F-4D97-AF65-F5344CB8AC3E}">
        <p14:creationId xmlns:p14="http://schemas.microsoft.com/office/powerpoint/2010/main" xmlns="" val="304365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9D8AF-4CA7-4AF6-B020-C893E0E88E57}" type="slidenum">
              <a:rPr lang="en-US" smtClean="0"/>
              <a:pPr/>
              <a:t>23</a:t>
            </a:fld>
            <a:endParaRPr lang="en-US"/>
          </a:p>
        </p:txBody>
      </p:sp>
    </p:spTree>
    <p:extLst>
      <p:ext uri="{BB962C8B-B14F-4D97-AF65-F5344CB8AC3E}">
        <p14:creationId xmlns:p14="http://schemas.microsoft.com/office/powerpoint/2010/main" xmlns="" val="304365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9D8AF-4CA7-4AF6-B020-C893E0E88E57}" type="slidenum">
              <a:rPr lang="en-US" smtClean="0"/>
              <a:pPr/>
              <a:t>24</a:t>
            </a:fld>
            <a:endParaRPr lang="en-US"/>
          </a:p>
        </p:txBody>
      </p:sp>
    </p:spTree>
    <p:extLst>
      <p:ext uri="{BB962C8B-B14F-4D97-AF65-F5344CB8AC3E}">
        <p14:creationId xmlns:p14="http://schemas.microsoft.com/office/powerpoint/2010/main" xmlns="" val="304365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9D8AF-4CA7-4AF6-B020-C893E0E88E57}" type="slidenum">
              <a:rPr lang="en-US" smtClean="0"/>
              <a:pPr/>
              <a:t>25</a:t>
            </a:fld>
            <a:endParaRPr lang="en-US"/>
          </a:p>
        </p:txBody>
      </p:sp>
    </p:spTree>
    <p:extLst>
      <p:ext uri="{BB962C8B-B14F-4D97-AF65-F5344CB8AC3E}">
        <p14:creationId xmlns:p14="http://schemas.microsoft.com/office/powerpoint/2010/main" xmlns="" val="3043653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9D8AF-4CA7-4AF6-B020-C893E0E88E57}" type="slidenum">
              <a:rPr lang="en-US" smtClean="0"/>
              <a:pPr/>
              <a:t>26</a:t>
            </a:fld>
            <a:endParaRPr lang="en-US"/>
          </a:p>
        </p:txBody>
      </p:sp>
    </p:spTree>
    <p:extLst>
      <p:ext uri="{BB962C8B-B14F-4D97-AF65-F5344CB8AC3E}">
        <p14:creationId xmlns:p14="http://schemas.microsoft.com/office/powerpoint/2010/main" xmlns="" val="3043653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9D8AF-4CA7-4AF6-B020-C893E0E88E57}" type="slidenum">
              <a:rPr lang="en-US" smtClean="0"/>
              <a:pPr/>
              <a:t>27</a:t>
            </a:fld>
            <a:endParaRPr lang="en-US"/>
          </a:p>
        </p:txBody>
      </p:sp>
    </p:spTree>
    <p:extLst>
      <p:ext uri="{BB962C8B-B14F-4D97-AF65-F5344CB8AC3E}">
        <p14:creationId xmlns:p14="http://schemas.microsoft.com/office/powerpoint/2010/main" xmlns="" val="304365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sz="quarter"/>
          </p:nvPr>
        </p:nvSpPr>
        <p:spPr>
          <a:xfrm>
            <a:off x="914400" y="1676400"/>
            <a:ext cx="10363200" cy="1828800"/>
          </a:xfrm>
        </p:spPr>
        <p:txBody>
          <a:bodyPr/>
          <a:lstStyle>
            <a:lvl1pPr>
              <a:defRPr/>
            </a:lvl1pPr>
          </a:lstStyle>
          <a:p>
            <a:r>
              <a:rPr lang="en-US"/>
              <a:t>Click to edit Master title style</a:t>
            </a:r>
          </a:p>
        </p:txBody>
      </p:sp>
      <p:sp>
        <p:nvSpPr>
          <p:cNvPr id="1556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89E2570-D458-4697-90C7-F9B3D1E9BA2C}" type="datetime1">
              <a:rPr lang="en-US">
                <a:solidFill>
                  <a:srgbClr val="FFFFFF"/>
                </a:solidFill>
              </a:rPr>
              <a:pPr>
                <a:defRPr/>
              </a:pPr>
              <a:t>8/3/2023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Rupali Bank Ltd.</a:t>
            </a:r>
          </a:p>
        </p:txBody>
      </p:sp>
      <p:sp>
        <p:nvSpPr>
          <p:cNvPr id="6" name="Rectangle 6"/>
          <p:cNvSpPr>
            <a:spLocks noGrp="1" noChangeArrowheads="1"/>
          </p:cNvSpPr>
          <p:nvPr>
            <p:ph type="sldNum" sz="quarter" idx="12"/>
          </p:nvPr>
        </p:nvSpPr>
        <p:spPr>
          <a:ln/>
        </p:spPr>
        <p:txBody>
          <a:bodyPr/>
          <a:lstStyle>
            <a:lvl1pPr>
              <a:defRPr/>
            </a:lvl1pPr>
          </a:lstStyle>
          <a:p>
            <a:fld id="{774F6F22-0ABC-4102-8EED-14EBEEB3834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462695486"/>
      </p:ext>
    </p:extLst>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CB24D76-0D91-4D20-A1EC-240F3AB24E0A}" type="datetime1">
              <a:rPr lang="en-US">
                <a:solidFill>
                  <a:srgbClr val="FFFFFF"/>
                </a:solidFill>
              </a:rPr>
              <a:pPr>
                <a:defRPr/>
              </a:pPr>
              <a:t>8/3/2023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Rupali Bank Ltd.</a:t>
            </a:r>
          </a:p>
        </p:txBody>
      </p:sp>
      <p:sp>
        <p:nvSpPr>
          <p:cNvPr id="6" name="Rectangle 6"/>
          <p:cNvSpPr>
            <a:spLocks noGrp="1" noChangeArrowheads="1"/>
          </p:cNvSpPr>
          <p:nvPr>
            <p:ph type="sldNum" sz="quarter" idx="12"/>
          </p:nvPr>
        </p:nvSpPr>
        <p:spPr>
          <a:ln/>
        </p:spPr>
        <p:txBody>
          <a:bodyPr/>
          <a:lstStyle>
            <a:lvl1pPr>
              <a:defRPr/>
            </a:lvl1pPr>
          </a:lstStyle>
          <a:p>
            <a:fld id="{A4C63DE0-8010-42D0-89A4-5F6301886D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978545862"/>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74638FD-FA04-444E-AB97-7009883BD96A}" type="datetime1">
              <a:rPr lang="en-US">
                <a:solidFill>
                  <a:srgbClr val="FFFFFF"/>
                </a:solidFill>
              </a:rPr>
              <a:pPr>
                <a:defRPr/>
              </a:pPr>
              <a:t>8/3/2023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Rupali Bank Ltd.</a:t>
            </a:r>
          </a:p>
        </p:txBody>
      </p:sp>
      <p:sp>
        <p:nvSpPr>
          <p:cNvPr id="6" name="Rectangle 6"/>
          <p:cNvSpPr>
            <a:spLocks noGrp="1" noChangeArrowheads="1"/>
          </p:cNvSpPr>
          <p:nvPr>
            <p:ph type="sldNum" sz="quarter" idx="12"/>
          </p:nvPr>
        </p:nvSpPr>
        <p:spPr>
          <a:ln/>
        </p:spPr>
        <p:txBody>
          <a:bodyPr/>
          <a:lstStyle>
            <a:lvl1pPr>
              <a:defRPr/>
            </a:lvl1pPr>
          </a:lstStyle>
          <a:p>
            <a:fld id="{8F4654FE-6B3B-49DA-87D2-D90C3862FCE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714362872"/>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81200"/>
            <a:ext cx="109728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6EDD913C-5C48-484B-92E2-B3C604781BAE}" type="datetime1">
              <a:rPr lang="en-US">
                <a:solidFill>
                  <a:srgbClr val="FFFFFF"/>
                </a:solidFill>
              </a:rPr>
              <a:pPr>
                <a:defRPr/>
              </a:pPr>
              <a:t>8/3/2023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Rupali Bank Ltd.</a:t>
            </a:r>
          </a:p>
        </p:txBody>
      </p:sp>
      <p:sp>
        <p:nvSpPr>
          <p:cNvPr id="6" name="Rectangle 6"/>
          <p:cNvSpPr>
            <a:spLocks noGrp="1" noChangeArrowheads="1"/>
          </p:cNvSpPr>
          <p:nvPr>
            <p:ph type="sldNum" sz="quarter" idx="12"/>
          </p:nvPr>
        </p:nvSpPr>
        <p:spPr>
          <a:ln/>
        </p:spPr>
        <p:txBody>
          <a:bodyPr/>
          <a:lstStyle>
            <a:lvl1pPr>
              <a:defRPr/>
            </a:lvl1pPr>
          </a:lstStyle>
          <a:p>
            <a:fld id="{F7BE8343-6A02-42C3-A654-A2FACA01A29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906521190"/>
      </p:ext>
    </p:extLst>
  </p:cSld>
  <p:clrMapOvr>
    <a:masterClrMapping/>
  </p:clrMapOvr>
  <p:transition spd="med">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8" name="Title 7"/>
          <p:cNvSpPr>
            <a:spLocks noGrp="1"/>
          </p:cNvSpPr>
          <p:nvPr>
            <p:ph type="ctrTitle"/>
          </p:nvPr>
        </p:nvSpPr>
        <p:spPr>
          <a:xfrm>
            <a:off x="618979" y="381001"/>
            <a:ext cx="109728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7416801" y="6508750"/>
            <a:ext cx="4002617" cy="274638"/>
          </a:xfrm>
        </p:spPr>
        <p:txBody>
          <a:bodyPr vert="horz" rtlCol="0"/>
          <a:lstStyle>
            <a:lvl1pPr>
              <a:defRPr/>
            </a:lvl1pPr>
            <a:extLst/>
          </a:lstStyle>
          <a:p>
            <a:pPr>
              <a:defRPr/>
            </a:pPr>
            <a:fld id="{4D3EF3BE-4B76-415E-BD07-9E9D0A23E298}"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6" name="Slide Number Placeholder 10"/>
          <p:cNvSpPr>
            <a:spLocks noGrp="1"/>
          </p:cNvSpPr>
          <p:nvPr>
            <p:ph type="sldNum" sz="quarter" idx="11"/>
          </p:nvPr>
        </p:nvSpPr>
        <p:spPr>
          <a:xfrm>
            <a:off x="11518900" y="6508750"/>
            <a:ext cx="618067" cy="274638"/>
          </a:xfrm>
        </p:spPr>
        <p:txBody>
          <a:bodyPr/>
          <a:lstStyle>
            <a:lvl1pPr>
              <a:defRPr/>
            </a:lvl1pPr>
          </a:lstStyle>
          <a:p>
            <a:fld id="{B546FE68-17AB-4AAC-B49D-2789A3A84ABD}" type="slidenum">
              <a:rPr lang="en-US"/>
              <a:pPr/>
              <a:t>‹#›</a:t>
            </a:fld>
            <a:endParaRPr lang="en-US"/>
          </a:p>
        </p:txBody>
      </p:sp>
      <p:sp>
        <p:nvSpPr>
          <p:cNvPr id="7" name="Footer Placeholder 11"/>
          <p:cNvSpPr>
            <a:spLocks noGrp="1"/>
          </p:cNvSpPr>
          <p:nvPr>
            <p:ph type="ftr" sz="quarter" idx="12"/>
          </p:nvPr>
        </p:nvSpPr>
        <p:spPr>
          <a:xfrm>
            <a:off x="2133600" y="6508750"/>
            <a:ext cx="5209117" cy="274638"/>
          </a:xfrm>
        </p:spPr>
        <p:txBody>
          <a:bodyPr vert="horz" rtlCol="0"/>
          <a:lstStyle>
            <a:lvl1pPr>
              <a:defRPr/>
            </a:lvl1pPr>
            <a:extLst/>
          </a:lstStyle>
          <a:p>
            <a:pPr>
              <a:defRPr/>
            </a:pPr>
            <a:r>
              <a:rPr lang="en-US">
                <a:solidFill>
                  <a:srgbClr val="676A55">
                    <a:tint val="60000"/>
                    <a:satMod val="155000"/>
                  </a:srgbClr>
                </a:solidFill>
              </a:rPr>
              <a:t>Rupali Bank Ltd.</a:t>
            </a:r>
          </a:p>
        </p:txBody>
      </p:sp>
    </p:spTree>
    <p:extLst>
      <p:ext uri="{BB962C8B-B14F-4D97-AF65-F5344CB8AC3E}">
        <p14:creationId xmlns:p14="http://schemas.microsoft.com/office/powerpoint/2010/main" xmlns="" val="2170486407"/>
      </p:ext>
    </p:extLst>
  </p:cSld>
  <p:clrMapOvr>
    <a:masterClrMapping/>
  </p:clrMapOvr>
  <p:transition spd="med">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BBA76116-E477-4420-A79E-3C10E673E980}"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6" name="Footer Placeholder 4"/>
          <p:cNvSpPr>
            <a:spLocks noGrp="1"/>
          </p:cNvSpPr>
          <p:nvPr>
            <p:ph type="ftr" sz="quarter" idx="11"/>
          </p:nvPr>
        </p:nvSpPr>
        <p:spPr/>
        <p:txBody>
          <a:bodyPr/>
          <a:lstStyle>
            <a:lvl1pPr>
              <a:defRPr/>
            </a:lvl1pPr>
            <a:extLst/>
          </a:lstStyle>
          <a:p>
            <a:pPr>
              <a:defRPr/>
            </a:pPr>
            <a:r>
              <a:rPr lang="en-US">
                <a:solidFill>
                  <a:srgbClr val="676A55">
                    <a:tint val="60000"/>
                    <a:satMod val="155000"/>
                  </a:srgbClr>
                </a:solidFill>
              </a:rPr>
              <a:t>Rupali Bank Ltd.</a:t>
            </a:r>
          </a:p>
        </p:txBody>
      </p:sp>
      <p:sp>
        <p:nvSpPr>
          <p:cNvPr id="7" name="Slide Number Placeholder 5"/>
          <p:cNvSpPr>
            <a:spLocks noGrp="1"/>
          </p:cNvSpPr>
          <p:nvPr>
            <p:ph type="sldNum" sz="quarter" idx="12"/>
          </p:nvPr>
        </p:nvSpPr>
        <p:spPr/>
        <p:txBody>
          <a:bodyPr/>
          <a:lstStyle>
            <a:lvl1pPr>
              <a:defRPr/>
            </a:lvl1pPr>
          </a:lstStyle>
          <a:p>
            <a:fld id="{E8C9CE09-F69C-44FC-91D4-E2254CDCA8AD}" type="slidenum">
              <a:rPr lang="en-US"/>
              <a:pPr/>
              <a:t>‹#›</a:t>
            </a:fld>
            <a:endParaRPr lang="en-US"/>
          </a:p>
        </p:txBody>
      </p:sp>
    </p:spTree>
    <p:extLst>
      <p:ext uri="{BB962C8B-B14F-4D97-AF65-F5344CB8AC3E}">
        <p14:creationId xmlns:p14="http://schemas.microsoft.com/office/powerpoint/2010/main" xmlns="" val="522340794"/>
      </p:ext>
    </p:extLst>
  </p:cSld>
  <p:clrMapOvr>
    <a:masterClrMapping/>
  </p:clrMapOvr>
  <p:transition spd="med">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1333501" y="3267076"/>
            <a:ext cx="987636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963084" y="3287713"/>
            <a:ext cx="103632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7416801" y="6513514"/>
            <a:ext cx="4002617" cy="274637"/>
          </a:xfrm>
        </p:spPr>
        <p:txBody>
          <a:bodyPr vert="horz" rtlCol="0"/>
          <a:lstStyle>
            <a:lvl1pPr>
              <a:defRPr/>
            </a:lvl1pPr>
            <a:extLst/>
          </a:lstStyle>
          <a:p>
            <a:pPr>
              <a:defRPr/>
            </a:pPr>
            <a:fld id="{82F41583-1C7D-491D-B00E-FB7BBBDCED6D}"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6" name="Slide Number Placeholder 8"/>
          <p:cNvSpPr>
            <a:spLocks noGrp="1"/>
          </p:cNvSpPr>
          <p:nvPr>
            <p:ph type="sldNum" sz="quarter" idx="11"/>
          </p:nvPr>
        </p:nvSpPr>
        <p:spPr>
          <a:xfrm>
            <a:off x="11518900" y="6513514"/>
            <a:ext cx="618067" cy="274637"/>
          </a:xfrm>
        </p:spPr>
        <p:txBody>
          <a:bodyPr/>
          <a:lstStyle>
            <a:lvl1pPr>
              <a:defRPr/>
            </a:lvl1pPr>
          </a:lstStyle>
          <a:p>
            <a:fld id="{D0E9C0A2-3029-4B00-90C1-968F28C51521}" type="slidenum">
              <a:rPr lang="en-US"/>
              <a:pPr/>
              <a:t>‹#›</a:t>
            </a:fld>
            <a:endParaRPr lang="en-US"/>
          </a:p>
        </p:txBody>
      </p:sp>
      <p:sp>
        <p:nvSpPr>
          <p:cNvPr id="7" name="Footer Placeholder 9"/>
          <p:cNvSpPr>
            <a:spLocks noGrp="1"/>
          </p:cNvSpPr>
          <p:nvPr>
            <p:ph type="ftr" sz="quarter" idx="12"/>
          </p:nvPr>
        </p:nvSpPr>
        <p:spPr>
          <a:xfrm>
            <a:off x="2133600" y="6513514"/>
            <a:ext cx="5209117" cy="274637"/>
          </a:xfrm>
        </p:spPr>
        <p:txBody>
          <a:bodyPr vert="horz" rtlCol="0"/>
          <a:lstStyle>
            <a:lvl1pPr>
              <a:defRPr/>
            </a:lvl1pPr>
            <a:extLst/>
          </a:lstStyle>
          <a:p>
            <a:pPr>
              <a:defRPr/>
            </a:pPr>
            <a:r>
              <a:rPr lang="en-US">
                <a:solidFill>
                  <a:srgbClr val="676A55">
                    <a:tint val="60000"/>
                    <a:satMod val="155000"/>
                  </a:srgbClr>
                </a:solidFill>
              </a:rPr>
              <a:t>Rupali Bank Ltd.</a:t>
            </a:r>
          </a:p>
        </p:txBody>
      </p:sp>
    </p:spTree>
    <p:extLst>
      <p:ext uri="{BB962C8B-B14F-4D97-AF65-F5344CB8AC3E}">
        <p14:creationId xmlns:p14="http://schemas.microsoft.com/office/powerpoint/2010/main" xmlns="" val="1074115652"/>
      </p:ext>
    </p:extLst>
  </p:cSld>
  <p:clrMapOvr>
    <a:overrideClrMapping bg1="dk1" tx1="lt1" bg2="dk2" tx2="lt2" accent1="accent1" accent2="accent2" accent3="accent3" accent4="accent4" accent5="accent5" accent6="accent6" hlink="hlink" folHlink="folHlink"/>
  </p:clrMapOvr>
  <p:transition spd="med">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A089406C-050E-455B-9A2F-781D8152611F}"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7" name="Footer Placeholder 5"/>
          <p:cNvSpPr>
            <a:spLocks noGrp="1"/>
          </p:cNvSpPr>
          <p:nvPr>
            <p:ph type="ftr" sz="quarter" idx="11"/>
          </p:nvPr>
        </p:nvSpPr>
        <p:spPr/>
        <p:txBody>
          <a:bodyPr/>
          <a:lstStyle>
            <a:lvl1pPr>
              <a:defRPr/>
            </a:lvl1pPr>
            <a:extLst/>
          </a:lstStyle>
          <a:p>
            <a:pPr>
              <a:defRPr/>
            </a:pPr>
            <a:r>
              <a:rPr lang="en-US">
                <a:solidFill>
                  <a:srgbClr val="676A55">
                    <a:tint val="60000"/>
                    <a:satMod val="155000"/>
                  </a:srgbClr>
                </a:solidFill>
              </a:rPr>
              <a:t>Rupali Bank Ltd.</a:t>
            </a:r>
          </a:p>
        </p:txBody>
      </p:sp>
      <p:sp>
        <p:nvSpPr>
          <p:cNvPr id="8" name="Slide Number Placeholder 6"/>
          <p:cNvSpPr>
            <a:spLocks noGrp="1"/>
          </p:cNvSpPr>
          <p:nvPr>
            <p:ph type="sldNum" sz="quarter" idx="12"/>
          </p:nvPr>
        </p:nvSpPr>
        <p:spPr>
          <a:xfrm>
            <a:off x="11521018" y="6515100"/>
            <a:ext cx="620183" cy="273050"/>
          </a:xfrm>
        </p:spPr>
        <p:txBody>
          <a:bodyPr/>
          <a:lstStyle>
            <a:lvl1pPr>
              <a:defRPr/>
            </a:lvl1pPr>
          </a:lstStyle>
          <a:p>
            <a:fld id="{F12E7CA8-3291-4F9E-9A63-15452086910E}" type="slidenum">
              <a:rPr lang="en-US"/>
              <a:pPr/>
              <a:t>‹#›</a:t>
            </a:fld>
            <a:endParaRPr lang="en-US"/>
          </a:p>
        </p:txBody>
      </p:sp>
    </p:spTree>
    <p:extLst>
      <p:ext uri="{BB962C8B-B14F-4D97-AF65-F5344CB8AC3E}">
        <p14:creationId xmlns:p14="http://schemas.microsoft.com/office/powerpoint/2010/main" xmlns="" val="1406919359"/>
      </p:ext>
    </p:extLst>
  </p:cSld>
  <p:clrMapOvr>
    <a:masterClrMapping/>
  </p:clrMapOvr>
  <p:transition spd="med">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823385" y="2165351"/>
            <a:ext cx="4997449"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base">
              <a:spcBef>
                <a:spcPct val="0"/>
              </a:spcBef>
              <a:spcAft>
                <a:spcPct val="0"/>
              </a:spcAft>
              <a:defRPr/>
            </a:pPr>
            <a:endParaRPr lang="en-US" sz="1800">
              <a:solidFill>
                <a:prstClr val="white"/>
              </a:solidFill>
            </a:endParaRPr>
          </a:p>
        </p:txBody>
      </p:sp>
      <p:sp>
        <p:nvSpPr>
          <p:cNvPr id="8" name="Rectangle 7"/>
          <p:cNvSpPr/>
          <p:nvPr/>
        </p:nvSpPr>
        <p:spPr>
          <a:xfrm>
            <a:off x="6400801" y="2165351"/>
            <a:ext cx="499956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609600" y="251948"/>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2362201"/>
            <a:ext cx="5386917"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fld id="{3CD10081-567D-46D7-8122-3C3866A5FC00}"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10" name="Footer Placeholder 7"/>
          <p:cNvSpPr>
            <a:spLocks noGrp="1"/>
          </p:cNvSpPr>
          <p:nvPr>
            <p:ph type="ftr" sz="quarter" idx="11"/>
          </p:nvPr>
        </p:nvSpPr>
        <p:spPr/>
        <p:txBody>
          <a:bodyPr/>
          <a:lstStyle>
            <a:lvl1pPr>
              <a:defRPr/>
            </a:lvl1pPr>
            <a:extLst/>
          </a:lstStyle>
          <a:p>
            <a:pPr>
              <a:defRPr/>
            </a:pPr>
            <a:r>
              <a:rPr lang="en-US">
                <a:solidFill>
                  <a:srgbClr val="676A55">
                    <a:tint val="60000"/>
                    <a:satMod val="155000"/>
                  </a:srgbClr>
                </a:solidFill>
              </a:rPr>
              <a:t>Rupali Bank Ltd.</a:t>
            </a:r>
          </a:p>
        </p:txBody>
      </p:sp>
      <p:sp>
        <p:nvSpPr>
          <p:cNvPr id="11" name="Slide Number Placeholder 8"/>
          <p:cNvSpPr>
            <a:spLocks noGrp="1"/>
          </p:cNvSpPr>
          <p:nvPr>
            <p:ph type="sldNum" sz="quarter" idx="12"/>
          </p:nvPr>
        </p:nvSpPr>
        <p:spPr>
          <a:xfrm>
            <a:off x="11521018" y="6515100"/>
            <a:ext cx="620183" cy="273050"/>
          </a:xfrm>
        </p:spPr>
        <p:txBody>
          <a:bodyPr/>
          <a:lstStyle>
            <a:lvl1pPr>
              <a:defRPr/>
            </a:lvl1pPr>
          </a:lstStyle>
          <a:p>
            <a:fld id="{D401691F-2E51-4C92-9DEB-83A210C7DFA4}" type="slidenum">
              <a:rPr lang="en-US"/>
              <a:pPr/>
              <a:t>‹#›</a:t>
            </a:fld>
            <a:endParaRPr lang="en-US"/>
          </a:p>
        </p:txBody>
      </p:sp>
    </p:spTree>
    <p:extLst>
      <p:ext uri="{BB962C8B-B14F-4D97-AF65-F5344CB8AC3E}">
        <p14:creationId xmlns:p14="http://schemas.microsoft.com/office/powerpoint/2010/main" xmlns="" val="1704925890"/>
      </p:ext>
    </p:extLst>
  </p:cSld>
  <p:clrMapOvr>
    <a:masterClrMapping/>
  </p:clrMapOvr>
  <p:transition spd="med">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609600" y="253218"/>
            <a:ext cx="109728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CBCF0FF0-6DC9-4A3C-89AA-71EF1D95CC83}"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5" name="Footer Placeholder 3"/>
          <p:cNvSpPr>
            <a:spLocks noGrp="1"/>
          </p:cNvSpPr>
          <p:nvPr>
            <p:ph type="ftr" sz="quarter" idx="11"/>
          </p:nvPr>
        </p:nvSpPr>
        <p:spPr/>
        <p:txBody>
          <a:bodyPr/>
          <a:lstStyle>
            <a:lvl1pPr>
              <a:defRPr/>
            </a:lvl1pPr>
            <a:extLst/>
          </a:lstStyle>
          <a:p>
            <a:pPr>
              <a:defRPr/>
            </a:pPr>
            <a:r>
              <a:rPr lang="en-US">
                <a:solidFill>
                  <a:srgbClr val="676A55">
                    <a:tint val="60000"/>
                    <a:satMod val="155000"/>
                  </a:srgbClr>
                </a:solidFill>
              </a:rPr>
              <a:t>Rupali Bank Ltd.</a:t>
            </a:r>
          </a:p>
        </p:txBody>
      </p:sp>
      <p:sp>
        <p:nvSpPr>
          <p:cNvPr id="6" name="Slide Number Placeholder 4"/>
          <p:cNvSpPr>
            <a:spLocks noGrp="1"/>
          </p:cNvSpPr>
          <p:nvPr>
            <p:ph type="sldNum" sz="quarter" idx="12"/>
          </p:nvPr>
        </p:nvSpPr>
        <p:spPr/>
        <p:txBody>
          <a:bodyPr/>
          <a:lstStyle>
            <a:lvl1pPr>
              <a:defRPr/>
            </a:lvl1pPr>
          </a:lstStyle>
          <a:p>
            <a:fld id="{25E553EE-E41F-4D3A-8D0D-8D269A352879}" type="slidenum">
              <a:rPr lang="en-US"/>
              <a:pPr/>
              <a:t>‹#›</a:t>
            </a:fld>
            <a:endParaRPr lang="en-US"/>
          </a:p>
        </p:txBody>
      </p:sp>
    </p:spTree>
    <p:extLst>
      <p:ext uri="{BB962C8B-B14F-4D97-AF65-F5344CB8AC3E}">
        <p14:creationId xmlns:p14="http://schemas.microsoft.com/office/powerpoint/2010/main" xmlns="" val="203830926"/>
      </p:ext>
    </p:extLst>
  </p:cSld>
  <p:clrMapOvr>
    <a:masterClrMapping/>
  </p:clrMapOvr>
  <p:transition spd="med">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solidFill>
                  <a:srgbClr val="676A55">
                    <a:tint val="60000"/>
                    <a:satMod val="155000"/>
                  </a:srgbClr>
                </a:solidFill>
              </a:rPr>
              <a:t>Rupali Bank Ltd.</a:t>
            </a:r>
          </a:p>
        </p:txBody>
      </p:sp>
      <p:sp>
        <p:nvSpPr>
          <p:cNvPr id="3" name="Date Placeholder 13"/>
          <p:cNvSpPr>
            <a:spLocks noGrp="1"/>
          </p:cNvSpPr>
          <p:nvPr>
            <p:ph type="dt" sz="half" idx="11"/>
          </p:nvPr>
        </p:nvSpPr>
        <p:spPr/>
        <p:txBody>
          <a:bodyPr/>
          <a:lstStyle>
            <a:lvl1pPr>
              <a:defRPr/>
            </a:lvl1pPr>
          </a:lstStyle>
          <a:p>
            <a:pPr>
              <a:defRPr/>
            </a:pPr>
            <a:fld id="{65B29808-B300-4829-A72A-2D0A560E6A00}"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4" name="Slide Number Placeholder 22"/>
          <p:cNvSpPr>
            <a:spLocks noGrp="1"/>
          </p:cNvSpPr>
          <p:nvPr>
            <p:ph type="sldNum" sz="quarter" idx="12"/>
          </p:nvPr>
        </p:nvSpPr>
        <p:spPr/>
        <p:txBody>
          <a:bodyPr/>
          <a:lstStyle>
            <a:lvl1pPr>
              <a:defRPr/>
            </a:lvl1pPr>
          </a:lstStyle>
          <a:p>
            <a:fld id="{FD10DC83-7259-4614-952B-F169BD6B7723}" type="slidenum">
              <a:rPr lang="en-US"/>
              <a:pPr/>
              <a:t>‹#›</a:t>
            </a:fld>
            <a:endParaRPr lang="en-US"/>
          </a:p>
        </p:txBody>
      </p:sp>
    </p:spTree>
    <p:extLst>
      <p:ext uri="{BB962C8B-B14F-4D97-AF65-F5344CB8AC3E}">
        <p14:creationId xmlns:p14="http://schemas.microsoft.com/office/powerpoint/2010/main" xmlns="" val="2750413207"/>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740526-B492-4C4C-896F-DA380653363B}" type="datetime1">
              <a:rPr lang="en-US">
                <a:solidFill>
                  <a:srgbClr val="FFFFFF"/>
                </a:solidFill>
              </a:rPr>
              <a:pPr>
                <a:defRPr/>
              </a:pPr>
              <a:t>8/3/2023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Rupali Bank Ltd.</a:t>
            </a:r>
          </a:p>
        </p:txBody>
      </p:sp>
      <p:sp>
        <p:nvSpPr>
          <p:cNvPr id="6" name="Rectangle 6"/>
          <p:cNvSpPr>
            <a:spLocks noGrp="1" noChangeArrowheads="1"/>
          </p:cNvSpPr>
          <p:nvPr>
            <p:ph type="sldNum" sz="quarter" idx="12"/>
          </p:nvPr>
        </p:nvSpPr>
        <p:spPr>
          <a:ln/>
        </p:spPr>
        <p:txBody>
          <a:bodyPr/>
          <a:lstStyle>
            <a:lvl1pPr>
              <a:defRPr/>
            </a:lvl1pPr>
          </a:lstStyle>
          <a:p>
            <a:fld id="{13BFBB1A-3AF4-477B-BDD2-D5783F4720C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839986735"/>
      </p:ext>
    </p:extLst>
  </p:cSld>
  <p:clrMapOvr>
    <a:masterClrMapping/>
  </p:clrMapOvr>
  <p:transition spd="med">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6743700" y="1057276"/>
            <a:ext cx="4997451"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6617515" y="304800"/>
            <a:ext cx="524256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7416801" y="6513514"/>
            <a:ext cx="4002617" cy="274637"/>
          </a:xfrm>
        </p:spPr>
        <p:txBody>
          <a:bodyPr vert="horz" rtlCol="0"/>
          <a:lstStyle>
            <a:lvl1pPr>
              <a:defRPr/>
            </a:lvl1pPr>
            <a:extLst/>
          </a:lstStyle>
          <a:p>
            <a:pPr>
              <a:defRPr/>
            </a:pPr>
            <a:fld id="{85D393D1-A425-44EE-8C1A-A5DDD9A15E66}"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7" name="Slide Number Placeholder 9"/>
          <p:cNvSpPr>
            <a:spLocks noGrp="1"/>
          </p:cNvSpPr>
          <p:nvPr>
            <p:ph type="sldNum" sz="quarter" idx="11"/>
          </p:nvPr>
        </p:nvSpPr>
        <p:spPr>
          <a:xfrm>
            <a:off x="11518900" y="6513514"/>
            <a:ext cx="618067" cy="274637"/>
          </a:xfrm>
        </p:spPr>
        <p:txBody>
          <a:bodyPr/>
          <a:lstStyle>
            <a:lvl1pPr>
              <a:defRPr/>
            </a:lvl1pPr>
          </a:lstStyle>
          <a:p>
            <a:fld id="{185FA3A5-98A9-441B-A6EE-B2429272DA46}" type="slidenum">
              <a:rPr lang="en-US"/>
              <a:pPr/>
              <a:t>‹#›</a:t>
            </a:fld>
            <a:endParaRPr lang="en-US"/>
          </a:p>
        </p:txBody>
      </p:sp>
      <p:sp>
        <p:nvSpPr>
          <p:cNvPr id="8" name="Footer Placeholder 10"/>
          <p:cNvSpPr>
            <a:spLocks noGrp="1"/>
          </p:cNvSpPr>
          <p:nvPr>
            <p:ph type="ftr" sz="quarter" idx="12"/>
          </p:nvPr>
        </p:nvSpPr>
        <p:spPr>
          <a:xfrm>
            <a:off x="2133600" y="6513514"/>
            <a:ext cx="5209117" cy="274637"/>
          </a:xfrm>
        </p:spPr>
        <p:txBody>
          <a:bodyPr vert="horz" rtlCol="0"/>
          <a:lstStyle>
            <a:lvl1pPr>
              <a:defRPr/>
            </a:lvl1pPr>
            <a:extLst/>
          </a:lstStyle>
          <a:p>
            <a:pPr>
              <a:defRPr/>
            </a:pPr>
            <a:r>
              <a:rPr lang="en-US">
                <a:solidFill>
                  <a:srgbClr val="676A55">
                    <a:tint val="60000"/>
                    <a:satMod val="155000"/>
                  </a:srgbClr>
                </a:solidFill>
              </a:rPr>
              <a:t>Rupali Bank Ltd.</a:t>
            </a:r>
          </a:p>
        </p:txBody>
      </p:sp>
    </p:spTree>
    <p:extLst>
      <p:ext uri="{BB962C8B-B14F-4D97-AF65-F5344CB8AC3E}">
        <p14:creationId xmlns:p14="http://schemas.microsoft.com/office/powerpoint/2010/main" xmlns="" val="2602591648"/>
      </p:ext>
    </p:extLst>
  </p:cSld>
  <p:clrMapOvr>
    <a:overrideClrMapping bg1="dk1" tx1="lt1" bg2="dk2" tx2="lt2" accent1="accent1" accent2="accent2" accent3="accent3" accent4="accent4" accent5="accent5" accent6="accent6" hlink="hlink" folHlink="folHlink"/>
  </p:clrMapOvr>
  <p:transition spd="med">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924" y="4724400"/>
            <a:ext cx="73152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7416801" y="6508750"/>
            <a:ext cx="4002617" cy="274638"/>
          </a:xfrm>
        </p:spPr>
        <p:txBody>
          <a:bodyPr vert="horz" rtlCol="0"/>
          <a:lstStyle>
            <a:lvl1pPr>
              <a:defRPr/>
            </a:lvl1pPr>
            <a:extLst/>
          </a:lstStyle>
          <a:p>
            <a:pPr>
              <a:defRPr/>
            </a:pPr>
            <a:fld id="{832CE3B8-7C4F-4CAE-BE87-56545108052F}"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6" name="Slide Number Placeholder 8"/>
          <p:cNvSpPr>
            <a:spLocks noGrp="1"/>
          </p:cNvSpPr>
          <p:nvPr>
            <p:ph type="sldNum" sz="quarter" idx="11"/>
          </p:nvPr>
        </p:nvSpPr>
        <p:spPr>
          <a:xfrm>
            <a:off x="11518900" y="6508750"/>
            <a:ext cx="618067" cy="274638"/>
          </a:xfrm>
        </p:spPr>
        <p:txBody>
          <a:bodyPr/>
          <a:lstStyle>
            <a:lvl1pPr>
              <a:defRPr/>
            </a:lvl1pPr>
          </a:lstStyle>
          <a:p>
            <a:fld id="{71609665-8BEB-4B66-A461-E1D535084C85}" type="slidenum">
              <a:rPr lang="en-US"/>
              <a:pPr/>
              <a:t>‹#›</a:t>
            </a:fld>
            <a:endParaRPr lang="en-US"/>
          </a:p>
        </p:txBody>
      </p:sp>
      <p:sp>
        <p:nvSpPr>
          <p:cNvPr id="7" name="Footer Placeholder 9"/>
          <p:cNvSpPr>
            <a:spLocks noGrp="1"/>
          </p:cNvSpPr>
          <p:nvPr>
            <p:ph type="ftr" sz="quarter" idx="12"/>
          </p:nvPr>
        </p:nvSpPr>
        <p:spPr>
          <a:xfrm>
            <a:off x="2133600" y="6508750"/>
            <a:ext cx="5209117" cy="274638"/>
          </a:xfrm>
        </p:spPr>
        <p:txBody>
          <a:bodyPr vert="horz" rtlCol="0"/>
          <a:lstStyle>
            <a:lvl1pPr>
              <a:defRPr/>
            </a:lvl1pPr>
            <a:extLst/>
          </a:lstStyle>
          <a:p>
            <a:pPr>
              <a:defRPr/>
            </a:pPr>
            <a:r>
              <a:rPr lang="en-US">
                <a:solidFill>
                  <a:srgbClr val="676A55">
                    <a:tint val="60000"/>
                    <a:satMod val="155000"/>
                  </a:srgbClr>
                </a:solidFill>
              </a:rPr>
              <a:t>Rupali Bank Ltd.</a:t>
            </a:r>
          </a:p>
        </p:txBody>
      </p:sp>
    </p:spTree>
    <p:extLst>
      <p:ext uri="{BB962C8B-B14F-4D97-AF65-F5344CB8AC3E}">
        <p14:creationId xmlns:p14="http://schemas.microsoft.com/office/powerpoint/2010/main" xmlns="" val="2298807719"/>
      </p:ext>
    </p:extLst>
  </p:cSld>
  <p:clrMapOvr>
    <a:masterClrMapping/>
  </p:clrMapOvr>
  <p:transition spd="med">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r>
              <a:rPr lang="en-US">
                <a:solidFill>
                  <a:srgbClr val="676A55">
                    <a:tint val="60000"/>
                    <a:satMod val="155000"/>
                  </a:srgbClr>
                </a:solidFill>
              </a:rPr>
              <a:t>Rupali Bank Ltd.</a:t>
            </a:r>
          </a:p>
        </p:txBody>
      </p:sp>
      <p:sp>
        <p:nvSpPr>
          <p:cNvPr id="5" name="Date Placeholder 13"/>
          <p:cNvSpPr>
            <a:spLocks noGrp="1"/>
          </p:cNvSpPr>
          <p:nvPr>
            <p:ph type="dt" sz="half" idx="11"/>
          </p:nvPr>
        </p:nvSpPr>
        <p:spPr/>
        <p:txBody>
          <a:bodyPr/>
          <a:lstStyle>
            <a:lvl1pPr>
              <a:defRPr/>
            </a:lvl1pPr>
          </a:lstStyle>
          <a:p>
            <a:pPr>
              <a:defRPr/>
            </a:pPr>
            <a:fld id="{18A750E2-5FC1-45A2-91F8-86CB4EAC8CBF}"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6" name="Slide Number Placeholder 22"/>
          <p:cNvSpPr>
            <a:spLocks noGrp="1"/>
          </p:cNvSpPr>
          <p:nvPr>
            <p:ph type="sldNum" sz="quarter" idx="12"/>
          </p:nvPr>
        </p:nvSpPr>
        <p:spPr/>
        <p:txBody>
          <a:bodyPr/>
          <a:lstStyle>
            <a:lvl1pPr>
              <a:defRPr/>
            </a:lvl1pPr>
          </a:lstStyle>
          <a:p>
            <a:fld id="{B3AEBBB6-A336-492E-97A7-B5A1A10C419E}" type="slidenum">
              <a:rPr lang="en-US"/>
              <a:pPr/>
              <a:t>‹#›</a:t>
            </a:fld>
            <a:endParaRPr lang="en-US"/>
          </a:p>
        </p:txBody>
      </p:sp>
    </p:spTree>
    <p:extLst>
      <p:ext uri="{BB962C8B-B14F-4D97-AF65-F5344CB8AC3E}">
        <p14:creationId xmlns:p14="http://schemas.microsoft.com/office/powerpoint/2010/main" xmlns="" val="2351041396"/>
      </p:ext>
    </p:extLst>
  </p:cSld>
  <p:clrMapOvr>
    <a:masterClrMapping/>
  </p:clrMapOvr>
  <p:transition spd="med">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r>
              <a:rPr lang="en-US">
                <a:solidFill>
                  <a:srgbClr val="676A55">
                    <a:tint val="60000"/>
                    <a:satMod val="155000"/>
                  </a:srgbClr>
                </a:solidFill>
              </a:rPr>
              <a:t>Rupali Bank Ltd.</a:t>
            </a:r>
          </a:p>
        </p:txBody>
      </p:sp>
      <p:sp>
        <p:nvSpPr>
          <p:cNvPr id="5" name="Date Placeholder 13"/>
          <p:cNvSpPr>
            <a:spLocks noGrp="1"/>
          </p:cNvSpPr>
          <p:nvPr>
            <p:ph type="dt" sz="half" idx="11"/>
          </p:nvPr>
        </p:nvSpPr>
        <p:spPr/>
        <p:txBody>
          <a:bodyPr/>
          <a:lstStyle>
            <a:lvl1pPr>
              <a:defRPr/>
            </a:lvl1pPr>
          </a:lstStyle>
          <a:p>
            <a:pPr>
              <a:defRPr/>
            </a:pPr>
            <a:fld id="{D55BE327-F80D-4566-9099-DA7E9EF2DE92}"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6" name="Slide Number Placeholder 22"/>
          <p:cNvSpPr>
            <a:spLocks noGrp="1"/>
          </p:cNvSpPr>
          <p:nvPr>
            <p:ph type="sldNum" sz="quarter" idx="12"/>
          </p:nvPr>
        </p:nvSpPr>
        <p:spPr/>
        <p:txBody>
          <a:bodyPr/>
          <a:lstStyle>
            <a:lvl1pPr>
              <a:defRPr/>
            </a:lvl1pPr>
          </a:lstStyle>
          <a:p>
            <a:fld id="{C77729FD-1A84-42FC-B465-888D757ACE64}" type="slidenum">
              <a:rPr lang="en-US"/>
              <a:pPr/>
              <a:t>‹#›</a:t>
            </a:fld>
            <a:endParaRPr lang="en-US"/>
          </a:p>
        </p:txBody>
      </p:sp>
    </p:spTree>
    <p:extLst>
      <p:ext uri="{BB962C8B-B14F-4D97-AF65-F5344CB8AC3E}">
        <p14:creationId xmlns:p14="http://schemas.microsoft.com/office/powerpoint/2010/main" xmlns="" val="3074554984"/>
      </p:ext>
    </p:extLst>
  </p:cSld>
  <p:clrMapOvr>
    <a:masterClrMapping/>
  </p:clrMapOvr>
  <p:transition spd="med">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81200"/>
            <a:ext cx="10972800" cy="4114800"/>
          </a:xfrm>
        </p:spPr>
        <p:txBody>
          <a:bodyPr>
            <a:normAutofit/>
          </a:bodyPr>
          <a:lstStyle/>
          <a:p>
            <a:pPr lvl="0"/>
            <a:endParaRPr lang="en-US" noProof="0" smtClean="0"/>
          </a:p>
        </p:txBody>
      </p:sp>
      <p:sp>
        <p:nvSpPr>
          <p:cNvPr id="4" name="Footer Placeholder 2"/>
          <p:cNvSpPr>
            <a:spLocks noGrp="1"/>
          </p:cNvSpPr>
          <p:nvPr>
            <p:ph type="ftr" sz="quarter" idx="10"/>
          </p:nvPr>
        </p:nvSpPr>
        <p:spPr/>
        <p:txBody>
          <a:bodyPr/>
          <a:lstStyle>
            <a:lvl1pPr>
              <a:defRPr/>
            </a:lvl1pPr>
          </a:lstStyle>
          <a:p>
            <a:pPr>
              <a:defRPr/>
            </a:pPr>
            <a:r>
              <a:rPr lang="en-US">
                <a:solidFill>
                  <a:srgbClr val="676A55">
                    <a:tint val="60000"/>
                    <a:satMod val="155000"/>
                  </a:srgbClr>
                </a:solidFill>
              </a:rPr>
              <a:t>Rupali Bank Ltd.</a:t>
            </a:r>
          </a:p>
        </p:txBody>
      </p:sp>
      <p:sp>
        <p:nvSpPr>
          <p:cNvPr id="5" name="Date Placeholder 13"/>
          <p:cNvSpPr>
            <a:spLocks noGrp="1"/>
          </p:cNvSpPr>
          <p:nvPr>
            <p:ph type="dt" sz="half" idx="11"/>
          </p:nvPr>
        </p:nvSpPr>
        <p:spPr/>
        <p:txBody>
          <a:bodyPr/>
          <a:lstStyle>
            <a:lvl1pPr>
              <a:defRPr/>
            </a:lvl1pPr>
          </a:lstStyle>
          <a:p>
            <a:pPr>
              <a:defRPr/>
            </a:pPr>
            <a:fld id="{2361C861-26EC-42E2-914A-E66DF306D885}"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6" name="Slide Number Placeholder 22"/>
          <p:cNvSpPr>
            <a:spLocks noGrp="1"/>
          </p:cNvSpPr>
          <p:nvPr>
            <p:ph type="sldNum" sz="quarter" idx="12"/>
          </p:nvPr>
        </p:nvSpPr>
        <p:spPr/>
        <p:txBody>
          <a:bodyPr/>
          <a:lstStyle>
            <a:lvl1pPr>
              <a:defRPr/>
            </a:lvl1pPr>
          </a:lstStyle>
          <a:p>
            <a:fld id="{92DDA756-4F57-4823-A14D-158FA7537000}" type="slidenum">
              <a:rPr lang="en-US"/>
              <a:pPr/>
              <a:t>‹#›</a:t>
            </a:fld>
            <a:endParaRPr lang="en-US"/>
          </a:p>
        </p:txBody>
      </p:sp>
    </p:spTree>
    <p:extLst>
      <p:ext uri="{BB962C8B-B14F-4D97-AF65-F5344CB8AC3E}">
        <p14:creationId xmlns:p14="http://schemas.microsoft.com/office/powerpoint/2010/main" xmlns="" val="3098701352"/>
      </p:ext>
    </p:extLst>
  </p:cSld>
  <p:clrMapOvr>
    <a:masterClrMapping/>
  </p:clrMapOvr>
  <p:transition spd="med">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8" name="Title 7"/>
          <p:cNvSpPr>
            <a:spLocks noGrp="1"/>
          </p:cNvSpPr>
          <p:nvPr>
            <p:ph type="ctrTitle"/>
          </p:nvPr>
        </p:nvSpPr>
        <p:spPr>
          <a:xfrm>
            <a:off x="618979" y="381001"/>
            <a:ext cx="109728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7416801" y="6508750"/>
            <a:ext cx="4002617" cy="274638"/>
          </a:xfrm>
        </p:spPr>
        <p:txBody>
          <a:bodyPr vert="horz" rtlCol="0"/>
          <a:lstStyle>
            <a:lvl1pPr>
              <a:defRPr/>
            </a:lvl1pPr>
            <a:extLst/>
          </a:lstStyle>
          <a:p>
            <a:pPr>
              <a:defRPr/>
            </a:pPr>
            <a:fld id="{DEF81634-4861-4017-BA0C-FB2238A7960C}"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6" name="Slide Number Placeholder 10"/>
          <p:cNvSpPr>
            <a:spLocks noGrp="1"/>
          </p:cNvSpPr>
          <p:nvPr>
            <p:ph type="sldNum" sz="quarter" idx="11"/>
          </p:nvPr>
        </p:nvSpPr>
        <p:spPr>
          <a:xfrm>
            <a:off x="11518900" y="6508750"/>
            <a:ext cx="618067" cy="274638"/>
          </a:xfrm>
        </p:spPr>
        <p:txBody>
          <a:bodyPr/>
          <a:lstStyle>
            <a:lvl1pPr>
              <a:defRPr/>
            </a:lvl1pPr>
          </a:lstStyle>
          <a:p>
            <a:fld id="{A4B7BA31-EB9E-4264-B323-045BF70EE139}" type="slidenum">
              <a:rPr lang="en-US"/>
              <a:pPr/>
              <a:t>‹#›</a:t>
            </a:fld>
            <a:endParaRPr lang="en-US"/>
          </a:p>
        </p:txBody>
      </p:sp>
      <p:sp>
        <p:nvSpPr>
          <p:cNvPr id="7" name="Footer Placeholder 11"/>
          <p:cNvSpPr>
            <a:spLocks noGrp="1"/>
          </p:cNvSpPr>
          <p:nvPr>
            <p:ph type="ftr" sz="quarter" idx="12"/>
          </p:nvPr>
        </p:nvSpPr>
        <p:spPr>
          <a:xfrm>
            <a:off x="2133600" y="6508750"/>
            <a:ext cx="5209117" cy="274638"/>
          </a:xfrm>
        </p:spPr>
        <p:txBody>
          <a:bodyPr vert="horz" rtlCol="0"/>
          <a:lstStyle>
            <a:lvl1pPr>
              <a:defRPr/>
            </a:lvl1pPr>
            <a:extLst/>
          </a:lstStyle>
          <a:p>
            <a:pPr>
              <a:defRPr/>
            </a:pPr>
            <a:r>
              <a:rPr lang="en-US">
                <a:solidFill>
                  <a:srgbClr val="676A55">
                    <a:tint val="60000"/>
                    <a:satMod val="155000"/>
                  </a:srgbClr>
                </a:solidFill>
              </a:rPr>
              <a:t>Rupali Bank Ltd.</a:t>
            </a:r>
          </a:p>
        </p:txBody>
      </p:sp>
    </p:spTree>
    <p:extLst>
      <p:ext uri="{BB962C8B-B14F-4D97-AF65-F5344CB8AC3E}">
        <p14:creationId xmlns:p14="http://schemas.microsoft.com/office/powerpoint/2010/main" xmlns="" val="4181796300"/>
      </p:ext>
    </p:extLst>
  </p:cSld>
  <p:clrMapOvr>
    <a:masterClrMapping/>
  </p:clrMapOvr>
  <p:transition spd="med">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696938F6-1D82-4543-BC21-36419119422F}"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6" name="Footer Placeholder 4"/>
          <p:cNvSpPr>
            <a:spLocks noGrp="1"/>
          </p:cNvSpPr>
          <p:nvPr>
            <p:ph type="ftr" sz="quarter" idx="11"/>
          </p:nvPr>
        </p:nvSpPr>
        <p:spPr/>
        <p:txBody>
          <a:bodyPr/>
          <a:lstStyle>
            <a:lvl1pPr>
              <a:defRPr/>
            </a:lvl1pPr>
            <a:extLst/>
          </a:lstStyle>
          <a:p>
            <a:pPr>
              <a:defRPr/>
            </a:pPr>
            <a:r>
              <a:rPr lang="en-US">
                <a:solidFill>
                  <a:srgbClr val="676A55">
                    <a:tint val="60000"/>
                    <a:satMod val="155000"/>
                  </a:srgbClr>
                </a:solidFill>
              </a:rPr>
              <a:t>Rupali Bank Ltd.</a:t>
            </a:r>
          </a:p>
        </p:txBody>
      </p:sp>
      <p:sp>
        <p:nvSpPr>
          <p:cNvPr id="7" name="Slide Number Placeholder 5"/>
          <p:cNvSpPr>
            <a:spLocks noGrp="1"/>
          </p:cNvSpPr>
          <p:nvPr>
            <p:ph type="sldNum" sz="quarter" idx="12"/>
          </p:nvPr>
        </p:nvSpPr>
        <p:spPr/>
        <p:txBody>
          <a:bodyPr/>
          <a:lstStyle>
            <a:lvl1pPr>
              <a:defRPr/>
            </a:lvl1pPr>
          </a:lstStyle>
          <a:p>
            <a:fld id="{6C906C94-AE52-43A6-99DF-87DCA25B3CC8}" type="slidenum">
              <a:rPr lang="en-US"/>
              <a:pPr/>
              <a:t>‹#›</a:t>
            </a:fld>
            <a:endParaRPr lang="en-US"/>
          </a:p>
        </p:txBody>
      </p:sp>
    </p:spTree>
    <p:extLst>
      <p:ext uri="{BB962C8B-B14F-4D97-AF65-F5344CB8AC3E}">
        <p14:creationId xmlns:p14="http://schemas.microsoft.com/office/powerpoint/2010/main" xmlns="" val="347981456"/>
      </p:ext>
    </p:extLst>
  </p:cSld>
  <p:clrMapOvr>
    <a:masterClrMapping/>
  </p:clrMapOvr>
  <p:transition spd="med">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1333501" y="3267076"/>
            <a:ext cx="987636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963084" y="3287713"/>
            <a:ext cx="103632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7416801" y="6513514"/>
            <a:ext cx="4002617" cy="274637"/>
          </a:xfrm>
        </p:spPr>
        <p:txBody>
          <a:bodyPr vert="horz" rtlCol="0"/>
          <a:lstStyle>
            <a:lvl1pPr>
              <a:defRPr/>
            </a:lvl1pPr>
            <a:extLst/>
          </a:lstStyle>
          <a:p>
            <a:pPr>
              <a:defRPr/>
            </a:pPr>
            <a:fld id="{F6C899D3-891A-4763-B778-EFC966AC99C5}"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6" name="Slide Number Placeholder 8"/>
          <p:cNvSpPr>
            <a:spLocks noGrp="1"/>
          </p:cNvSpPr>
          <p:nvPr>
            <p:ph type="sldNum" sz="quarter" idx="11"/>
          </p:nvPr>
        </p:nvSpPr>
        <p:spPr>
          <a:xfrm>
            <a:off x="11518900" y="6513514"/>
            <a:ext cx="618067" cy="274637"/>
          </a:xfrm>
        </p:spPr>
        <p:txBody>
          <a:bodyPr/>
          <a:lstStyle>
            <a:lvl1pPr>
              <a:defRPr/>
            </a:lvl1pPr>
          </a:lstStyle>
          <a:p>
            <a:fld id="{005F0C01-818D-44D6-B2CB-8ECC41D5B298}" type="slidenum">
              <a:rPr lang="en-US"/>
              <a:pPr/>
              <a:t>‹#›</a:t>
            </a:fld>
            <a:endParaRPr lang="en-US"/>
          </a:p>
        </p:txBody>
      </p:sp>
      <p:sp>
        <p:nvSpPr>
          <p:cNvPr id="7" name="Footer Placeholder 9"/>
          <p:cNvSpPr>
            <a:spLocks noGrp="1"/>
          </p:cNvSpPr>
          <p:nvPr>
            <p:ph type="ftr" sz="quarter" idx="12"/>
          </p:nvPr>
        </p:nvSpPr>
        <p:spPr>
          <a:xfrm>
            <a:off x="2133600" y="6513514"/>
            <a:ext cx="5209117" cy="274637"/>
          </a:xfrm>
        </p:spPr>
        <p:txBody>
          <a:bodyPr vert="horz" rtlCol="0"/>
          <a:lstStyle>
            <a:lvl1pPr>
              <a:defRPr/>
            </a:lvl1pPr>
            <a:extLst/>
          </a:lstStyle>
          <a:p>
            <a:pPr>
              <a:defRPr/>
            </a:pPr>
            <a:r>
              <a:rPr lang="en-US">
                <a:solidFill>
                  <a:srgbClr val="676A55">
                    <a:tint val="60000"/>
                    <a:satMod val="155000"/>
                  </a:srgbClr>
                </a:solidFill>
              </a:rPr>
              <a:t>Rupali Bank Ltd.</a:t>
            </a:r>
          </a:p>
        </p:txBody>
      </p:sp>
    </p:spTree>
    <p:extLst>
      <p:ext uri="{BB962C8B-B14F-4D97-AF65-F5344CB8AC3E}">
        <p14:creationId xmlns:p14="http://schemas.microsoft.com/office/powerpoint/2010/main" xmlns="" val="740681421"/>
      </p:ext>
    </p:extLst>
  </p:cSld>
  <p:clrMapOvr>
    <a:overrideClrMapping bg1="dk1" tx1="lt1" bg2="dk2" tx2="lt2" accent1="accent1" accent2="accent2" accent3="accent3" accent4="accent4" accent5="accent5" accent6="accent6" hlink="hlink" folHlink="folHlink"/>
  </p:clrMapOvr>
  <p:transition spd="med">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E4DE2DE7-7097-4455-AFAC-71012F774086}"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7" name="Footer Placeholder 5"/>
          <p:cNvSpPr>
            <a:spLocks noGrp="1"/>
          </p:cNvSpPr>
          <p:nvPr>
            <p:ph type="ftr" sz="quarter" idx="11"/>
          </p:nvPr>
        </p:nvSpPr>
        <p:spPr/>
        <p:txBody>
          <a:bodyPr/>
          <a:lstStyle>
            <a:lvl1pPr>
              <a:defRPr/>
            </a:lvl1pPr>
            <a:extLst/>
          </a:lstStyle>
          <a:p>
            <a:pPr>
              <a:defRPr/>
            </a:pPr>
            <a:r>
              <a:rPr lang="en-US">
                <a:solidFill>
                  <a:srgbClr val="676A55">
                    <a:tint val="60000"/>
                    <a:satMod val="155000"/>
                  </a:srgbClr>
                </a:solidFill>
              </a:rPr>
              <a:t>Rupali Bank Ltd.</a:t>
            </a:r>
          </a:p>
        </p:txBody>
      </p:sp>
      <p:sp>
        <p:nvSpPr>
          <p:cNvPr id="8" name="Slide Number Placeholder 6"/>
          <p:cNvSpPr>
            <a:spLocks noGrp="1"/>
          </p:cNvSpPr>
          <p:nvPr>
            <p:ph type="sldNum" sz="quarter" idx="12"/>
          </p:nvPr>
        </p:nvSpPr>
        <p:spPr>
          <a:xfrm>
            <a:off x="11521018" y="6515100"/>
            <a:ext cx="620183" cy="273050"/>
          </a:xfrm>
        </p:spPr>
        <p:txBody>
          <a:bodyPr/>
          <a:lstStyle>
            <a:lvl1pPr>
              <a:defRPr/>
            </a:lvl1pPr>
          </a:lstStyle>
          <a:p>
            <a:fld id="{2FB6303F-02B5-4F06-92B9-229E8C03EEE4}" type="slidenum">
              <a:rPr lang="en-US"/>
              <a:pPr/>
              <a:t>‹#›</a:t>
            </a:fld>
            <a:endParaRPr lang="en-US"/>
          </a:p>
        </p:txBody>
      </p:sp>
    </p:spTree>
    <p:extLst>
      <p:ext uri="{BB962C8B-B14F-4D97-AF65-F5344CB8AC3E}">
        <p14:creationId xmlns:p14="http://schemas.microsoft.com/office/powerpoint/2010/main" xmlns="" val="3638860355"/>
      </p:ext>
    </p:extLst>
  </p:cSld>
  <p:clrMapOvr>
    <a:masterClrMapping/>
  </p:clrMapOvr>
  <p:transition spd="med">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823385" y="2165351"/>
            <a:ext cx="4997449"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base">
              <a:spcBef>
                <a:spcPct val="0"/>
              </a:spcBef>
              <a:spcAft>
                <a:spcPct val="0"/>
              </a:spcAft>
              <a:defRPr/>
            </a:pPr>
            <a:endParaRPr lang="en-US" sz="1800">
              <a:solidFill>
                <a:prstClr val="white"/>
              </a:solidFill>
            </a:endParaRPr>
          </a:p>
        </p:txBody>
      </p:sp>
      <p:sp>
        <p:nvSpPr>
          <p:cNvPr id="8" name="Rectangle 7"/>
          <p:cNvSpPr/>
          <p:nvPr/>
        </p:nvSpPr>
        <p:spPr>
          <a:xfrm>
            <a:off x="6400801" y="2165351"/>
            <a:ext cx="499956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609600" y="251948"/>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2362201"/>
            <a:ext cx="5386917"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fld id="{9635B91D-6BA8-41A0-95E7-35C1B8D180B3}"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10" name="Footer Placeholder 7"/>
          <p:cNvSpPr>
            <a:spLocks noGrp="1"/>
          </p:cNvSpPr>
          <p:nvPr>
            <p:ph type="ftr" sz="quarter" idx="11"/>
          </p:nvPr>
        </p:nvSpPr>
        <p:spPr/>
        <p:txBody>
          <a:bodyPr/>
          <a:lstStyle>
            <a:lvl1pPr>
              <a:defRPr/>
            </a:lvl1pPr>
            <a:extLst/>
          </a:lstStyle>
          <a:p>
            <a:pPr>
              <a:defRPr/>
            </a:pPr>
            <a:r>
              <a:rPr lang="en-US">
                <a:solidFill>
                  <a:srgbClr val="676A55">
                    <a:tint val="60000"/>
                    <a:satMod val="155000"/>
                  </a:srgbClr>
                </a:solidFill>
              </a:rPr>
              <a:t>Rupali Bank Ltd.</a:t>
            </a:r>
          </a:p>
        </p:txBody>
      </p:sp>
      <p:sp>
        <p:nvSpPr>
          <p:cNvPr id="11" name="Slide Number Placeholder 8"/>
          <p:cNvSpPr>
            <a:spLocks noGrp="1"/>
          </p:cNvSpPr>
          <p:nvPr>
            <p:ph type="sldNum" sz="quarter" idx="12"/>
          </p:nvPr>
        </p:nvSpPr>
        <p:spPr>
          <a:xfrm>
            <a:off x="11521018" y="6515100"/>
            <a:ext cx="620183" cy="273050"/>
          </a:xfrm>
        </p:spPr>
        <p:txBody>
          <a:bodyPr/>
          <a:lstStyle>
            <a:lvl1pPr>
              <a:defRPr/>
            </a:lvl1pPr>
          </a:lstStyle>
          <a:p>
            <a:fld id="{2FAFE4A8-6FB9-4141-A3BA-FB4E39A24C77}" type="slidenum">
              <a:rPr lang="en-US"/>
              <a:pPr/>
              <a:t>‹#›</a:t>
            </a:fld>
            <a:endParaRPr lang="en-US"/>
          </a:p>
        </p:txBody>
      </p:sp>
    </p:spTree>
    <p:extLst>
      <p:ext uri="{BB962C8B-B14F-4D97-AF65-F5344CB8AC3E}">
        <p14:creationId xmlns:p14="http://schemas.microsoft.com/office/powerpoint/2010/main" xmlns="" val="3660464998"/>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C9F306A-9B73-402D-A5A6-3EB73107FDFF}" type="datetime1">
              <a:rPr lang="en-US">
                <a:solidFill>
                  <a:srgbClr val="FFFFFF"/>
                </a:solidFill>
              </a:rPr>
              <a:pPr>
                <a:defRPr/>
              </a:pPr>
              <a:t>8/3/2023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Rupali Bank Ltd.</a:t>
            </a:r>
          </a:p>
        </p:txBody>
      </p:sp>
      <p:sp>
        <p:nvSpPr>
          <p:cNvPr id="6" name="Rectangle 6"/>
          <p:cNvSpPr>
            <a:spLocks noGrp="1" noChangeArrowheads="1"/>
          </p:cNvSpPr>
          <p:nvPr>
            <p:ph type="sldNum" sz="quarter" idx="12"/>
          </p:nvPr>
        </p:nvSpPr>
        <p:spPr>
          <a:ln/>
        </p:spPr>
        <p:txBody>
          <a:bodyPr/>
          <a:lstStyle>
            <a:lvl1pPr>
              <a:defRPr/>
            </a:lvl1pPr>
          </a:lstStyle>
          <a:p>
            <a:fld id="{6F41FB0E-C930-4B9B-9056-7D526155D32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247730148"/>
      </p:ext>
    </p:extLst>
  </p:cSld>
  <p:clrMapOvr>
    <a:masterClrMapping/>
  </p:clrMapOvr>
  <p:transition spd="med">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785284" y="1423989"/>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609600" y="253218"/>
            <a:ext cx="109728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8D44D4E5-B4BE-4314-8A32-7A18BCE1CFD3}"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5" name="Footer Placeholder 3"/>
          <p:cNvSpPr>
            <a:spLocks noGrp="1"/>
          </p:cNvSpPr>
          <p:nvPr>
            <p:ph type="ftr" sz="quarter" idx="11"/>
          </p:nvPr>
        </p:nvSpPr>
        <p:spPr/>
        <p:txBody>
          <a:bodyPr/>
          <a:lstStyle>
            <a:lvl1pPr>
              <a:defRPr/>
            </a:lvl1pPr>
            <a:extLst/>
          </a:lstStyle>
          <a:p>
            <a:pPr>
              <a:defRPr/>
            </a:pPr>
            <a:r>
              <a:rPr lang="en-US">
                <a:solidFill>
                  <a:srgbClr val="676A55">
                    <a:tint val="60000"/>
                    <a:satMod val="155000"/>
                  </a:srgbClr>
                </a:solidFill>
              </a:rPr>
              <a:t>Rupali Bank Ltd.</a:t>
            </a:r>
          </a:p>
        </p:txBody>
      </p:sp>
      <p:sp>
        <p:nvSpPr>
          <p:cNvPr id="6" name="Slide Number Placeholder 4"/>
          <p:cNvSpPr>
            <a:spLocks noGrp="1"/>
          </p:cNvSpPr>
          <p:nvPr>
            <p:ph type="sldNum" sz="quarter" idx="12"/>
          </p:nvPr>
        </p:nvSpPr>
        <p:spPr/>
        <p:txBody>
          <a:bodyPr/>
          <a:lstStyle>
            <a:lvl1pPr>
              <a:defRPr/>
            </a:lvl1pPr>
          </a:lstStyle>
          <a:p>
            <a:fld id="{4E3510EE-BBAA-4450-96A8-C7A1BB1D6AA8}" type="slidenum">
              <a:rPr lang="en-US"/>
              <a:pPr/>
              <a:t>‹#›</a:t>
            </a:fld>
            <a:endParaRPr lang="en-US"/>
          </a:p>
        </p:txBody>
      </p:sp>
    </p:spTree>
    <p:extLst>
      <p:ext uri="{BB962C8B-B14F-4D97-AF65-F5344CB8AC3E}">
        <p14:creationId xmlns:p14="http://schemas.microsoft.com/office/powerpoint/2010/main" xmlns="" val="1751712189"/>
      </p:ext>
    </p:extLst>
  </p:cSld>
  <p:clrMapOvr>
    <a:masterClrMapping/>
  </p:clrMapOvr>
  <p:transition spd="med">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solidFill>
                  <a:srgbClr val="676A55">
                    <a:tint val="60000"/>
                    <a:satMod val="155000"/>
                  </a:srgbClr>
                </a:solidFill>
              </a:rPr>
              <a:t>Rupali Bank Ltd.</a:t>
            </a:r>
          </a:p>
        </p:txBody>
      </p:sp>
      <p:sp>
        <p:nvSpPr>
          <p:cNvPr id="3" name="Date Placeholder 13"/>
          <p:cNvSpPr>
            <a:spLocks noGrp="1"/>
          </p:cNvSpPr>
          <p:nvPr>
            <p:ph type="dt" sz="half" idx="11"/>
          </p:nvPr>
        </p:nvSpPr>
        <p:spPr/>
        <p:txBody>
          <a:bodyPr/>
          <a:lstStyle>
            <a:lvl1pPr>
              <a:defRPr/>
            </a:lvl1pPr>
          </a:lstStyle>
          <a:p>
            <a:pPr>
              <a:defRPr/>
            </a:pPr>
            <a:fld id="{581377CA-70B7-4500-8046-7B2D9F493785}"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4" name="Slide Number Placeholder 22"/>
          <p:cNvSpPr>
            <a:spLocks noGrp="1"/>
          </p:cNvSpPr>
          <p:nvPr>
            <p:ph type="sldNum" sz="quarter" idx="12"/>
          </p:nvPr>
        </p:nvSpPr>
        <p:spPr/>
        <p:txBody>
          <a:bodyPr/>
          <a:lstStyle>
            <a:lvl1pPr>
              <a:defRPr/>
            </a:lvl1pPr>
          </a:lstStyle>
          <a:p>
            <a:fld id="{B5AC9567-C16F-4DD8-BFA9-28B8B3CB0C91}" type="slidenum">
              <a:rPr lang="en-US"/>
              <a:pPr/>
              <a:t>‹#›</a:t>
            </a:fld>
            <a:endParaRPr lang="en-US"/>
          </a:p>
        </p:txBody>
      </p:sp>
    </p:spTree>
    <p:extLst>
      <p:ext uri="{BB962C8B-B14F-4D97-AF65-F5344CB8AC3E}">
        <p14:creationId xmlns:p14="http://schemas.microsoft.com/office/powerpoint/2010/main" xmlns="" val="1201678153"/>
      </p:ext>
    </p:extLst>
  </p:cSld>
  <p:clrMapOvr>
    <a:masterClrMapping/>
  </p:clrMapOvr>
  <p:transition spd="med">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6743700" y="1057276"/>
            <a:ext cx="4997451"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6617515" y="304800"/>
            <a:ext cx="524256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7416801" y="6513514"/>
            <a:ext cx="4002617" cy="274637"/>
          </a:xfrm>
        </p:spPr>
        <p:txBody>
          <a:bodyPr vert="horz" rtlCol="0"/>
          <a:lstStyle>
            <a:lvl1pPr>
              <a:defRPr/>
            </a:lvl1pPr>
            <a:extLst/>
          </a:lstStyle>
          <a:p>
            <a:pPr>
              <a:defRPr/>
            </a:pPr>
            <a:fld id="{E7CB6976-55E1-4D92-A744-998AF3F5BBB7}"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7" name="Slide Number Placeholder 9"/>
          <p:cNvSpPr>
            <a:spLocks noGrp="1"/>
          </p:cNvSpPr>
          <p:nvPr>
            <p:ph type="sldNum" sz="quarter" idx="11"/>
          </p:nvPr>
        </p:nvSpPr>
        <p:spPr>
          <a:xfrm>
            <a:off x="11518900" y="6513514"/>
            <a:ext cx="618067" cy="274637"/>
          </a:xfrm>
        </p:spPr>
        <p:txBody>
          <a:bodyPr/>
          <a:lstStyle>
            <a:lvl1pPr>
              <a:defRPr/>
            </a:lvl1pPr>
          </a:lstStyle>
          <a:p>
            <a:fld id="{B6FFCD30-3116-4035-944F-B64DD79833C8}" type="slidenum">
              <a:rPr lang="en-US"/>
              <a:pPr/>
              <a:t>‹#›</a:t>
            </a:fld>
            <a:endParaRPr lang="en-US"/>
          </a:p>
        </p:txBody>
      </p:sp>
      <p:sp>
        <p:nvSpPr>
          <p:cNvPr id="8" name="Footer Placeholder 10"/>
          <p:cNvSpPr>
            <a:spLocks noGrp="1"/>
          </p:cNvSpPr>
          <p:nvPr>
            <p:ph type="ftr" sz="quarter" idx="12"/>
          </p:nvPr>
        </p:nvSpPr>
        <p:spPr>
          <a:xfrm>
            <a:off x="2133600" y="6513514"/>
            <a:ext cx="5209117" cy="274637"/>
          </a:xfrm>
        </p:spPr>
        <p:txBody>
          <a:bodyPr vert="horz" rtlCol="0"/>
          <a:lstStyle>
            <a:lvl1pPr>
              <a:defRPr/>
            </a:lvl1pPr>
            <a:extLst/>
          </a:lstStyle>
          <a:p>
            <a:pPr>
              <a:defRPr/>
            </a:pPr>
            <a:r>
              <a:rPr lang="en-US">
                <a:solidFill>
                  <a:srgbClr val="676A55">
                    <a:tint val="60000"/>
                    <a:satMod val="155000"/>
                  </a:srgbClr>
                </a:solidFill>
              </a:rPr>
              <a:t>Rupali Bank Ltd.</a:t>
            </a:r>
          </a:p>
        </p:txBody>
      </p:sp>
    </p:spTree>
    <p:extLst>
      <p:ext uri="{BB962C8B-B14F-4D97-AF65-F5344CB8AC3E}">
        <p14:creationId xmlns:p14="http://schemas.microsoft.com/office/powerpoint/2010/main" xmlns="" val="4068437443"/>
      </p:ext>
    </p:extLst>
  </p:cSld>
  <p:clrMapOvr>
    <a:overrideClrMapping bg1="dk1" tx1="lt1" bg2="dk2" tx2="lt2" accent1="accent1" accent2="accent2" accent3="accent3" accent4="accent4" accent5="accent5" accent6="accent6" hlink="hlink" folHlink="folHlink"/>
  </p:clrMapOvr>
  <p:transition spd="med">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924" y="4724400"/>
            <a:ext cx="73152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7416801" y="6508750"/>
            <a:ext cx="4002617" cy="274638"/>
          </a:xfrm>
        </p:spPr>
        <p:txBody>
          <a:bodyPr vert="horz" rtlCol="0"/>
          <a:lstStyle>
            <a:lvl1pPr>
              <a:defRPr/>
            </a:lvl1pPr>
            <a:extLst/>
          </a:lstStyle>
          <a:p>
            <a:pPr>
              <a:defRPr/>
            </a:pPr>
            <a:fld id="{67F5B089-C929-4E93-A93C-BE739DF69B1B}"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6" name="Slide Number Placeholder 8"/>
          <p:cNvSpPr>
            <a:spLocks noGrp="1"/>
          </p:cNvSpPr>
          <p:nvPr>
            <p:ph type="sldNum" sz="quarter" idx="11"/>
          </p:nvPr>
        </p:nvSpPr>
        <p:spPr>
          <a:xfrm>
            <a:off x="11518900" y="6508750"/>
            <a:ext cx="618067" cy="274638"/>
          </a:xfrm>
        </p:spPr>
        <p:txBody>
          <a:bodyPr/>
          <a:lstStyle>
            <a:lvl1pPr>
              <a:defRPr/>
            </a:lvl1pPr>
          </a:lstStyle>
          <a:p>
            <a:fld id="{5BBFF4EB-B94F-4955-9058-76349766DB8D}" type="slidenum">
              <a:rPr lang="en-US"/>
              <a:pPr/>
              <a:t>‹#›</a:t>
            </a:fld>
            <a:endParaRPr lang="en-US"/>
          </a:p>
        </p:txBody>
      </p:sp>
      <p:sp>
        <p:nvSpPr>
          <p:cNvPr id="7" name="Footer Placeholder 9"/>
          <p:cNvSpPr>
            <a:spLocks noGrp="1"/>
          </p:cNvSpPr>
          <p:nvPr>
            <p:ph type="ftr" sz="quarter" idx="12"/>
          </p:nvPr>
        </p:nvSpPr>
        <p:spPr>
          <a:xfrm>
            <a:off x="2133600" y="6508750"/>
            <a:ext cx="5209117" cy="274638"/>
          </a:xfrm>
        </p:spPr>
        <p:txBody>
          <a:bodyPr vert="horz" rtlCol="0"/>
          <a:lstStyle>
            <a:lvl1pPr>
              <a:defRPr/>
            </a:lvl1pPr>
            <a:extLst/>
          </a:lstStyle>
          <a:p>
            <a:pPr>
              <a:defRPr/>
            </a:pPr>
            <a:r>
              <a:rPr lang="en-US">
                <a:solidFill>
                  <a:srgbClr val="676A55">
                    <a:tint val="60000"/>
                    <a:satMod val="155000"/>
                  </a:srgbClr>
                </a:solidFill>
              </a:rPr>
              <a:t>Rupali Bank Ltd.</a:t>
            </a:r>
          </a:p>
        </p:txBody>
      </p:sp>
    </p:spTree>
    <p:extLst>
      <p:ext uri="{BB962C8B-B14F-4D97-AF65-F5344CB8AC3E}">
        <p14:creationId xmlns:p14="http://schemas.microsoft.com/office/powerpoint/2010/main" xmlns="" val="953359894"/>
      </p:ext>
    </p:extLst>
  </p:cSld>
  <p:clrMapOvr>
    <a:masterClrMapping/>
  </p:clrMapOvr>
  <p:transition spd="med">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r>
              <a:rPr lang="en-US">
                <a:solidFill>
                  <a:srgbClr val="676A55">
                    <a:tint val="60000"/>
                    <a:satMod val="155000"/>
                  </a:srgbClr>
                </a:solidFill>
              </a:rPr>
              <a:t>Rupali Bank Ltd.</a:t>
            </a:r>
          </a:p>
        </p:txBody>
      </p:sp>
      <p:sp>
        <p:nvSpPr>
          <p:cNvPr id="5" name="Date Placeholder 13"/>
          <p:cNvSpPr>
            <a:spLocks noGrp="1"/>
          </p:cNvSpPr>
          <p:nvPr>
            <p:ph type="dt" sz="half" idx="11"/>
          </p:nvPr>
        </p:nvSpPr>
        <p:spPr/>
        <p:txBody>
          <a:bodyPr/>
          <a:lstStyle>
            <a:lvl1pPr>
              <a:defRPr/>
            </a:lvl1pPr>
          </a:lstStyle>
          <a:p>
            <a:pPr>
              <a:defRPr/>
            </a:pPr>
            <a:fld id="{898DC5AD-B050-49B8-A157-1E06C8E94427}"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6" name="Slide Number Placeholder 22"/>
          <p:cNvSpPr>
            <a:spLocks noGrp="1"/>
          </p:cNvSpPr>
          <p:nvPr>
            <p:ph type="sldNum" sz="quarter" idx="12"/>
          </p:nvPr>
        </p:nvSpPr>
        <p:spPr/>
        <p:txBody>
          <a:bodyPr/>
          <a:lstStyle>
            <a:lvl1pPr>
              <a:defRPr/>
            </a:lvl1pPr>
          </a:lstStyle>
          <a:p>
            <a:fld id="{5A897D50-EAF9-49EE-8B59-EC413D743E68}" type="slidenum">
              <a:rPr lang="en-US"/>
              <a:pPr/>
              <a:t>‹#›</a:t>
            </a:fld>
            <a:endParaRPr lang="en-US"/>
          </a:p>
        </p:txBody>
      </p:sp>
    </p:spTree>
    <p:extLst>
      <p:ext uri="{BB962C8B-B14F-4D97-AF65-F5344CB8AC3E}">
        <p14:creationId xmlns:p14="http://schemas.microsoft.com/office/powerpoint/2010/main" xmlns="" val="3145764417"/>
      </p:ext>
    </p:extLst>
  </p:cSld>
  <p:clrMapOvr>
    <a:masterClrMapping/>
  </p:clrMapOvr>
  <p:transition spd="med">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r>
              <a:rPr lang="en-US">
                <a:solidFill>
                  <a:srgbClr val="676A55">
                    <a:tint val="60000"/>
                    <a:satMod val="155000"/>
                  </a:srgbClr>
                </a:solidFill>
              </a:rPr>
              <a:t>Rupali Bank Ltd.</a:t>
            </a:r>
          </a:p>
        </p:txBody>
      </p:sp>
      <p:sp>
        <p:nvSpPr>
          <p:cNvPr id="5" name="Date Placeholder 13"/>
          <p:cNvSpPr>
            <a:spLocks noGrp="1"/>
          </p:cNvSpPr>
          <p:nvPr>
            <p:ph type="dt" sz="half" idx="11"/>
          </p:nvPr>
        </p:nvSpPr>
        <p:spPr/>
        <p:txBody>
          <a:bodyPr/>
          <a:lstStyle>
            <a:lvl1pPr>
              <a:defRPr/>
            </a:lvl1pPr>
          </a:lstStyle>
          <a:p>
            <a:pPr>
              <a:defRPr/>
            </a:pPr>
            <a:fld id="{16476108-928A-4864-9388-A5C5128114DD}"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6" name="Slide Number Placeholder 22"/>
          <p:cNvSpPr>
            <a:spLocks noGrp="1"/>
          </p:cNvSpPr>
          <p:nvPr>
            <p:ph type="sldNum" sz="quarter" idx="12"/>
          </p:nvPr>
        </p:nvSpPr>
        <p:spPr/>
        <p:txBody>
          <a:bodyPr/>
          <a:lstStyle>
            <a:lvl1pPr>
              <a:defRPr/>
            </a:lvl1pPr>
          </a:lstStyle>
          <a:p>
            <a:fld id="{72DA0071-2C5C-4D65-85AA-57A8A7E504F6}" type="slidenum">
              <a:rPr lang="en-US"/>
              <a:pPr/>
              <a:t>‹#›</a:t>
            </a:fld>
            <a:endParaRPr lang="en-US"/>
          </a:p>
        </p:txBody>
      </p:sp>
    </p:spTree>
    <p:extLst>
      <p:ext uri="{BB962C8B-B14F-4D97-AF65-F5344CB8AC3E}">
        <p14:creationId xmlns:p14="http://schemas.microsoft.com/office/powerpoint/2010/main" xmlns="" val="688649948"/>
      </p:ext>
    </p:extLst>
  </p:cSld>
  <p:clrMapOvr>
    <a:masterClrMapping/>
  </p:clrMapOvr>
  <p:transition spd="med">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81200"/>
            <a:ext cx="10972800" cy="4114800"/>
          </a:xfrm>
        </p:spPr>
        <p:txBody>
          <a:bodyPr>
            <a:normAutofit/>
          </a:bodyPr>
          <a:lstStyle/>
          <a:p>
            <a:pPr lvl="0"/>
            <a:endParaRPr lang="en-US" noProof="0" smtClean="0"/>
          </a:p>
        </p:txBody>
      </p:sp>
      <p:sp>
        <p:nvSpPr>
          <p:cNvPr id="4" name="Footer Placeholder 2"/>
          <p:cNvSpPr>
            <a:spLocks noGrp="1"/>
          </p:cNvSpPr>
          <p:nvPr>
            <p:ph type="ftr" sz="quarter" idx="10"/>
          </p:nvPr>
        </p:nvSpPr>
        <p:spPr/>
        <p:txBody>
          <a:bodyPr/>
          <a:lstStyle>
            <a:lvl1pPr>
              <a:defRPr/>
            </a:lvl1pPr>
          </a:lstStyle>
          <a:p>
            <a:pPr>
              <a:defRPr/>
            </a:pPr>
            <a:r>
              <a:rPr lang="en-US">
                <a:solidFill>
                  <a:srgbClr val="676A55">
                    <a:tint val="60000"/>
                    <a:satMod val="155000"/>
                  </a:srgbClr>
                </a:solidFill>
              </a:rPr>
              <a:t>Rupali Bank Ltd.</a:t>
            </a:r>
          </a:p>
        </p:txBody>
      </p:sp>
      <p:sp>
        <p:nvSpPr>
          <p:cNvPr id="5" name="Date Placeholder 13"/>
          <p:cNvSpPr>
            <a:spLocks noGrp="1"/>
          </p:cNvSpPr>
          <p:nvPr>
            <p:ph type="dt" sz="half" idx="11"/>
          </p:nvPr>
        </p:nvSpPr>
        <p:spPr/>
        <p:txBody>
          <a:bodyPr/>
          <a:lstStyle>
            <a:lvl1pPr>
              <a:defRPr/>
            </a:lvl1pPr>
          </a:lstStyle>
          <a:p>
            <a:pPr>
              <a:defRPr/>
            </a:pPr>
            <a:fld id="{EC41D0CB-32D5-47DC-BED9-406B02A8AAA2}" type="datetime1">
              <a:rPr lang="en-US">
                <a:solidFill>
                  <a:srgbClr val="676A55">
                    <a:tint val="60000"/>
                    <a:satMod val="155000"/>
                  </a:srgbClr>
                </a:solidFill>
              </a:rPr>
              <a:pPr>
                <a:defRPr/>
              </a:pPr>
              <a:t>8/3/2023</a:t>
            </a:fld>
            <a:endParaRPr lang="en-US">
              <a:solidFill>
                <a:srgbClr val="676A55">
                  <a:tint val="60000"/>
                  <a:satMod val="155000"/>
                </a:srgbClr>
              </a:solidFill>
            </a:endParaRPr>
          </a:p>
        </p:txBody>
      </p:sp>
      <p:sp>
        <p:nvSpPr>
          <p:cNvPr id="6" name="Slide Number Placeholder 22"/>
          <p:cNvSpPr>
            <a:spLocks noGrp="1"/>
          </p:cNvSpPr>
          <p:nvPr>
            <p:ph type="sldNum" sz="quarter" idx="12"/>
          </p:nvPr>
        </p:nvSpPr>
        <p:spPr/>
        <p:txBody>
          <a:bodyPr/>
          <a:lstStyle>
            <a:lvl1pPr>
              <a:defRPr/>
            </a:lvl1pPr>
          </a:lstStyle>
          <a:p>
            <a:fld id="{762A9222-A56F-4184-B362-E34E8023F403}" type="slidenum">
              <a:rPr lang="en-US"/>
              <a:pPr/>
              <a:t>‹#›</a:t>
            </a:fld>
            <a:endParaRPr lang="en-US"/>
          </a:p>
        </p:txBody>
      </p:sp>
    </p:spTree>
    <p:extLst>
      <p:ext uri="{BB962C8B-B14F-4D97-AF65-F5344CB8AC3E}">
        <p14:creationId xmlns:p14="http://schemas.microsoft.com/office/powerpoint/2010/main" xmlns="" val="1196069285"/>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531E96E-1E8A-4D0D-BA91-913470D3E0A9}" type="datetime1">
              <a:rPr lang="en-US">
                <a:solidFill>
                  <a:srgbClr val="FFFFFF"/>
                </a:solidFill>
              </a:rPr>
              <a:pPr>
                <a:defRPr/>
              </a:pPr>
              <a:t>8/3/2023</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Rupali Bank Ltd.</a:t>
            </a:r>
          </a:p>
        </p:txBody>
      </p:sp>
      <p:sp>
        <p:nvSpPr>
          <p:cNvPr id="7" name="Rectangle 6"/>
          <p:cNvSpPr>
            <a:spLocks noGrp="1" noChangeArrowheads="1"/>
          </p:cNvSpPr>
          <p:nvPr>
            <p:ph type="sldNum" sz="quarter" idx="12"/>
          </p:nvPr>
        </p:nvSpPr>
        <p:spPr>
          <a:ln/>
        </p:spPr>
        <p:txBody>
          <a:bodyPr/>
          <a:lstStyle>
            <a:lvl1pPr>
              <a:defRPr/>
            </a:lvl1pPr>
          </a:lstStyle>
          <a:p>
            <a:fld id="{F188E70C-48BE-4B36-BBA5-3549CAFDE8D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516914703"/>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BA9563D-74AC-4929-844C-2A87A2B6E50E}" type="datetime1">
              <a:rPr lang="en-US">
                <a:solidFill>
                  <a:srgbClr val="FFFFFF"/>
                </a:solidFill>
              </a:rPr>
              <a:pPr>
                <a:defRPr/>
              </a:pPr>
              <a:t>8/3/2023</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Rupali Bank Ltd.</a:t>
            </a:r>
          </a:p>
        </p:txBody>
      </p:sp>
      <p:sp>
        <p:nvSpPr>
          <p:cNvPr id="9" name="Rectangle 6"/>
          <p:cNvSpPr>
            <a:spLocks noGrp="1" noChangeArrowheads="1"/>
          </p:cNvSpPr>
          <p:nvPr>
            <p:ph type="sldNum" sz="quarter" idx="12"/>
          </p:nvPr>
        </p:nvSpPr>
        <p:spPr>
          <a:ln/>
        </p:spPr>
        <p:txBody>
          <a:bodyPr/>
          <a:lstStyle>
            <a:lvl1pPr>
              <a:defRPr/>
            </a:lvl1pPr>
          </a:lstStyle>
          <a:p>
            <a:fld id="{79BD3252-1DAB-47AB-BB46-BC28A783FF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088315444"/>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1E351A2-890B-4199-8B7E-6B95D4B769F5}" type="datetime1">
              <a:rPr lang="en-US">
                <a:solidFill>
                  <a:srgbClr val="FFFFFF"/>
                </a:solidFill>
              </a:rPr>
              <a:pPr>
                <a:defRPr/>
              </a:pPr>
              <a:t>8/3/2023</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Rupali Bank Ltd.</a:t>
            </a:r>
          </a:p>
        </p:txBody>
      </p:sp>
      <p:sp>
        <p:nvSpPr>
          <p:cNvPr id="5" name="Rectangle 6"/>
          <p:cNvSpPr>
            <a:spLocks noGrp="1" noChangeArrowheads="1"/>
          </p:cNvSpPr>
          <p:nvPr>
            <p:ph type="sldNum" sz="quarter" idx="12"/>
          </p:nvPr>
        </p:nvSpPr>
        <p:spPr>
          <a:ln/>
        </p:spPr>
        <p:txBody>
          <a:bodyPr/>
          <a:lstStyle>
            <a:lvl1pPr>
              <a:defRPr/>
            </a:lvl1pPr>
          </a:lstStyle>
          <a:p>
            <a:fld id="{73D04ABF-9033-46C8-BB60-8F7CCA0019B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993702694"/>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1C723D1-1F88-45D6-8032-1EDD7986508B}" type="datetime1">
              <a:rPr lang="en-US">
                <a:solidFill>
                  <a:srgbClr val="FFFFFF"/>
                </a:solidFill>
              </a:rPr>
              <a:pPr>
                <a:defRPr/>
              </a:pPr>
              <a:t>8/3/2023</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Rupali Bank Ltd.</a:t>
            </a:r>
          </a:p>
        </p:txBody>
      </p:sp>
      <p:sp>
        <p:nvSpPr>
          <p:cNvPr id="4" name="Rectangle 6"/>
          <p:cNvSpPr>
            <a:spLocks noGrp="1" noChangeArrowheads="1"/>
          </p:cNvSpPr>
          <p:nvPr>
            <p:ph type="sldNum" sz="quarter" idx="12"/>
          </p:nvPr>
        </p:nvSpPr>
        <p:spPr>
          <a:ln/>
        </p:spPr>
        <p:txBody>
          <a:bodyPr/>
          <a:lstStyle>
            <a:lvl1pPr>
              <a:defRPr/>
            </a:lvl1pPr>
          </a:lstStyle>
          <a:p>
            <a:fld id="{4CC30FF8-68AD-4B7A-85E5-20673D30E90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243495653"/>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8D4B4BA-7280-4DC4-ACA9-8F06EA824677}" type="datetime1">
              <a:rPr lang="en-US">
                <a:solidFill>
                  <a:srgbClr val="FFFFFF"/>
                </a:solidFill>
              </a:rPr>
              <a:pPr>
                <a:defRPr/>
              </a:pPr>
              <a:t>8/3/2023</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Rupali Bank Ltd.</a:t>
            </a:r>
          </a:p>
        </p:txBody>
      </p:sp>
      <p:sp>
        <p:nvSpPr>
          <p:cNvPr id="7" name="Rectangle 6"/>
          <p:cNvSpPr>
            <a:spLocks noGrp="1" noChangeArrowheads="1"/>
          </p:cNvSpPr>
          <p:nvPr>
            <p:ph type="sldNum" sz="quarter" idx="12"/>
          </p:nvPr>
        </p:nvSpPr>
        <p:spPr>
          <a:ln/>
        </p:spPr>
        <p:txBody>
          <a:bodyPr/>
          <a:lstStyle>
            <a:lvl1pPr>
              <a:defRPr/>
            </a:lvl1pPr>
          </a:lstStyle>
          <a:p>
            <a:fld id="{BC9F26D9-3BF5-4365-AE3F-F018997888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270183197"/>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BE7E2E-690B-405B-8DDA-E89B0205D250}" type="datetime1">
              <a:rPr lang="en-US">
                <a:solidFill>
                  <a:srgbClr val="FFFFFF"/>
                </a:solidFill>
              </a:rPr>
              <a:pPr>
                <a:defRPr/>
              </a:pPr>
              <a:t>8/3/2023</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Rupali Bank Ltd.</a:t>
            </a:r>
          </a:p>
        </p:txBody>
      </p:sp>
      <p:sp>
        <p:nvSpPr>
          <p:cNvPr id="7" name="Rectangle 6"/>
          <p:cNvSpPr>
            <a:spLocks noGrp="1" noChangeArrowheads="1"/>
          </p:cNvSpPr>
          <p:nvPr>
            <p:ph type="sldNum" sz="quarter" idx="12"/>
          </p:nvPr>
        </p:nvSpPr>
        <p:spPr>
          <a:ln/>
        </p:spPr>
        <p:txBody>
          <a:bodyPr/>
          <a:lstStyle>
            <a:lvl1pPr>
              <a:defRPr/>
            </a:lvl1pPr>
          </a:lstStyle>
          <a:p>
            <a:fld id="{F95FED6B-0A09-49A8-AFC7-8552D1AE4AA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747512690"/>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alpha val="41000"/>
          </a:schemeClr>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4627"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46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fld id="{C77421F9-29B2-4CAD-843E-F89B40C6F3C9}" type="datetime1">
              <a:rPr lang="en-US">
                <a:solidFill>
                  <a:srgbClr val="FFFFFF"/>
                </a:solidFill>
              </a:rPr>
              <a:pPr fontAlgn="base">
                <a:spcBef>
                  <a:spcPct val="0"/>
                </a:spcBef>
                <a:spcAft>
                  <a:spcPct val="0"/>
                </a:spcAft>
                <a:defRPr/>
              </a:pPr>
              <a:t>8/3/2023</a:t>
            </a:fld>
            <a:endParaRPr lang="en-US">
              <a:solidFill>
                <a:srgbClr val="FFFFFF"/>
              </a:solidFill>
            </a:endParaRPr>
          </a:p>
        </p:txBody>
      </p:sp>
      <p:sp>
        <p:nvSpPr>
          <p:cNvPr id="1546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r>
              <a:rPr lang="en-US">
                <a:solidFill>
                  <a:srgbClr val="FFFFFF"/>
                </a:solidFill>
              </a:rPr>
              <a:t>Rupali Bank Ltd.</a:t>
            </a:r>
          </a:p>
        </p:txBody>
      </p:sp>
      <p:sp>
        <p:nvSpPr>
          <p:cNvPr id="1546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C0C0C0"/>
                  </a:outerShdw>
                </a:effectLst>
                <a:latin typeface="Arial" panose="020B0604020202020204" pitchFamily="34" charset="0"/>
              </a:defRPr>
            </a:lvl1pPr>
          </a:lstStyle>
          <a:p>
            <a:pPr fontAlgn="base">
              <a:spcBef>
                <a:spcPct val="0"/>
              </a:spcBef>
              <a:spcAft>
                <a:spcPct val="0"/>
              </a:spcAft>
            </a:pPr>
            <a:fld id="{C9D1AD40-026B-410E-9E87-FF4395743720}"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xmlns="" val="114894635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wipe/>
  </p:transition>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alpha val="41000"/>
          </a:schemeClr>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3" name="Footer Placeholder 2"/>
          <p:cNvSpPr>
            <a:spLocks noGrp="1"/>
          </p:cNvSpPr>
          <p:nvPr>
            <p:ph type="ftr" sz="quarter" idx="3"/>
          </p:nvPr>
        </p:nvSpPr>
        <p:spPr>
          <a:xfrm>
            <a:off x="1727200" y="6400800"/>
            <a:ext cx="5615517" cy="274638"/>
          </a:xfrm>
          <a:prstGeom prst="rect">
            <a:avLst/>
          </a:prstGeom>
        </p:spPr>
        <p:txBody>
          <a:bodyPr/>
          <a:lstStyle>
            <a:lvl1pPr algn="r" eaLnBrk="1" latinLnBrk="0" hangingPunct="1">
              <a:defRPr kumimoji="0" sz="1300">
                <a:solidFill>
                  <a:schemeClr val="bg2">
                    <a:tint val="60000"/>
                    <a:satMod val="155000"/>
                  </a:schemeClr>
                </a:solidFill>
                <a:cs typeface="Arial" charset="0"/>
              </a:defRPr>
            </a:lvl1pPr>
            <a:extLst/>
          </a:lstStyle>
          <a:p>
            <a:pPr fontAlgn="base">
              <a:spcBef>
                <a:spcPct val="0"/>
              </a:spcBef>
              <a:spcAft>
                <a:spcPct val="0"/>
              </a:spcAft>
              <a:defRPr/>
            </a:pPr>
            <a:r>
              <a:rPr lang="en-US">
                <a:solidFill>
                  <a:srgbClr val="676A55">
                    <a:tint val="60000"/>
                    <a:satMod val="155000"/>
                  </a:srgbClr>
                </a:solidFill>
                <a:latin typeface="Tahoma" panose="020B0604030504040204" pitchFamily="34" charset="0"/>
              </a:rPr>
              <a:t>Rupali Bank Ltd.</a:t>
            </a:r>
          </a:p>
        </p:txBody>
      </p:sp>
      <p:sp>
        <p:nvSpPr>
          <p:cNvPr id="14" name="Date Placeholder 13"/>
          <p:cNvSpPr>
            <a:spLocks noGrp="1"/>
          </p:cNvSpPr>
          <p:nvPr>
            <p:ph type="dt" sz="half" idx="2"/>
          </p:nvPr>
        </p:nvSpPr>
        <p:spPr>
          <a:xfrm>
            <a:off x="7416801" y="6400800"/>
            <a:ext cx="4002617" cy="274638"/>
          </a:xfrm>
          <a:prstGeom prst="rect">
            <a:avLst/>
          </a:prstGeom>
        </p:spPr>
        <p:txBody>
          <a:bodyPr/>
          <a:lstStyle>
            <a:lvl1pPr algn="l" eaLnBrk="1" latinLnBrk="0" hangingPunct="1">
              <a:defRPr kumimoji="0" sz="1300">
                <a:solidFill>
                  <a:schemeClr val="bg2">
                    <a:tint val="60000"/>
                    <a:satMod val="155000"/>
                  </a:schemeClr>
                </a:solidFill>
                <a:cs typeface="Arial" charset="0"/>
              </a:defRPr>
            </a:lvl1pPr>
            <a:extLst/>
          </a:lstStyle>
          <a:p>
            <a:pPr fontAlgn="base">
              <a:spcBef>
                <a:spcPct val="0"/>
              </a:spcBef>
              <a:spcAft>
                <a:spcPct val="0"/>
              </a:spcAft>
              <a:defRPr/>
            </a:pPr>
            <a:fld id="{4190242C-09FD-4E18-93F8-6A6D6B3A2FCC}" type="datetime1">
              <a:rPr lang="en-US">
                <a:solidFill>
                  <a:srgbClr val="676A55">
                    <a:tint val="60000"/>
                    <a:satMod val="155000"/>
                  </a:srgbClr>
                </a:solidFill>
                <a:latin typeface="Tahoma" panose="020B0604030504040204" pitchFamily="34" charset="0"/>
              </a:rPr>
              <a:pPr fontAlgn="base">
                <a:spcBef>
                  <a:spcPct val="0"/>
                </a:spcBef>
                <a:spcAft>
                  <a:spcPct val="0"/>
                </a:spcAft>
                <a:defRPr/>
              </a:pPr>
              <a:t>8/3/2023</a:t>
            </a:fld>
            <a:endParaRPr lang="en-US">
              <a:solidFill>
                <a:srgbClr val="676A55">
                  <a:tint val="60000"/>
                  <a:satMod val="155000"/>
                </a:srgbClr>
              </a:solidFill>
              <a:latin typeface="Tahoma" panose="020B0604030504040204" pitchFamily="34" charset="0"/>
            </a:endParaRPr>
          </a:p>
        </p:txBody>
      </p:sp>
      <p:sp>
        <p:nvSpPr>
          <p:cNvPr id="23" name="Slide Number Placeholder 22"/>
          <p:cNvSpPr>
            <a:spLocks noGrp="1"/>
          </p:cNvSpPr>
          <p:nvPr>
            <p:ph type="sldNum" sz="quarter" idx="4"/>
          </p:nvPr>
        </p:nvSpPr>
        <p:spPr>
          <a:xfrm>
            <a:off x="11518900" y="6515100"/>
            <a:ext cx="618067"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DFE0D4"/>
                </a:solidFill>
              </a:defRPr>
            </a:lvl1pPr>
          </a:lstStyle>
          <a:p>
            <a:pPr fontAlgn="base">
              <a:spcBef>
                <a:spcPct val="0"/>
              </a:spcBef>
              <a:spcAft>
                <a:spcPct val="0"/>
              </a:spcAft>
            </a:pPr>
            <a:fld id="{399F3F94-0842-4162-90AE-70A4C55580F5}" type="slidenum">
              <a:rPr lang="en-US">
                <a:latin typeface="Tahoma" panose="020B0604030504040204" pitchFamily="34" charset="0"/>
                <a:cs typeface="Arial" panose="020B0604020202020204" pitchFamily="34" charset="0"/>
              </a:rPr>
              <a:pPr fontAlgn="base">
                <a:spcBef>
                  <a:spcPct val="0"/>
                </a:spcBef>
                <a:spcAft>
                  <a:spcPct val="0"/>
                </a:spcAft>
              </a:pPr>
              <a:t>‹#›</a:t>
            </a:fld>
            <a:endParaRPr lang="en-US">
              <a:latin typeface="Tahoma" panose="020B0604030504040204" pitchFamily="34" charset="0"/>
              <a:cs typeface="Arial" panose="020B0604020202020204" pitchFamily="34" charset="0"/>
            </a:endParaRPr>
          </a:p>
        </p:txBody>
      </p:sp>
      <p:sp>
        <p:nvSpPr>
          <p:cNvPr id="22" name="Title Placeholder 21"/>
          <p:cNvSpPr>
            <a:spLocks noGrp="1"/>
          </p:cNvSpPr>
          <p:nvPr>
            <p:ph type="title"/>
          </p:nvPr>
        </p:nvSpPr>
        <p:spPr>
          <a:xfrm>
            <a:off x="609600" y="254000"/>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609600" y="1646238"/>
            <a:ext cx="109728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4130240833"/>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wipe/>
  </p:transition>
  <p:timing>
    <p:tnLst>
      <p:par>
        <p:cTn id="1" dur="indefinite" restart="never" nodeType="tmRoot"/>
      </p:par>
    </p:tnLst>
  </p:timing>
  <p:hf hdr="0" dt="0"/>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alpha val="41000"/>
          </a:schemeClr>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3" name="Footer Placeholder 2"/>
          <p:cNvSpPr>
            <a:spLocks noGrp="1"/>
          </p:cNvSpPr>
          <p:nvPr>
            <p:ph type="ftr" sz="quarter" idx="3"/>
          </p:nvPr>
        </p:nvSpPr>
        <p:spPr>
          <a:xfrm>
            <a:off x="1727200" y="6400800"/>
            <a:ext cx="5615517" cy="274638"/>
          </a:xfrm>
          <a:prstGeom prst="rect">
            <a:avLst/>
          </a:prstGeom>
        </p:spPr>
        <p:txBody>
          <a:bodyPr/>
          <a:lstStyle>
            <a:lvl1pPr algn="r" eaLnBrk="1" latinLnBrk="0" hangingPunct="1">
              <a:defRPr kumimoji="0" sz="1300">
                <a:solidFill>
                  <a:schemeClr val="bg2">
                    <a:tint val="60000"/>
                    <a:satMod val="155000"/>
                  </a:schemeClr>
                </a:solidFill>
                <a:cs typeface="Arial" charset="0"/>
              </a:defRPr>
            </a:lvl1pPr>
            <a:extLst/>
          </a:lstStyle>
          <a:p>
            <a:pPr fontAlgn="base">
              <a:spcBef>
                <a:spcPct val="0"/>
              </a:spcBef>
              <a:spcAft>
                <a:spcPct val="0"/>
              </a:spcAft>
              <a:defRPr/>
            </a:pPr>
            <a:r>
              <a:rPr lang="en-US">
                <a:solidFill>
                  <a:srgbClr val="676A55">
                    <a:tint val="60000"/>
                    <a:satMod val="155000"/>
                  </a:srgbClr>
                </a:solidFill>
                <a:latin typeface="Tahoma" panose="020B0604030504040204" pitchFamily="34" charset="0"/>
              </a:rPr>
              <a:t>Rupali Bank Ltd.</a:t>
            </a:r>
          </a:p>
        </p:txBody>
      </p:sp>
      <p:sp>
        <p:nvSpPr>
          <p:cNvPr id="14" name="Date Placeholder 13"/>
          <p:cNvSpPr>
            <a:spLocks noGrp="1"/>
          </p:cNvSpPr>
          <p:nvPr>
            <p:ph type="dt" sz="half" idx="2"/>
          </p:nvPr>
        </p:nvSpPr>
        <p:spPr>
          <a:xfrm>
            <a:off x="7416801" y="6400800"/>
            <a:ext cx="4002617" cy="274638"/>
          </a:xfrm>
          <a:prstGeom prst="rect">
            <a:avLst/>
          </a:prstGeom>
        </p:spPr>
        <p:txBody>
          <a:bodyPr/>
          <a:lstStyle>
            <a:lvl1pPr algn="l" eaLnBrk="1" latinLnBrk="0" hangingPunct="1">
              <a:defRPr kumimoji="0" sz="1300">
                <a:solidFill>
                  <a:schemeClr val="bg2">
                    <a:tint val="60000"/>
                    <a:satMod val="155000"/>
                  </a:schemeClr>
                </a:solidFill>
                <a:cs typeface="Arial" charset="0"/>
              </a:defRPr>
            </a:lvl1pPr>
            <a:extLst/>
          </a:lstStyle>
          <a:p>
            <a:pPr fontAlgn="base">
              <a:spcBef>
                <a:spcPct val="0"/>
              </a:spcBef>
              <a:spcAft>
                <a:spcPct val="0"/>
              </a:spcAft>
              <a:defRPr/>
            </a:pPr>
            <a:fld id="{10E112C5-1CD3-468C-AD74-533D595ABE58}" type="datetime1">
              <a:rPr lang="en-US">
                <a:solidFill>
                  <a:srgbClr val="676A55">
                    <a:tint val="60000"/>
                    <a:satMod val="155000"/>
                  </a:srgbClr>
                </a:solidFill>
                <a:latin typeface="Tahoma" panose="020B0604030504040204" pitchFamily="34" charset="0"/>
              </a:rPr>
              <a:pPr fontAlgn="base">
                <a:spcBef>
                  <a:spcPct val="0"/>
                </a:spcBef>
                <a:spcAft>
                  <a:spcPct val="0"/>
                </a:spcAft>
                <a:defRPr/>
              </a:pPr>
              <a:t>8/3/2023</a:t>
            </a:fld>
            <a:endParaRPr lang="en-US">
              <a:solidFill>
                <a:srgbClr val="676A55">
                  <a:tint val="60000"/>
                  <a:satMod val="155000"/>
                </a:srgbClr>
              </a:solidFill>
              <a:latin typeface="Tahoma" panose="020B0604030504040204" pitchFamily="34" charset="0"/>
            </a:endParaRPr>
          </a:p>
        </p:txBody>
      </p:sp>
      <p:sp>
        <p:nvSpPr>
          <p:cNvPr id="23" name="Slide Number Placeholder 22"/>
          <p:cNvSpPr>
            <a:spLocks noGrp="1"/>
          </p:cNvSpPr>
          <p:nvPr>
            <p:ph type="sldNum" sz="quarter" idx="4"/>
          </p:nvPr>
        </p:nvSpPr>
        <p:spPr>
          <a:xfrm>
            <a:off x="11518900" y="6515100"/>
            <a:ext cx="618067"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DFE0D4"/>
                </a:solidFill>
              </a:defRPr>
            </a:lvl1pPr>
          </a:lstStyle>
          <a:p>
            <a:pPr fontAlgn="base">
              <a:spcBef>
                <a:spcPct val="0"/>
              </a:spcBef>
              <a:spcAft>
                <a:spcPct val="0"/>
              </a:spcAft>
            </a:pPr>
            <a:fld id="{C601E7E2-C120-47B8-A454-67EE527F2838}" type="slidenum">
              <a:rPr lang="en-US" smtClean="0">
                <a:latin typeface="Tahoma" panose="020B0604030504040204" pitchFamily="34" charset="0"/>
                <a:cs typeface="Arial" panose="020B0604020202020204" pitchFamily="34" charset="0"/>
              </a:rPr>
              <a:pPr fontAlgn="base">
                <a:spcBef>
                  <a:spcPct val="0"/>
                </a:spcBef>
                <a:spcAft>
                  <a:spcPct val="0"/>
                </a:spcAft>
              </a:pPr>
              <a:t>‹#›</a:t>
            </a:fld>
            <a:endParaRPr lang="en-US" smtClean="0">
              <a:latin typeface="Tahoma" panose="020B0604030504040204" pitchFamily="34" charset="0"/>
              <a:cs typeface="Arial" panose="020B0604020202020204" pitchFamily="34" charset="0"/>
            </a:endParaRPr>
          </a:p>
        </p:txBody>
      </p:sp>
      <p:sp>
        <p:nvSpPr>
          <p:cNvPr id="22" name="Title Placeholder 21"/>
          <p:cNvSpPr>
            <a:spLocks noGrp="1"/>
          </p:cNvSpPr>
          <p:nvPr>
            <p:ph type="title"/>
          </p:nvPr>
        </p:nvSpPr>
        <p:spPr>
          <a:xfrm>
            <a:off x="609600" y="254000"/>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609600" y="1646238"/>
            <a:ext cx="109728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2912890653"/>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med">
    <p:wipe/>
  </p:transition>
  <p:timing>
    <p:tnLst>
      <p:par>
        <p:cTn id="1" dur="indefinite" restart="never" nodeType="tmRoot"/>
      </p:par>
    </p:tnLst>
  </p:timing>
  <p:hf hdr="0" dt="0"/>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jpeg"/><Relationship Id="rId7" Type="http://schemas.openxmlformats.org/officeDocument/2006/relationships/oleObject" Target="../embeddings/oleObject2.bin"/><Relationship Id="rId12"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1.wmf"/><Relationship Id="rId5" Type="http://schemas.openxmlformats.org/officeDocument/2006/relationships/image" Target="../media/image10.jpeg"/><Relationship Id="rId10" Type="http://schemas.openxmlformats.org/officeDocument/2006/relationships/oleObject" Target="../embeddings/oleObject5.bin"/><Relationship Id="rId4" Type="http://schemas.openxmlformats.org/officeDocument/2006/relationships/image" Target="../media/image9.jpeg"/><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9829"/>
            <a:ext cx="10972800" cy="2433709"/>
          </a:xfrm>
        </p:spPr>
        <p:txBody>
          <a:bodyPr/>
          <a:lstStyle/>
          <a:p>
            <a:r>
              <a:rPr lang="en-US" b="1" dirty="0" smtClean="0">
                <a:solidFill>
                  <a:srgbClr val="002060"/>
                </a:solidFill>
                <a:latin typeface="Times New Roman" pitchFamily="18" charset="0"/>
                <a:cs typeface="Times New Roman" pitchFamily="18" charset="0"/>
              </a:rPr>
              <a:t>An Overview of </a:t>
            </a:r>
            <a:r>
              <a:rPr lang="en-US" sz="2000" b="1" dirty="0" smtClean="0">
                <a:solidFill>
                  <a:srgbClr val="002060"/>
                </a:solidFill>
                <a:latin typeface="Times New Roman" pitchFamily="18" charset="0"/>
                <a:cs typeface="Times New Roman" pitchFamily="18" charset="0"/>
              </a:rPr>
              <a:t/>
            </a:r>
            <a:br>
              <a:rPr lang="en-US" sz="2000" b="1" dirty="0" smtClean="0">
                <a:solidFill>
                  <a:srgbClr val="002060"/>
                </a:solidFill>
                <a:latin typeface="Times New Roman" pitchFamily="18" charset="0"/>
                <a:cs typeface="Times New Roman" pitchFamily="18" charset="0"/>
              </a:rPr>
            </a:br>
            <a:r>
              <a:rPr lang="en-US" sz="2000" b="1" dirty="0" smtClean="0">
                <a:solidFill>
                  <a:srgbClr val="002060"/>
                </a:solidFill>
                <a:latin typeface="Times New Roman" pitchFamily="18" charset="0"/>
                <a:cs typeface="Times New Roman" pitchFamily="18" charset="0"/>
              </a:rPr>
              <a:t/>
            </a:r>
            <a:br>
              <a:rPr lang="en-US" sz="2000" b="1" dirty="0" smtClean="0">
                <a:solidFill>
                  <a:srgbClr val="002060"/>
                </a:solidFill>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NIKASH – BEFTN &amp; New BACPS Software</a:t>
            </a:r>
            <a:endParaRPr lang="en-US"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4178106" y="3362178"/>
            <a:ext cx="7404294" cy="2733822"/>
          </a:xfrm>
        </p:spPr>
        <p:txBody>
          <a:bodyPr/>
          <a:lstStyle/>
          <a:p>
            <a:pPr>
              <a:buNone/>
            </a:pPr>
            <a:r>
              <a:rPr lang="en-US" dirty="0" smtClean="0">
                <a:solidFill>
                  <a:schemeClr val="bg1">
                    <a:lumMod val="75000"/>
                  </a:schemeClr>
                </a:solidFill>
                <a:latin typeface="Times New Roman" pitchFamily="18" charset="0"/>
                <a:cs typeface="Times New Roman" pitchFamily="18" charset="0"/>
              </a:rPr>
              <a:t>MD. FARDAUSUR RAHAMAN</a:t>
            </a:r>
          </a:p>
          <a:p>
            <a:pPr>
              <a:buNone/>
            </a:pPr>
            <a:r>
              <a:rPr lang="en-US" dirty="0" smtClean="0">
                <a:solidFill>
                  <a:schemeClr val="bg1">
                    <a:lumMod val="75000"/>
                  </a:schemeClr>
                </a:solidFill>
                <a:latin typeface="Times New Roman" pitchFamily="18" charset="0"/>
                <a:cs typeface="Times New Roman" pitchFamily="18" charset="0"/>
              </a:rPr>
              <a:t>Senior Principal Officer</a:t>
            </a:r>
          </a:p>
          <a:p>
            <a:pPr>
              <a:buNone/>
            </a:pPr>
            <a:r>
              <a:rPr lang="en-US" dirty="0" smtClean="0">
                <a:solidFill>
                  <a:schemeClr val="bg1">
                    <a:lumMod val="75000"/>
                  </a:schemeClr>
                </a:solidFill>
                <a:latin typeface="Times New Roman" pitchFamily="18" charset="0"/>
                <a:cs typeface="Times New Roman" pitchFamily="18" charset="0"/>
              </a:rPr>
              <a:t>BACH Program, </a:t>
            </a:r>
            <a:r>
              <a:rPr lang="en-US" dirty="0" err="1" smtClean="0">
                <a:solidFill>
                  <a:schemeClr val="bg1">
                    <a:lumMod val="75000"/>
                  </a:schemeClr>
                </a:solidFill>
                <a:latin typeface="Times New Roman" pitchFamily="18" charset="0"/>
                <a:cs typeface="Times New Roman" pitchFamily="18" charset="0"/>
              </a:rPr>
              <a:t>Rupali</a:t>
            </a:r>
            <a:r>
              <a:rPr lang="en-US" dirty="0" smtClean="0">
                <a:solidFill>
                  <a:schemeClr val="bg1">
                    <a:lumMod val="75000"/>
                  </a:schemeClr>
                </a:solidFill>
                <a:latin typeface="Times New Roman" pitchFamily="18" charset="0"/>
                <a:cs typeface="Times New Roman" pitchFamily="18" charset="0"/>
              </a:rPr>
              <a:t> Bank Ltd.</a:t>
            </a:r>
          </a:p>
          <a:p>
            <a:pPr>
              <a:buNone/>
            </a:pPr>
            <a:r>
              <a:rPr lang="en-US" dirty="0" smtClean="0">
                <a:solidFill>
                  <a:schemeClr val="bg1">
                    <a:lumMod val="75000"/>
                  </a:schemeClr>
                </a:solidFill>
                <a:latin typeface="Times New Roman" pitchFamily="18" charset="0"/>
                <a:cs typeface="Times New Roman" pitchFamily="18" charset="0"/>
              </a:rPr>
              <a:t>Local Office, Dhaka.</a:t>
            </a:r>
          </a:p>
          <a:p>
            <a:pPr>
              <a:buNone/>
            </a:pPr>
            <a:endParaRPr lang="en-US"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Rupali Bank Ltd.</a:t>
            </a:r>
            <a:endParaRPr lang="en-US">
              <a:solidFill>
                <a:srgbClr val="FFFFFF"/>
              </a:solidFill>
            </a:endParaRPr>
          </a:p>
        </p:txBody>
      </p:sp>
      <p:sp>
        <p:nvSpPr>
          <p:cNvPr id="5" name="Slide Number Placeholder 4"/>
          <p:cNvSpPr>
            <a:spLocks noGrp="1"/>
          </p:cNvSpPr>
          <p:nvPr>
            <p:ph type="sldNum" sz="quarter" idx="12"/>
          </p:nvPr>
        </p:nvSpPr>
        <p:spPr/>
        <p:txBody>
          <a:bodyPr/>
          <a:lstStyle/>
          <a:p>
            <a:fld id="{13BFBB1A-3AF4-477B-BDD2-D5783F4720C7}" type="slidenum">
              <a:rPr lang="en-US" smtClean="0">
                <a:solidFill>
                  <a:srgbClr val="FFFFFF"/>
                </a:solidFill>
              </a:rPr>
              <a:pPr/>
              <a:t>1</a:t>
            </a:fld>
            <a:endParaRPr lang="en-US">
              <a:solidFill>
                <a:srgbClr val="FFFFFF"/>
              </a:solidFill>
            </a:endParaRPr>
          </a:p>
        </p:txBody>
      </p:sp>
      <p:pic>
        <p:nvPicPr>
          <p:cNvPr id="6" name="Picture 2"/>
          <p:cNvPicPr>
            <a:picLocks noChangeAspect="1" noChangeArrowheads="1"/>
          </p:cNvPicPr>
          <p:nvPr/>
        </p:nvPicPr>
        <p:blipFill>
          <a:blip r:embed="rId2"/>
          <a:srcRect r="82274"/>
          <a:stretch>
            <a:fillRect/>
          </a:stretch>
        </p:blipFill>
        <p:spPr bwMode="auto">
          <a:xfrm>
            <a:off x="9228406" y="288388"/>
            <a:ext cx="1700677" cy="1540412"/>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235200" y="1074004"/>
            <a:ext cx="7721600" cy="830997"/>
          </a:xfrm>
          <a:prstGeom prst="rect">
            <a:avLst/>
          </a:prstGeom>
          <a:blipFill>
            <a:blip r:embed="rId3"/>
            <a:tile tx="0" ty="0" sx="100000" sy="100000" flip="none" algn="tl"/>
          </a:blipFill>
        </p:spPr>
        <p:txBody>
          <a:bodyPr wrap="square" rtlCol="0">
            <a:spAutoFit/>
          </a:bodyPr>
          <a:lstStyle/>
          <a:p>
            <a:pPr algn="ctr"/>
            <a:r>
              <a:rPr lang="en-AU" sz="2800" b="1" dirty="0" smtClean="0">
                <a:solidFill>
                  <a:srgbClr val="7030A0"/>
                </a:solidFill>
                <a:effectLst>
                  <a:outerShdw blurRad="38100" dist="38100" dir="2700000" algn="tl">
                    <a:srgbClr val="000000">
                      <a:alpha val="43137"/>
                    </a:srgbClr>
                  </a:outerShdw>
                </a:effectLst>
                <a:latin typeface="Algerian" pitchFamily="82" charset="0"/>
              </a:rPr>
              <a:t>BACPS</a:t>
            </a:r>
            <a:r>
              <a:rPr lang="en-AU" sz="2800" b="1" dirty="0" smtClean="0">
                <a:solidFill>
                  <a:srgbClr val="7030A0"/>
                </a:solidFill>
                <a:effectLst>
                  <a:outerShdw blurRad="38100" dist="38100" dir="2700000" algn="tl">
                    <a:srgbClr val="000000">
                      <a:alpha val="43137"/>
                    </a:srgbClr>
                  </a:outerShdw>
                </a:effectLst>
                <a:latin typeface="Candara" pitchFamily="34" charset="0"/>
              </a:rPr>
              <a:t> </a:t>
            </a:r>
          </a:p>
          <a:p>
            <a:pPr algn="ctr"/>
            <a:r>
              <a:rPr lang="en-AU" sz="2000" b="1" dirty="0" smtClean="0">
                <a:solidFill>
                  <a:srgbClr val="FF0000"/>
                </a:solidFill>
                <a:effectLst>
                  <a:outerShdw blurRad="38100" dist="38100" dir="2700000" algn="tl">
                    <a:srgbClr val="000000">
                      <a:alpha val="43137"/>
                    </a:srgbClr>
                  </a:outerShdw>
                </a:effectLst>
                <a:latin typeface="Candara" pitchFamily="34" charset="0"/>
              </a:rPr>
              <a:t>Bangladesh Automated Cheque Processing System</a:t>
            </a:r>
            <a:endParaRPr lang="en-US" sz="2000" b="1" dirty="0">
              <a:solidFill>
                <a:srgbClr val="FF0000"/>
              </a:solidFill>
              <a:effectLst>
                <a:outerShdw blurRad="38100" dist="38100" dir="2700000" algn="tl">
                  <a:srgbClr val="000000">
                    <a:alpha val="43137"/>
                  </a:srgbClr>
                </a:outerShdw>
              </a:effectLst>
              <a:latin typeface="Algerian" pitchFamily="82" charset="0"/>
            </a:endParaRPr>
          </a:p>
        </p:txBody>
      </p:sp>
      <p:sp>
        <p:nvSpPr>
          <p:cNvPr id="9" name="TextBox 8"/>
          <p:cNvSpPr txBox="1"/>
          <p:nvPr/>
        </p:nvSpPr>
        <p:spPr>
          <a:xfrm>
            <a:off x="1320800" y="2340114"/>
            <a:ext cx="2641600" cy="707886"/>
          </a:xfrm>
          <a:prstGeom prst="rect">
            <a:avLst/>
          </a:prstGeom>
          <a:blipFill>
            <a:blip r:embed="rId4"/>
            <a:tile tx="0" ty="0" sx="100000" sy="100000" flip="none" algn="tl"/>
          </a:blipFill>
          <a:ln cmpd="sng">
            <a:solidFill>
              <a:schemeClr val="accent6">
                <a:lumMod val="50000"/>
              </a:schemeClr>
            </a:solidFill>
          </a:ln>
        </p:spPr>
        <p:txBody>
          <a:bodyPr wrap="square" rtlCol="0">
            <a:spAutoFit/>
          </a:bodyPr>
          <a:lstStyle/>
          <a:p>
            <a:pPr algn="ctr"/>
            <a:r>
              <a:rPr lang="en-US" sz="2000" b="1" dirty="0" smtClean="0">
                <a:solidFill>
                  <a:srgbClr val="6600FF"/>
                </a:solidFill>
                <a:latin typeface="Candara" pitchFamily="34" charset="0"/>
              </a:rPr>
              <a:t> </a:t>
            </a:r>
            <a:r>
              <a:rPr lang="en-US" sz="2000" b="1" dirty="0" err="1" smtClean="0">
                <a:solidFill>
                  <a:srgbClr val="C00000"/>
                </a:solidFill>
                <a:latin typeface="Algerian" pitchFamily="82" charset="0"/>
              </a:rPr>
              <a:t>Scanman</a:t>
            </a:r>
            <a:r>
              <a:rPr lang="en-US" sz="2000" b="1" dirty="0" smtClean="0">
                <a:solidFill>
                  <a:srgbClr val="C00000"/>
                </a:solidFill>
                <a:latin typeface="Algerian" pitchFamily="82" charset="0"/>
              </a:rPr>
              <a:t> </a:t>
            </a:r>
          </a:p>
          <a:p>
            <a:pPr algn="ctr"/>
            <a:r>
              <a:rPr lang="en-US" sz="2000" b="1" dirty="0" smtClean="0">
                <a:solidFill>
                  <a:srgbClr val="6600FF"/>
                </a:solidFill>
                <a:latin typeface="Candara" pitchFamily="34" charset="0"/>
              </a:rPr>
              <a:t>Br. Level/TP  </a:t>
            </a:r>
          </a:p>
        </p:txBody>
      </p:sp>
      <p:sp>
        <p:nvSpPr>
          <p:cNvPr id="10" name="TextBox 9"/>
          <p:cNvSpPr txBox="1"/>
          <p:nvPr/>
        </p:nvSpPr>
        <p:spPr>
          <a:xfrm>
            <a:off x="4876800" y="2340114"/>
            <a:ext cx="2540000" cy="707886"/>
          </a:xfrm>
          <a:prstGeom prst="rect">
            <a:avLst/>
          </a:prstGeom>
          <a:blipFill>
            <a:blip r:embed="rId3"/>
            <a:tile tx="0" ty="0" sx="100000" sy="100000" flip="none" algn="tl"/>
          </a:blipFill>
          <a:ln>
            <a:solidFill>
              <a:schemeClr val="accent6">
                <a:lumMod val="50000"/>
              </a:schemeClr>
            </a:solidFill>
          </a:ln>
        </p:spPr>
        <p:txBody>
          <a:bodyPr wrap="square" rtlCol="0">
            <a:spAutoFit/>
          </a:bodyPr>
          <a:lstStyle/>
          <a:p>
            <a:pPr algn="ctr"/>
            <a:r>
              <a:rPr lang="en-US" sz="2000" b="1" dirty="0" smtClean="0">
                <a:solidFill>
                  <a:srgbClr val="C00000"/>
                </a:solidFill>
                <a:latin typeface="Algerian" pitchFamily="82" charset="0"/>
              </a:rPr>
              <a:t>Maker </a:t>
            </a:r>
          </a:p>
          <a:p>
            <a:pPr algn="ctr"/>
            <a:r>
              <a:rPr lang="en-US" sz="2000" b="1" dirty="0" smtClean="0">
                <a:solidFill>
                  <a:srgbClr val="6600FF"/>
                </a:solidFill>
                <a:latin typeface="Candara" pitchFamily="34" charset="0"/>
              </a:rPr>
              <a:t>Br. Level  </a:t>
            </a:r>
          </a:p>
        </p:txBody>
      </p:sp>
      <p:sp>
        <p:nvSpPr>
          <p:cNvPr id="12" name="Right Arrow 11"/>
          <p:cNvSpPr/>
          <p:nvPr/>
        </p:nvSpPr>
        <p:spPr>
          <a:xfrm>
            <a:off x="4064000" y="2438400"/>
            <a:ext cx="711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331200" y="2340114"/>
            <a:ext cx="2540000" cy="707886"/>
          </a:xfrm>
          <a:prstGeom prst="rect">
            <a:avLst/>
          </a:prstGeom>
          <a:blipFill>
            <a:blip r:embed="rId4"/>
            <a:tile tx="0" ty="0" sx="100000" sy="100000" flip="none" algn="tl"/>
          </a:blipFill>
          <a:ln cmpd="sng">
            <a:solidFill>
              <a:schemeClr val="accent5">
                <a:lumMod val="50000"/>
              </a:schemeClr>
            </a:solidFill>
          </a:ln>
        </p:spPr>
        <p:txBody>
          <a:bodyPr wrap="square" rtlCol="0">
            <a:spAutoFit/>
          </a:bodyPr>
          <a:lstStyle/>
          <a:p>
            <a:pPr algn="ctr"/>
            <a:r>
              <a:rPr lang="en-US" sz="2000" b="1" dirty="0" smtClean="0">
                <a:solidFill>
                  <a:srgbClr val="6600FF"/>
                </a:solidFill>
                <a:latin typeface="Candara" pitchFamily="34" charset="0"/>
              </a:rPr>
              <a:t> </a:t>
            </a:r>
            <a:r>
              <a:rPr lang="en-US" sz="2000" b="1" dirty="0" smtClean="0">
                <a:solidFill>
                  <a:srgbClr val="C00000"/>
                </a:solidFill>
                <a:latin typeface="Algerian" pitchFamily="82" charset="0"/>
              </a:rPr>
              <a:t>checker</a:t>
            </a:r>
            <a:r>
              <a:rPr lang="en-US" sz="2000" b="1" dirty="0" smtClean="0">
                <a:solidFill>
                  <a:srgbClr val="6600FF"/>
                </a:solidFill>
                <a:latin typeface="Candara" pitchFamily="34" charset="0"/>
              </a:rPr>
              <a:t> </a:t>
            </a:r>
          </a:p>
          <a:p>
            <a:pPr algn="ctr"/>
            <a:r>
              <a:rPr lang="en-US" sz="2000" b="1" dirty="0" smtClean="0">
                <a:solidFill>
                  <a:srgbClr val="6600FF"/>
                </a:solidFill>
                <a:latin typeface="Candara" pitchFamily="34" charset="0"/>
              </a:rPr>
              <a:t>Br. Level  </a:t>
            </a:r>
          </a:p>
        </p:txBody>
      </p:sp>
      <p:sp>
        <p:nvSpPr>
          <p:cNvPr id="22" name="Right Arrow 21"/>
          <p:cNvSpPr/>
          <p:nvPr/>
        </p:nvSpPr>
        <p:spPr>
          <a:xfrm rot="10800000">
            <a:off x="7518400" y="43434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7518400" y="2438400"/>
            <a:ext cx="711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5400000">
            <a:off x="8750300" y="3492500"/>
            <a:ext cx="9906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229600" y="4245114"/>
            <a:ext cx="2641600" cy="707886"/>
          </a:xfrm>
          <a:prstGeom prst="rect">
            <a:avLst/>
          </a:prstGeom>
          <a:blipFill>
            <a:blip r:embed="rId3"/>
            <a:tile tx="0" ty="0" sx="100000" sy="100000" flip="none" algn="tl"/>
          </a:blipFill>
          <a:ln>
            <a:solidFill>
              <a:schemeClr val="accent6">
                <a:lumMod val="50000"/>
              </a:schemeClr>
            </a:solidFill>
          </a:ln>
        </p:spPr>
        <p:txBody>
          <a:bodyPr wrap="square" rtlCol="0">
            <a:spAutoFit/>
          </a:bodyPr>
          <a:lstStyle/>
          <a:p>
            <a:pPr algn="ctr"/>
            <a:r>
              <a:rPr lang="en-US" sz="2000" b="1" dirty="0" smtClean="0">
                <a:solidFill>
                  <a:srgbClr val="C00000"/>
                </a:solidFill>
                <a:latin typeface="Algerian" pitchFamily="82" charset="0"/>
              </a:rPr>
              <a:t>Admin </a:t>
            </a:r>
          </a:p>
          <a:p>
            <a:pPr algn="ctr"/>
            <a:r>
              <a:rPr lang="en-AU" sz="2000" b="1" dirty="0" err="1" smtClean="0">
                <a:solidFill>
                  <a:srgbClr val="6600FF"/>
                </a:solidFill>
                <a:latin typeface="Candara" pitchFamily="34" charset="0"/>
              </a:rPr>
              <a:t>Rbl</a:t>
            </a:r>
            <a:r>
              <a:rPr lang="en-AU" sz="2000" b="1" dirty="0" smtClean="0">
                <a:solidFill>
                  <a:srgbClr val="6600FF"/>
                </a:solidFill>
                <a:latin typeface="Candara" pitchFamily="34" charset="0"/>
              </a:rPr>
              <a:t> Admin</a:t>
            </a:r>
            <a:endParaRPr lang="en-US" sz="2000" b="1" dirty="0" smtClean="0">
              <a:solidFill>
                <a:srgbClr val="6600FF"/>
              </a:solidFill>
              <a:latin typeface="Candara" pitchFamily="34" charset="0"/>
            </a:endParaRPr>
          </a:p>
        </p:txBody>
      </p:sp>
      <p:sp>
        <p:nvSpPr>
          <p:cNvPr id="15" name="TextBox 14"/>
          <p:cNvSpPr txBox="1"/>
          <p:nvPr/>
        </p:nvSpPr>
        <p:spPr>
          <a:xfrm>
            <a:off x="4368800" y="4267200"/>
            <a:ext cx="3048000" cy="707886"/>
          </a:xfrm>
          <a:prstGeom prst="rect">
            <a:avLst/>
          </a:prstGeom>
          <a:blipFill>
            <a:blip r:embed="rId4"/>
            <a:tile tx="0" ty="0" sx="100000" sy="100000" flip="none" algn="tl"/>
          </a:blipFill>
          <a:ln cmpd="sng">
            <a:solidFill>
              <a:schemeClr val="accent5">
                <a:lumMod val="50000"/>
              </a:schemeClr>
            </a:solidFill>
          </a:ln>
        </p:spPr>
        <p:txBody>
          <a:bodyPr wrap="square" rtlCol="0">
            <a:spAutoFit/>
          </a:bodyPr>
          <a:lstStyle/>
          <a:p>
            <a:pPr algn="ctr"/>
            <a:r>
              <a:rPr lang="en-US" sz="2000" b="1" dirty="0" smtClean="0">
                <a:solidFill>
                  <a:srgbClr val="6600FF"/>
                </a:solidFill>
                <a:latin typeface="Candara" pitchFamily="34" charset="0"/>
              </a:rPr>
              <a:t> </a:t>
            </a:r>
            <a:r>
              <a:rPr lang="en-US" sz="2000" b="1" dirty="0" smtClean="0">
                <a:solidFill>
                  <a:srgbClr val="C00000"/>
                </a:solidFill>
                <a:latin typeface="Algerian" pitchFamily="82" charset="0"/>
              </a:rPr>
              <a:t>PBM (BB)</a:t>
            </a:r>
            <a:r>
              <a:rPr lang="en-US" sz="2000" b="1" dirty="0" smtClean="0">
                <a:solidFill>
                  <a:srgbClr val="6600FF"/>
                </a:solidFill>
                <a:latin typeface="Candara" pitchFamily="34" charset="0"/>
              </a:rPr>
              <a:t> Settlement/Report</a:t>
            </a:r>
          </a:p>
        </p:txBody>
      </p:sp>
      <p:sp>
        <p:nvSpPr>
          <p:cNvPr id="16" name="Right Arrow 15"/>
          <p:cNvSpPr/>
          <p:nvPr/>
        </p:nvSpPr>
        <p:spPr>
          <a:xfrm>
            <a:off x="7518400" y="46482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6200000">
            <a:off x="9359901" y="3416302"/>
            <a:ext cx="990601" cy="406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16000" y="4267200"/>
            <a:ext cx="2540000" cy="707886"/>
          </a:xfrm>
          <a:prstGeom prst="rect">
            <a:avLst/>
          </a:prstGeom>
          <a:blipFill>
            <a:blip r:embed="rId3"/>
            <a:tile tx="0" ty="0" sx="100000" sy="100000" flip="none" algn="tl"/>
          </a:blipFill>
          <a:ln>
            <a:solidFill>
              <a:schemeClr val="accent6">
                <a:lumMod val="50000"/>
              </a:schemeClr>
            </a:solidFill>
          </a:ln>
        </p:spPr>
        <p:txBody>
          <a:bodyPr wrap="square" rtlCol="0">
            <a:spAutoFit/>
          </a:bodyPr>
          <a:lstStyle/>
          <a:p>
            <a:pPr algn="ctr"/>
            <a:r>
              <a:rPr lang="en-US" sz="2000" b="1" dirty="0" smtClean="0">
                <a:solidFill>
                  <a:srgbClr val="C00000"/>
                </a:solidFill>
                <a:latin typeface="Algerian" pitchFamily="82" charset="0"/>
              </a:rPr>
              <a:t>other bank </a:t>
            </a:r>
          </a:p>
          <a:p>
            <a:pPr algn="ctr"/>
            <a:r>
              <a:rPr lang="en-AU" sz="2000" b="1" dirty="0" smtClean="0">
                <a:solidFill>
                  <a:srgbClr val="6600FF"/>
                </a:solidFill>
                <a:latin typeface="Candara" pitchFamily="34" charset="0"/>
              </a:rPr>
              <a:t>Admin</a:t>
            </a:r>
            <a:endParaRPr lang="en-US" sz="2000" b="1" dirty="0" smtClean="0">
              <a:solidFill>
                <a:srgbClr val="6600FF"/>
              </a:solidFill>
              <a:latin typeface="Candara" pitchFamily="34" charset="0"/>
            </a:endParaRPr>
          </a:p>
        </p:txBody>
      </p:sp>
      <p:sp>
        <p:nvSpPr>
          <p:cNvPr id="20" name="Right Arrow 19"/>
          <p:cNvSpPr/>
          <p:nvPr/>
        </p:nvSpPr>
        <p:spPr>
          <a:xfrm rot="10800000">
            <a:off x="3657601" y="43434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3759200" y="46482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heckerboard(across)">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heckerboard(across)">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heckerboard(across)">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heckerboard(across)">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heckerboard(across)">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checkerboard(across)">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checkerboard(across)">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checkerboard(across)">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animBg="1"/>
      <p:bldP spid="12" grpId="0" animBg="1"/>
      <p:bldP spid="14" grpId="0" animBg="1"/>
      <p:bldP spid="22" grpId="0" animBg="1"/>
      <p:bldP spid="23" grpId="0" animBg="1"/>
      <p:bldP spid="24" grpId="0" animBg="1"/>
      <p:bldP spid="13" grpId="0" animBg="1"/>
      <p:bldP spid="15" grpId="0" animBg="1"/>
      <p:bldP spid="16"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defRPr/>
            </a:pPr>
            <a:r>
              <a:rPr lang="en-US">
                <a:solidFill>
                  <a:srgbClr val="676A55">
                    <a:tint val="60000"/>
                    <a:satMod val="155000"/>
                  </a:srgbClr>
                </a:solidFill>
              </a:rPr>
              <a:t>Rupali Bank Ltd.</a:t>
            </a:r>
          </a:p>
        </p:txBody>
      </p:sp>
      <p:sp>
        <p:nvSpPr>
          <p:cNvPr id="32771" name="Slide Number Placeholder 8"/>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buClrTx/>
              <a:buSzTx/>
              <a:buFontTx/>
              <a:buNone/>
            </a:pPr>
            <a:fld id="{A4D52248-150C-4BD3-91DD-3E59D5FF7292}" type="slidenum">
              <a:rPr lang="en-US" sz="1600">
                <a:solidFill>
                  <a:srgbClr val="DFE0D4"/>
                </a:solidFill>
                <a:latin typeface="Tahoma" panose="020B0604030504040204" pitchFamily="34" charset="0"/>
              </a:rPr>
              <a:pPr>
                <a:buClrTx/>
                <a:buSzTx/>
                <a:buFontTx/>
                <a:buNone/>
              </a:pPr>
              <a:t>11</a:t>
            </a:fld>
            <a:endParaRPr lang="en-US" sz="1600">
              <a:solidFill>
                <a:srgbClr val="DFE0D4"/>
              </a:solidFill>
              <a:latin typeface="Tahoma" panose="020B0604030504040204" pitchFamily="34" charset="0"/>
            </a:endParaRPr>
          </a:p>
        </p:txBody>
      </p:sp>
      <p:sp>
        <p:nvSpPr>
          <p:cNvPr id="18434" name="Title 1"/>
          <p:cNvSpPr>
            <a:spLocks noGrp="1"/>
          </p:cNvSpPr>
          <p:nvPr>
            <p:ph type="title" idx="4294967295"/>
          </p:nvPr>
        </p:nvSpPr>
        <p:spPr>
          <a:xfrm>
            <a:off x="1524000" y="571501"/>
            <a:ext cx="5143500" cy="714375"/>
          </a:xfrm>
        </p:spPr>
        <p:txBody>
          <a:bodyPr/>
          <a:lstStyle/>
          <a:p>
            <a:pPr marL="54864" indent="0" algn="l" eaLnBrk="1" fontAlgn="auto" hangingPunct="1">
              <a:spcAft>
                <a:spcPts val="0"/>
              </a:spcAft>
              <a:defRPr/>
            </a:pPr>
            <a:r>
              <a:rPr lang="en-US" sz="4000" dirty="0">
                <a:solidFill>
                  <a:schemeClr val="accent6">
                    <a:lumMod val="50000"/>
                  </a:schemeClr>
                </a:solidFill>
                <a:effectLst/>
                <a:latin typeface="+mn-lt"/>
              </a:rPr>
              <a:t>MICR Reader:</a:t>
            </a:r>
          </a:p>
        </p:txBody>
      </p:sp>
      <p:pic>
        <p:nvPicPr>
          <p:cNvPr id="3277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25235" y="4343401"/>
            <a:ext cx="3671455" cy="2195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34399" y="1523999"/>
            <a:ext cx="3061855" cy="2521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5"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24401" y="4495800"/>
            <a:ext cx="3034144"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6" name="Picture 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586413" y="1447799"/>
            <a:ext cx="2652712" cy="2847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7" name="Picture 9"/>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955964" y="1447800"/>
            <a:ext cx="4461163" cy="2891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8" name="Picture 10"/>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049491" y="4495800"/>
            <a:ext cx="3671454"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53038580"/>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Rupali Bank Ltd.</a:t>
            </a:r>
            <a:endParaRPr lang="en-US"/>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83452DA-7902-4FE6-8EF9-5FAFCA62B401}" type="slidenum">
              <a:rPr lang="en-US">
                <a:latin typeface="Arial" panose="020B0604020202020204" pitchFamily="34" charset="0"/>
              </a:rPr>
              <a:pPr eaLnBrk="1" hangingPunct="1"/>
              <a:t>12</a:t>
            </a:fld>
            <a:endParaRPr lang="en-US">
              <a:latin typeface="Arial" panose="020B0604020202020204" pitchFamily="34" charset="0"/>
            </a:endParaRPr>
          </a:p>
        </p:txBody>
      </p:sp>
      <p:pic>
        <p:nvPicPr>
          <p:cNvPr id="15364" name="Picture 3" descr="13untitled.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101600"/>
            <a:ext cx="9124950" cy="682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14552771"/>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214314"/>
            <a:ext cx="8229600" cy="547687"/>
          </a:xfrm>
        </p:spPr>
        <p:txBody>
          <a:bodyPr/>
          <a:lstStyle/>
          <a:p>
            <a:pPr marL="54864" indent="0" algn="l" eaLnBrk="1" fontAlgn="auto" hangingPunct="1">
              <a:spcAft>
                <a:spcPts val="0"/>
              </a:spcAft>
              <a:defRPr/>
            </a:pPr>
            <a:r>
              <a:rPr lang="en-US" sz="2400" b="1" dirty="0">
                <a:solidFill>
                  <a:schemeClr val="accent6">
                    <a:lumMod val="25000"/>
                  </a:schemeClr>
                </a:solidFill>
                <a:effectLst/>
              </a:rPr>
              <a:t>Image &amp; Data at Paying Bank</a:t>
            </a:r>
          </a:p>
        </p:txBody>
      </p:sp>
      <p:sp>
        <p:nvSpPr>
          <p:cNvPr id="24579" name="Rectangle 3"/>
          <p:cNvSpPr>
            <a:spLocks noGrp="1" noChangeArrowheads="1"/>
          </p:cNvSpPr>
          <p:nvPr>
            <p:ph idx="1"/>
          </p:nvPr>
        </p:nvSpPr>
        <p:spPr/>
        <p:txBody>
          <a:bodyPr/>
          <a:lstStyle/>
          <a:p>
            <a:pPr eaLnBrk="1" hangingPunct="1"/>
            <a:endParaRPr lang="en-US" smtClean="0"/>
          </a:p>
        </p:txBody>
      </p:sp>
      <p:pic>
        <p:nvPicPr>
          <p:cNvPr id="24580" name="Picture 4" descr="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1202574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762104"/>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500042"/>
            <a:ext cx="7472386" cy="500066"/>
          </a:xfrm>
        </p:spPr>
        <p:txBody>
          <a:bodyPr>
            <a:normAutofit fontScale="90000"/>
          </a:bodyPr>
          <a:lstStyle/>
          <a:p>
            <a:pPr marL="54864" indent="0" algn="l" eaLnBrk="1" fontAlgn="auto" hangingPunct="1">
              <a:spcAft>
                <a:spcPts val="0"/>
              </a:spcAft>
              <a:defRPr/>
            </a:pPr>
            <a:r>
              <a:rPr lang="en-GB" sz="3600" dirty="0">
                <a:solidFill>
                  <a:schemeClr val="accent6">
                    <a:lumMod val="50000"/>
                  </a:schemeClr>
                </a:solidFill>
                <a:effectLst/>
              </a:rPr>
              <a:t>Presenting Banks Responsibilities</a:t>
            </a:r>
          </a:p>
        </p:txBody>
      </p:sp>
      <p:sp>
        <p:nvSpPr>
          <p:cNvPr id="44035" name="Rectangle 3"/>
          <p:cNvSpPr>
            <a:spLocks noGrp="1" noChangeArrowheads="1"/>
          </p:cNvSpPr>
          <p:nvPr>
            <p:ph idx="1"/>
          </p:nvPr>
        </p:nvSpPr>
        <p:spPr>
          <a:xfrm>
            <a:off x="2238375" y="1428750"/>
            <a:ext cx="8001000" cy="4929188"/>
          </a:xfrm>
        </p:spPr>
        <p:txBody>
          <a:bodyPr>
            <a:noAutofit/>
          </a:bodyPr>
          <a:lstStyle/>
          <a:p>
            <a:pPr eaLnBrk="1" fontAlgn="auto" hangingPunct="1">
              <a:spcBef>
                <a:spcPts val="0"/>
              </a:spcBef>
              <a:spcAft>
                <a:spcPts val="0"/>
              </a:spcAft>
              <a:buNone/>
              <a:defRPr/>
            </a:pPr>
            <a:r>
              <a:rPr lang="en-GB" sz="1200" dirty="0">
                <a:solidFill>
                  <a:schemeClr val="bg1"/>
                </a:solidFill>
              </a:rPr>
              <a:t>By presenting an approved BACPS-Eligible item for payment to the Bangladesh Bank, the participating Bank: </a:t>
            </a:r>
            <a:endParaRPr lang="en-US" sz="1200" dirty="0">
              <a:solidFill>
                <a:schemeClr val="bg1"/>
              </a:solidFill>
            </a:endParaRPr>
          </a:p>
          <a:p>
            <a:pPr marL="514350" indent="-514350" eaLnBrk="1" fontAlgn="auto" hangingPunct="1">
              <a:spcBef>
                <a:spcPts val="0"/>
              </a:spcBef>
              <a:spcAft>
                <a:spcPts val="0"/>
              </a:spcAft>
              <a:buFont typeface="+mj-lt"/>
              <a:buAutoNum type="arabicParenR"/>
              <a:defRPr/>
            </a:pPr>
            <a:r>
              <a:rPr lang="en-GB" sz="1200" dirty="0">
                <a:solidFill>
                  <a:schemeClr val="bg1"/>
                </a:solidFill>
              </a:rPr>
              <a:t>agrees to comply with the applicable BACPS rules and agrees that those rules govern the relationship among all of the participants.</a:t>
            </a:r>
            <a:endParaRPr lang="en-US" sz="1200" dirty="0">
              <a:solidFill>
                <a:schemeClr val="bg1"/>
              </a:solidFill>
            </a:endParaRPr>
          </a:p>
          <a:p>
            <a:pPr marL="514350" indent="-514350" eaLnBrk="1" fontAlgn="auto" hangingPunct="1">
              <a:spcBef>
                <a:spcPts val="0"/>
              </a:spcBef>
              <a:spcAft>
                <a:spcPts val="0"/>
              </a:spcAft>
              <a:buFont typeface="+mj-lt"/>
              <a:buAutoNum type="arabicParenR"/>
              <a:defRPr/>
            </a:pPr>
            <a:r>
              <a:rPr lang="en-GB" sz="1200" dirty="0">
                <a:solidFill>
                  <a:schemeClr val="bg1"/>
                </a:solidFill>
              </a:rPr>
              <a:t>certifies that the front and back images of the  BACPS-Eligible item </a:t>
            </a:r>
            <a:r>
              <a:rPr lang="en-GB" sz="1200" b="1" dirty="0">
                <a:solidFill>
                  <a:srgbClr val="002060"/>
                </a:solidFill>
                <a:effectLst>
                  <a:outerShdw blurRad="38100" dist="38100" dir="2700000" algn="tl">
                    <a:srgbClr val="000000">
                      <a:alpha val="43137"/>
                    </a:srgbClr>
                  </a:outerShdw>
                </a:effectLst>
              </a:rPr>
              <a:t>is a copy of the original negotiable instrument;</a:t>
            </a:r>
            <a:endParaRPr lang="en-US" sz="1200" b="1" dirty="0">
              <a:solidFill>
                <a:srgbClr val="002060"/>
              </a:solidFill>
              <a:effectLst>
                <a:outerShdw blurRad="38100" dist="38100" dir="2700000" algn="tl">
                  <a:srgbClr val="000000">
                    <a:alpha val="43137"/>
                  </a:srgbClr>
                </a:outerShdw>
              </a:effectLst>
            </a:endParaRPr>
          </a:p>
          <a:p>
            <a:pPr marL="514350" indent="-514350" eaLnBrk="1" fontAlgn="auto" hangingPunct="1">
              <a:spcBef>
                <a:spcPts val="0"/>
              </a:spcBef>
              <a:spcAft>
                <a:spcPts val="0"/>
              </a:spcAft>
              <a:buFont typeface="+mj-lt"/>
              <a:buAutoNum type="arabicParenR"/>
              <a:defRPr/>
            </a:pPr>
            <a:r>
              <a:rPr lang="en-GB" sz="1200" dirty="0">
                <a:solidFill>
                  <a:schemeClr val="bg1"/>
                </a:solidFill>
              </a:rPr>
              <a:t>It shall be duty of the presenting bank to verify </a:t>
            </a:r>
            <a:r>
              <a:rPr lang="en-GB" sz="1200" dirty="0">
                <a:solidFill>
                  <a:srgbClr val="002060"/>
                </a:solidFill>
              </a:rPr>
              <a:t>prima facie genuineness </a:t>
            </a:r>
            <a:r>
              <a:rPr lang="en-GB" sz="1200" dirty="0">
                <a:solidFill>
                  <a:schemeClr val="bg1"/>
                </a:solidFill>
              </a:rPr>
              <a:t>of the cheque that can be verified with due diligence and ordinary care. The presenting bank shall be responsible for detecting the following: </a:t>
            </a:r>
            <a:endParaRPr lang="en-US" sz="1200" dirty="0">
              <a:solidFill>
                <a:schemeClr val="bg1"/>
              </a:solidFill>
            </a:endParaRPr>
          </a:p>
          <a:p>
            <a:pPr marL="925513" lvl="1" indent="-514350" eaLnBrk="1" fontAlgn="auto" hangingPunct="1">
              <a:spcAft>
                <a:spcPts val="0"/>
              </a:spcAft>
              <a:buFont typeface="+mj-lt"/>
              <a:buAutoNum type="alphaLcParenR"/>
              <a:defRPr/>
            </a:pPr>
            <a:r>
              <a:rPr lang="en-GB" sz="1200" b="1" dirty="0">
                <a:solidFill>
                  <a:srgbClr val="002060"/>
                </a:solidFill>
              </a:rPr>
              <a:t> genuineness of the of the cheque leaf</a:t>
            </a:r>
            <a:endParaRPr lang="en-US" sz="1200" b="1" dirty="0">
              <a:solidFill>
                <a:srgbClr val="002060"/>
              </a:solidFill>
            </a:endParaRPr>
          </a:p>
          <a:p>
            <a:pPr marL="925513" lvl="1" indent="-514350" eaLnBrk="1" fontAlgn="auto" hangingPunct="1">
              <a:spcAft>
                <a:spcPts val="0"/>
              </a:spcAft>
              <a:buFont typeface="+mj-lt"/>
              <a:buAutoNum type="alphaLcParenR"/>
              <a:defRPr/>
            </a:pPr>
            <a:r>
              <a:rPr lang="en-GB" sz="1200" b="1" dirty="0">
                <a:solidFill>
                  <a:srgbClr val="002060"/>
                </a:solidFill>
              </a:rPr>
              <a:t> material alteration  of the payee name, amount or date</a:t>
            </a:r>
            <a:r>
              <a:rPr lang="en-GB" sz="1200" dirty="0">
                <a:solidFill>
                  <a:schemeClr val="bg1"/>
                </a:solidFill>
              </a:rPr>
              <a:t>.</a:t>
            </a:r>
            <a:endParaRPr lang="en-US" sz="1200" dirty="0">
              <a:solidFill>
                <a:schemeClr val="bg1"/>
              </a:solidFill>
            </a:endParaRPr>
          </a:p>
          <a:p>
            <a:pPr marL="514350" indent="-514350" eaLnBrk="1" fontAlgn="auto" hangingPunct="1">
              <a:spcBef>
                <a:spcPts val="0"/>
              </a:spcBef>
              <a:spcAft>
                <a:spcPts val="0"/>
              </a:spcAft>
              <a:buFont typeface="+mj-lt"/>
              <a:buAutoNum type="arabicParenR"/>
              <a:defRPr/>
            </a:pPr>
            <a:r>
              <a:rPr lang="en-GB" sz="1200" dirty="0">
                <a:solidFill>
                  <a:schemeClr val="bg1"/>
                </a:solidFill>
              </a:rPr>
              <a:t>In such cases where grunginess can not be verified or material alteration is detected; the presenting bank should not submit such cheque(s) to BACPS</a:t>
            </a:r>
            <a:endParaRPr lang="en-US" sz="1200" dirty="0">
              <a:solidFill>
                <a:schemeClr val="bg1"/>
              </a:solidFill>
            </a:endParaRPr>
          </a:p>
          <a:p>
            <a:pPr marL="514350" indent="-514350" eaLnBrk="1" fontAlgn="auto" hangingPunct="1">
              <a:spcBef>
                <a:spcPts val="0"/>
              </a:spcBef>
              <a:spcAft>
                <a:spcPts val="0"/>
              </a:spcAft>
              <a:buFont typeface="+mj-lt"/>
              <a:buAutoNum type="arabicParenR"/>
              <a:defRPr/>
            </a:pPr>
            <a:r>
              <a:rPr lang="en-GB" sz="1200" dirty="0">
                <a:solidFill>
                  <a:schemeClr val="bg1"/>
                </a:solidFill>
              </a:rPr>
              <a:t>aggress within seven calendar days to make the original negotiable instruments available for inspection during normal business hours, if requested by the paying bank</a:t>
            </a:r>
            <a:endParaRPr lang="en-US" sz="1200" dirty="0">
              <a:solidFill>
                <a:schemeClr val="bg1"/>
              </a:solidFill>
            </a:endParaRPr>
          </a:p>
          <a:p>
            <a:pPr marL="514350" indent="-514350" eaLnBrk="1" fontAlgn="auto" hangingPunct="1">
              <a:spcBef>
                <a:spcPts val="0"/>
              </a:spcBef>
              <a:spcAft>
                <a:spcPts val="0"/>
              </a:spcAft>
              <a:buFont typeface="+mj-lt"/>
              <a:buAutoNum type="arabicParenR"/>
              <a:defRPr/>
            </a:pPr>
            <a:r>
              <a:rPr lang="en-GB" sz="1200" dirty="0">
                <a:solidFill>
                  <a:schemeClr val="bg1"/>
                </a:solidFill>
              </a:rPr>
              <a:t>Upon realization of the proceeds the bank shall pass the same to their customer account on the date of settlement subject to completion of the return session or internal rules of the bank</a:t>
            </a:r>
            <a:endParaRPr lang="en-US" sz="1200" dirty="0">
              <a:solidFill>
                <a:schemeClr val="bg1"/>
              </a:solidFill>
            </a:endParaRPr>
          </a:p>
          <a:p>
            <a:pPr marL="514350" indent="-514350" eaLnBrk="1" fontAlgn="auto" hangingPunct="1">
              <a:spcBef>
                <a:spcPts val="0"/>
              </a:spcBef>
              <a:spcAft>
                <a:spcPts val="0"/>
              </a:spcAft>
              <a:buFont typeface="+mj-lt"/>
              <a:buAutoNum type="arabicParenR"/>
              <a:defRPr/>
            </a:pPr>
            <a:r>
              <a:rPr lang="en-GB" sz="1200" dirty="0">
                <a:solidFill>
                  <a:srgbClr val="002060"/>
                </a:solidFill>
              </a:rPr>
              <a:t>If requested by the participating bank, failure to present the original negotiable instrument will result in non-payment of the instrument.  The original instrument will remain with the paying  bank after the instrument has been available by the presenting bank;</a:t>
            </a:r>
            <a:endParaRPr lang="en-US" sz="1200" dirty="0">
              <a:solidFill>
                <a:srgbClr val="002060"/>
              </a:solidFill>
            </a:endParaRPr>
          </a:p>
          <a:p>
            <a:pPr marL="514350" indent="-514350" eaLnBrk="1" fontAlgn="auto" hangingPunct="1">
              <a:spcBef>
                <a:spcPts val="0"/>
              </a:spcBef>
              <a:spcAft>
                <a:spcPts val="0"/>
              </a:spcAft>
              <a:buFont typeface="+mj-lt"/>
              <a:buAutoNum type="arabicParenR"/>
              <a:defRPr/>
            </a:pPr>
            <a:r>
              <a:rPr lang="en-GB" sz="1200" dirty="0">
                <a:solidFill>
                  <a:schemeClr val="bg1"/>
                </a:solidFill>
              </a:rPr>
              <a:t>Authorizes the Bangladesh Bank holding the Bank’s settlement account to credit the amount for cheques presented to the Bank’s settlement account on the settlement date and   </a:t>
            </a:r>
            <a:endParaRPr lang="en-US" sz="1200" dirty="0">
              <a:solidFill>
                <a:schemeClr val="bg1"/>
              </a:solidFill>
            </a:endParaRPr>
          </a:p>
          <a:p>
            <a:pPr marL="514350" indent="-514350" eaLnBrk="1" fontAlgn="auto" hangingPunct="1">
              <a:spcBef>
                <a:spcPts val="0"/>
              </a:spcBef>
              <a:spcAft>
                <a:spcPts val="0"/>
              </a:spcAft>
              <a:buFont typeface="+mj-lt"/>
              <a:buAutoNum type="arabicParenR"/>
              <a:defRPr/>
            </a:pPr>
            <a:r>
              <a:rPr lang="en-GB" sz="1200" dirty="0">
                <a:solidFill>
                  <a:schemeClr val="bg1"/>
                </a:solidFill>
              </a:rPr>
              <a:t>Agrees to indemnify the Bangladesh Bank processing or setting for the item for any loss or expense( including attorney fees and expenses of the litigation) incurred by the Bangladesh Bank as a result of presenting Bank’s negligence or non compliance with any of the clauses of the BACPS Operating Rules and Procedures with respect to the presented item.</a:t>
            </a:r>
            <a:endParaRPr lang="en-US" sz="1200" dirty="0">
              <a:solidFill>
                <a:schemeClr val="bg1"/>
              </a:solidFill>
            </a:endParaRPr>
          </a:p>
          <a:p>
            <a:pPr marL="514350" indent="-514350" eaLnBrk="1" fontAlgn="auto" hangingPunct="1">
              <a:spcBef>
                <a:spcPts val="0"/>
              </a:spcBef>
              <a:spcAft>
                <a:spcPts val="0"/>
              </a:spcAft>
              <a:buNone/>
              <a:defRPr/>
            </a:pPr>
            <a:r>
              <a:rPr lang="en-US" sz="1200" dirty="0">
                <a:solidFill>
                  <a:schemeClr val="bg1"/>
                </a:solidFill>
              </a:rPr>
              <a:t> </a:t>
            </a:r>
          </a:p>
        </p:txBody>
      </p:sp>
    </p:spTree>
    <p:extLst>
      <p:ext uri="{BB962C8B-B14F-4D97-AF65-F5344CB8AC3E}">
        <p14:creationId xmlns="" xmlns:p14="http://schemas.microsoft.com/office/powerpoint/2010/main" val="1950566177"/>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253536"/>
            <a:ext cx="8229600" cy="1143000"/>
          </a:xfrm>
        </p:spPr>
        <p:txBody>
          <a:bodyPr/>
          <a:lstStyle/>
          <a:p>
            <a:pPr marL="54864" indent="0" algn="l" eaLnBrk="1" fontAlgn="auto" hangingPunct="1">
              <a:spcAft>
                <a:spcPts val="0"/>
              </a:spcAft>
              <a:defRPr/>
            </a:pPr>
            <a:r>
              <a:rPr lang="en-GB" sz="4800" b="1" i="1" u="sng" dirty="0">
                <a:solidFill>
                  <a:schemeClr val="accent6">
                    <a:lumMod val="25000"/>
                  </a:schemeClr>
                </a:solidFill>
                <a:effectLst/>
                <a:latin typeface="Times New Roman" pitchFamily="18" charset="0"/>
                <a:cs typeface="Times New Roman" pitchFamily="18" charset="0"/>
              </a:rPr>
              <a:t>Paying Banks Responsibilities</a:t>
            </a:r>
          </a:p>
        </p:txBody>
      </p:sp>
      <p:sp>
        <p:nvSpPr>
          <p:cNvPr id="41987" name="Rectangle 3"/>
          <p:cNvSpPr>
            <a:spLocks noGrp="1" noChangeArrowheads="1"/>
          </p:cNvSpPr>
          <p:nvPr>
            <p:ph idx="1"/>
          </p:nvPr>
        </p:nvSpPr>
        <p:spPr>
          <a:xfrm>
            <a:off x="2238376" y="1785938"/>
            <a:ext cx="7572375" cy="4235034"/>
          </a:xfrm>
        </p:spPr>
        <p:txBody>
          <a:bodyPr>
            <a:normAutofit/>
          </a:bodyPr>
          <a:lstStyle/>
          <a:p>
            <a:pPr marL="514350" indent="-514350" eaLnBrk="1" fontAlgn="auto" hangingPunct="1">
              <a:spcBef>
                <a:spcPts val="0"/>
              </a:spcBef>
              <a:spcAft>
                <a:spcPts val="0"/>
              </a:spcAft>
              <a:buClr>
                <a:schemeClr val="accent6">
                  <a:lumMod val="25000"/>
                </a:schemeClr>
              </a:buClr>
              <a:buFont typeface="Rockwell" pitchFamily="18" charset="0"/>
              <a:buAutoNum type="arabicPeriod"/>
              <a:defRPr/>
            </a:pPr>
            <a:r>
              <a:rPr lang="en-GB" dirty="0">
                <a:solidFill>
                  <a:srgbClr val="000000"/>
                </a:solidFill>
                <a:latin typeface="Times New Roman" pitchFamily="18" charset="0"/>
                <a:cs typeface="Times New Roman" pitchFamily="18" charset="0"/>
              </a:rPr>
              <a:t>Transmission of Posting Files</a:t>
            </a:r>
          </a:p>
          <a:p>
            <a:pPr marL="514350" indent="-514350" eaLnBrk="1" fontAlgn="auto" hangingPunct="1">
              <a:spcBef>
                <a:spcPts val="0"/>
              </a:spcBef>
              <a:spcAft>
                <a:spcPts val="0"/>
              </a:spcAft>
              <a:buClr>
                <a:schemeClr val="accent6">
                  <a:lumMod val="25000"/>
                </a:schemeClr>
              </a:buClr>
              <a:buFont typeface="Rockwell" pitchFamily="18" charset="0"/>
              <a:buAutoNum type="arabicPeriod"/>
              <a:defRPr/>
            </a:pPr>
            <a:r>
              <a:rPr lang="en-GB" dirty="0">
                <a:solidFill>
                  <a:srgbClr val="000000"/>
                </a:solidFill>
                <a:latin typeface="Times New Roman" pitchFamily="18" charset="0"/>
                <a:cs typeface="Times New Roman" pitchFamily="18" charset="0"/>
              </a:rPr>
              <a:t>Digital signature Validation</a:t>
            </a:r>
          </a:p>
          <a:p>
            <a:pPr marL="514350" indent="-514350" eaLnBrk="1" fontAlgn="auto" hangingPunct="1">
              <a:spcBef>
                <a:spcPts val="0"/>
              </a:spcBef>
              <a:spcAft>
                <a:spcPts val="0"/>
              </a:spcAft>
              <a:buClr>
                <a:schemeClr val="accent6">
                  <a:lumMod val="25000"/>
                </a:schemeClr>
              </a:buClr>
              <a:buFont typeface="Rockwell" pitchFamily="18" charset="0"/>
              <a:buAutoNum type="arabicPeriod"/>
              <a:defRPr/>
            </a:pPr>
            <a:r>
              <a:rPr lang="en-GB" dirty="0">
                <a:solidFill>
                  <a:srgbClr val="000000"/>
                </a:solidFill>
                <a:latin typeface="Times New Roman" pitchFamily="18" charset="0"/>
                <a:cs typeface="Times New Roman" pitchFamily="18" charset="0"/>
              </a:rPr>
              <a:t>Payment Processing</a:t>
            </a:r>
          </a:p>
          <a:p>
            <a:pPr marL="514350" indent="-514350" eaLnBrk="1" fontAlgn="auto" hangingPunct="1">
              <a:spcBef>
                <a:spcPts val="0"/>
              </a:spcBef>
              <a:spcAft>
                <a:spcPts val="0"/>
              </a:spcAft>
              <a:buClr>
                <a:schemeClr val="accent6">
                  <a:lumMod val="25000"/>
                </a:schemeClr>
              </a:buClr>
              <a:buFont typeface="Rockwell" pitchFamily="18" charset="0"/>
              <a:buAutoNum type="arabicPeriod"/>
              <a:defRPr/>
            </a:pPr>
            <a:r>
              <a:rPr lang="en-GB" dirty="0">
                <a:solidFill>
                  <a:srgbClr val="000000"/>
                </a:solidFill>
                <a:latin typeface="Times New Roman" pitchFamily="18" charset="0"/>
                <a:cs typeface="Times New Roman" pitchFamily="18" charset="0"/>
              </a:rPr>
              <a:t>Retuned Cheques in Time</a:t>
            </a:r>
          </a:p>
          <a:p>
            <a:pPr marL="514350" indent="-514350" eaLnBrk="1" fontAlgn="auto" hangingPunct="1">
              <a:spcBef>
                <a:spcPts val="0"/>
              </a:spcBef>
              <a:spcAft>
                <a:spcPts val="0"/>
              </a:spcAft>
              <a:buClr>
                <a:schemeClr val="accent6">
                  <a:lumMod val="25000"/>
                </a:schemeClr>
              </a:buClr>
              <a:buFont typeface="Rockwell" pitchFamily="18" charset="0"/>
              <a:buAutoNum type="arabicPeriod"/>
              <a:defRPr/>
            </a:pPr>
            <a:r>
              <a:rPr lang="en-GB" dirty="0">
                <a:solidFill>
                  <a:srgbClr val="000000"/>
                </a:solidFill>
                <a:latin typeface="Times New Roman" pitchFamily="18" charset="0"/>
                <a:cs typeface="Times New Roman" pitchFamily="18" charset="0"/>
              </a:rPr>
              <a:t>Request for Paper</a:t>
            </a:r>
          </a:p>
          <a:p>
            <a:pPr marL="514350" indent="-514350" eaLnBrk="1" fontAlgn="auto" hangingPunct="1">
              <a:spcBef>
                <a:spcPts val="0"/>
              </a:spcBef>
              <a:spcAft>
                <a:spcPts val="0"/>
              </a:spcAft>
              <a:buClr>
                <a:schemeClr val="accent6">
                  <a:lumMod val="25000"/>
                </a:schemeClr>
              </a:buClr>
              <a:buFont typeface="Rockwell" pitchFamily="18" charset="0"/>
              <a:buAutoNum type="arabicPeriod"/>
              <a:defRPr/>
            </a:pPr>
            <a:r>
              <a:rPr lang="en-GB" dirty="0">
                <a:solidFill>
                  <a:srgbClr val="000000"/>
                </a:solidFill>
                <a:latin typeface="Times New Roman" pitchFamily="18" charset="0"/>
                <a:cs typeface="Times New Roman" pitchFamily="18" charset="0"/>
              </a:rPr>
              <a:t>Internal Control</a:t>
            </a:r>
          </a:p>
          <a:p>
            <a:pPr marL="514350" indent="-514350" eaLnBrk="1" fontAlgn="auto" hangingPunct="1">
              <a:spcBef>
                <a:spcPts val="0"/>
              </a:spcBef>
              <a:spcAft>
                <a:spcPts val="0"/>
              </a:spcAft>
              <a:buClr>
                <a:schemeClr val="accent6">
                  <a:lumMod val="25000"/>
                </a:schemeClr>
              </a:buClr>
              <a:buFont typeface="Rockwell" pitchFamily="18" charset="0"/>
              <a:buAutoNum type="arabicPeriod"/>
              <a:defRPr/>
            </a:pPr>
            <a:r>
              <a:rPr lang="en-GB" dirty="0">
                <a:solidFill>
                  <a:srgbClr val="000000"/>
                </a:solidFill>
                <a:latin typeface="Times New Roman" pitchFamily="18" charset="0"/>
                <a:cs typeface="Times New Roman" pitchFamily="18" charset="0"/>
              </a:rPr>
              <a:t>Reconciliation of Clearing Difference</a:t>
            </a:r>
          </a:p>
        </p:txBody>
      </p:sp>
    </p:spTree>
    <p:extLst>
      <p:ext uri="{BB962C8B-B14F-4D97-AF65-F5344CB8AC3E}">
        <p14:creationId xmlns="" xmlns:p14="http://schemas.microsoft.com/office/powerpoint/2010/main" val="16642434"/>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alpha val="4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752600"/>
          </a:xfrm>
        </p:spPr>
        <p:txBody>
          <a:bodyPr/>
          <a:lstStyle/>
          <a:p>
            <a:r>
              <a:rPr lang="en-US" dirty="0" smtClean="0">
                <a:solidFill>
                  <a:schemeClr val="accent6">
                    <a:lumMod val="50000"/>
                  </a:schemeClr>
                </a:solidFill>
              </a:rPr>
              <a:t>Bangladesh Electronic Funds Transfer Network (BEFTN)</a:t>
            </a:r>
            <a:br>
              <a:rPr lang="en-US" dirty="0" smtClean="0">
                <a:solidFill>
                  <a:schemeClr val="accent6">
                    <a:lumMod val="50000"/>
                  </a:schemeClr>
                </a:solidFill>
              </a:rPr>
            </a:br>
            <a:r>
              <a:rPr lang="en-US" sz="3200" dirty="0" smtClean="0">
                <a:solidFill>
                  <a:schemeClr val="accent6">
                    <a:lumMod val="50000"/>
                  </a:schemeClr>
                </a:solidFill>
              </a:rPr>
              <a:t>Electronic credit and Debit instructions…</a:t>
            </a:r>
            <a:endParaRPr lang="en-US" dirty="0">
              <a:solidFill>
                <a:schemeClr val="accent6">
                  <a:lumMod val="50000"/>
                </a:schemeClr>
              </a:solidFill>
            </a:endParaRPr>
          </a:p>
        </p:txBody>
      </p:sp>
      <p:pic>
        <p:nvPicPr>
          <p:cNvPr id="6" name="Content Placeholder 5" descr="inrtodu.jpg"/>
          <p:cNvPicPr>
            <a:picLocks noGrp="1" noChangeAspect="1"/>
          </p:cNvPicPr>
          <p:nvPr>
            <p:ph idx="1"/>
          </p:nvPr>
        </p:nvPicPr>
        <p:blipFill>
          <a:blip r:embed="rId2"/>
          <a:stretch>
            <a:fillRect/>
          </a:stretch>
        </p:blipFill>
        <p:spPr>
          <a:xfrm>
            <a:off x="0" y="1981199"/>
            <a:ext cx="12192000" cy="4876801"/>
          </a:xfrm>
        </p:spPr>
      </p:pic>
      <p:sp>
        <p:nvSpPr>
          <p:cNvPr id="4" name="Footer Placeholder 3"/>
          <p:cNvSpPr>
            <a:spLocks noGrp="1"/>
          </p:cNvSpPr>
          <p:nvPr>
            <p:ph type="ftr" sz="quarter" idx="11"/>
          </p:nvPr>
        </p:nvSpPr>
        <p:spPr/>
        <p:txBody>
          <a:bodyPr/>
          <a:lstStyle/>
          <a:p>
            <a:pPr>
              <a:defRPr/>
            </a:pPr>
            <a:r>
              <a:rPr lang="en-US" smtClean="0">
                <a:solidFill>
                  <a:srgbClr val="FFFFFF"/>
                </a:solidFill>
              </a:rPr>
              <a:t>Rupali Bank Ltd.</a:t>
            </a:r>
            <a:endParaRPr lang="en-US">
              <a:solidFill>
                <a:srgbClr val="FFFFFF"/>
              </a:solidFill>
            </a:endParaRPr>
          </a:p>
        </p:txBody>
      </p:sp>
      <p:sp>
        <p:nvSpPr>
          <p:cNvPr id="5" name="Slide Number Placeholder 4"/>
          <p:cNvSpPr>
            <a:spLocks noGrp="1"/>
          </p:cNvSpPr>
          <p:nvPr>
            <p:ph type="sldNum" sz="quarter" idx="12"/>
          </p:nvPr>
        </p:nvSpPr>
        <p:spPr/>
        <p:txBody>
          <a:bodyPr/>
          <a:lstStyle/>
          <a:p>
            <a:fld id="{13BFBB1A-3AF4-477B-BDD2-D5783F4720C7}" type="slidenum">
              <a:rPr lang="en-US" smtClean="0">
                <a:solidFill>
                  <a:srgbClr val="FFFFFF"/>
                </a:solidFill>
              </a:rPr>
              <a:pPr/>
              <a:t>16</a:t>
            </a:fld>
            <a:endParaRPr lang="en-US">
              <a:solidFill>
                <a:srgbClr val="FFFFFF"/>
              </a:solidFill>
            </a:endParaRPr>
          </a:p>
        </p:txBody>
      </p:sp>
    </p:spTree>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03385" y="642918"/>
            <a:ext cx="10522633" cy="932664"/>
          </a:xfrm>
        </p:spPr>
        <p:txBody>
          <a:bodyPr>
            <a:normAutofit fontScale="90000"/>
          </a:bodyPr>
          <a:lstStyle/>
          <a:p>
            <a:pPr marL="54864" indent="0" eaLnBrk="1" fontAlgn="auto" hangingPunct="1">
              <a:spcAft>
                <a:spcPts val="0"/>
              </a:spcAft>
              <a:defRPr/>
            </a:pPr>
            <a:r>
              <a:rPr lang="en-US" sz="4000" b="1" dirty="0" smtClean="0">
                <a:solidFill>
                  <a:schemeClr val="accent6">
                    <a:lumMod val="25000"/>
                  </a:schemeClr>
                </a:solidFill>
                <a:effectLst/>
                <a:latin typeface="Times New Roman" pitchFamily="18" charset="0"/>
              </a:rPr>
              <a:t>Bangladesh Electronic Fund Transfer Network (BEFTN)</a:t>
            </a:r>
            <a:endParaRPr lang="en-US" sz="3100" b="1" dirty="0">
              <a:solidFill>
                <a:schemeClr val="accent6">
                  <a:lumMod val="25000"/>
                </a:schemeClr>
              </a:solidFill>
              <a:effectLst/>
            </a:endParaRPr>
          </a:p>
        </p:txBody>
      </p:sp>
      <p:sp>
        <p:nvSpPr>
          <p:cNvPr id="10" name="Footer Placeholder 4"/>
          <p:cNvSpPr>
            <a:spLocks noGrp="1"/>
          </p:cNvSpPr>
          <p:nvPr>
            <p:ph type="ftr" sz="quarter" idx="11"/>
          </p:nvPr>
        </p:nvSpPr>
        <p:spPr/>
        <p:txBody>
          <a:bodyPr/>
          <a:lstStyle/>
          <a:p>
            <a:pPr>
              <a:defRPr/>
            </a:pPr>
            <a:r>
              <a:rPr lang="en-US" dirty="0" err="1">
                <a:solidFill>
                  <a:srgbClr val="676A55">
                    <a:tint val="60000"/>
                    <a:satMod val="155000"/>
                  </a:srgbClr>
                </a:solidFill>
              </a:rPr>
              <a:t>Rupali</a:t>
            </a:r>
            <a:r>
              <a:rPr lang="en-US" dirty="0">
                <a:solidFill>
                  <a:srgbClr val="676A55">
                    <a:tint val="60000"/>
                    <a:satMod val="155000"/>
                  </a:srgbClr>
                </a:solidFill>
              </a:rPr>
              <a:t> Bank Ltd.</a:t>
            </a:r>
          </a:p>
        </p:txBody>
      </p:sp>
      <p:sp>
        <p:nvSpPr>
          <p:cNvPr id="17412"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nSpc>
                <a:spcPct val="80000"/>
              </a:lnSpc>
              <a:buClrTx/>
              <a:buSzTx/>
              <a:buFontTx/>
              <a:buNone/>
            </a:pPr>
            <a:fld id="{8861B581-3F8C-42DD-8640-3D592851DA77}" type="slidenum">
              <a:rPr lang="en-US" sz="1400">
                <a:solidFill>
                  <a:srgbClr val="DFE0D4"/>
                </a:solidFill>
                <a:latin typeface="Tahoma" panose="020B0604030504040204" pitchFamily="34" charset="0"/>
              </a:rPr>
              <a:pPr>
                <a:lnSpc>
                  <a:spcPct val="80000"/>
                </a:lnSpc>
                <a:buClrTx/>
                <a:buSzTx/>
                <a:buFontTx/>
                <a:buNone/>
              </a:pPr>
              <a:t>17</a:t>
            </a:fld>
            <a:endParaRPr lang="en-US" sz="1400" dirty="0">
              <a:solidFill>
                <a:srgbClr val="DFE0D4"/>
              </a:solidFill>
              <a:latin typeface="Tahoma" panose="020B0604030504040204" pitchFamily="34" charset="0"/>
            </a:endParaRPr>
          </a:p>
        </p:txBody>
      </p:sp>
      <p:sp>
        <p:nvSpPr>
          <p:cNvPr id="5125" name="Text Box 4"/>
          <p:cNvSpPr txBox="1">
            <a:spLocks noChangeArrowheads="1"/>
          </p:cNvSpPr>
          <p:nvPr/>
        </p:nvSpPr>
        <p:spPr bwMode="auto">
          <a:xfrm>
            <a:off x="5087938" y="1844675"/>
            <a:ext cx="2108200" cy="70788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fontAlgn="base">
              <a:spcBef>
                <a:spcPct val="0"/>
              </a:spcBef>
              <a:spcAft>
                <a:spcPct val="0"/>
              </a:spcAft>
              <a:defRPr/>
            </a:pPr>
            <a:r>
              <a:rPr lang="en-US" sz="4000" dirty="0" smtClean="0">
                <a:solidFill>
                  <a:srgbClr val="000000"/>
                </a:solidFill>
              </a:rPr>
              <a:t>BEFTN</a:t>
            </a:r>
            <a:endParaRPr lang="en-US" sz="4000" dirty="0">
              <a:solidFill>
                <a:srgbClr val="000000"/>
              </a:solidFill>
            </a:endParaRPr>
          </a:p>
        </p:txBody>
      </p:sp>
      <p:sp>
        <p:nvSpPr>
          <p:cNvPr id="82949" name="Text Box 5"/>
          <p:cNvSpPr txBox="1">
            <a:spLocks noChangeArrowheads="1"/>
          </p:cNvSpPr>
          <p:nvPr/>
        </p:nvSpPr>
        <p:spPr bwMode="auto">
          <a:xfrm>
            <a:off x="1738282" y="3786190"/>
            <a:ext cx="4213256" cy="178510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fontAlgn="base">
              <a:spcBef>
                <a:spcPct val="0"/>
              </a:spcBef>
              <a:spcAft>
                <a:spcPct val="0"/>
              </a:spcAft>
              <a:defRPr/>
            </a:pPr>
            <a:r>
              <a:rPr lang="en-US" sz="3200" dirty="0" smtClean="0">
                <a:solidFill>
                  <a:srgbClr val="000000"/>
                </a:solidFill>
              </a:rPr>
              <a:t>BEFTN Inward/Outward Credit</a:t>
            </a:r>
            <a:endParaRPr lang="en-US" sz="1400" dirty="0">
              <a:solidFill>
                <a:srgbClr val="99CC00"/>
              </a:solidFill>
            </a:endParaRPr>
          </a:p>
          <a:p>
            <a:pPr algn="ctr" fontAlgn="base">
              <a:spcBef>
                <a:spcPct val="0"/>
              </a:spcBef>
              <a:spcAft>
                <a:spcPct val="0"/>
              </a:spcAft>
              <a:defRPr/>
            </a:pPr>
            <a:endParaRPr lang="en-US" sz="1400" dirty="0">
              <a:solidFill>
                <a:prstClr val="white"/>
              </a:solidFill>
            </a:endParaRPr>
          </a:p>
        </p:txBody>
      </p:sp>
      <p:sp>
        <p:nvSpPr>
          <p:cNvPr id="82952" name="Text Box 8"/>
          <p:cNvSpPr txBox="1">
            <a:spLocks noChangeArrowheads="1"/>
          </p:cNvSpPr>
          <p:nvPr/>
        </p:nvSpPr>
        <p:spPr bwMode="auto">
          <a:xfrm>
            <a:off x="6006905" y="3786190"/>
            <a:ext cx="4408683" cy="178510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base">
              <a:spcBef>
                <a:spcPct val="0"/>
              </a:spcBef>
              <a:spcAft>
                <a:spcPct val="0"/>
              </a:spcAft>
              <a:defRPr/>
            </a:pPr>
            <a:r>
              <a:rPr lang="en-US" sz="3200" dirty="0" smtClean="0">
                <a:solidFill>
                  <a:srgbClr val="000000"/>
                </a:solidFill>
              </a:rPr>
              <a:t>BEFTN Inward/Outward   Debit</a:t>
            </a:r>
          </a:p>
          <a:p>
            <a:pPr algn="ctr" fontAlgn="base">
              <a:spcBef>
                <a:spcPct val="0"/>
              </a:spcBef>
              <a:spcAft>
                <a:spcPct val="0"/>
              </a:spcAft>
              <a:defRPr/>
            </a:pPr>
            <a:endParaRPr lang="en-US" sz="1400" dirty="0">
              <a:solidFill>
                <a:srgbClr val="000000"/>
              </a:solidFill>
            </a:endParaRPr>
          </a:p>
        </p:txBody>
      </p:sp>
      <p:sp>
        <p:nvSpPr>
          <p:cNvPr id="5129" name="Line 9"/>
          <p:cNvSpPr>
            <a:spLocks noChangeShapeType="1"/>
          </p:cNvSpPr>
          <p:nvPr/>
        </p:nvSpPr>
        <p:spPr bwMode="auto">
          <a:xfrm>
            <a:off x="3575051" y="3214688"/>
            <a:ext cx="5400675" cy="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fontAlgn="base">
              <a:spcBef>
                <a:spcPct val="0"/>
              </a:spcBef>
              <a:spcAft>
                <a:spcPct val="0"/>
              </a:spcAft>
              <a:defRPr/>
            </a:pPr>
            <a:r>
              <a:rPr lang="en-US" dirty="0">
                <a:solidFill>
                  <a:prstClr val="white"/>
                </a:solidFill>
              </a:rPr>
              <a:t>                               </a:t>
            </a:r>
          </a:p>
        </p:txBody>
      </p:sp>
      <p:sp>
        <p:nvSpPr>
          <p:cNvPr id="5130" name="Line 10"/>
          <p:cNvSpPr>
            <a:spLocks noChangeShapeType="1"/>
          </p:cNvSpPr>
          <p:nvPr/>
        </p:nvSpPr>
        <p:spPr bwMode="auto">
          <a:xfrm>
            <a:off x="3575050" y="3214688"/>
            <a:ext cx="0" cy="576262"/>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base">
              <a:spcBef>
                <a:spcPct val="0"/>
              </a:spcBef>
              <a:spcAft>
                <a:spcPct val="0"/>
              </a:spcAft>
              <a:defRPr/>
            </a:pPr>
            <a:endParaRPr lang="en-US">
              <a:solidFill>
                <a:prstClr val="white"/>
              </a:solidFill>
            </a:endParaRPr>
          </a:p>
        </p:txBody>
      </p:sp>
      <p:sp>
        <p:nvSpPr>
          <p:cNvPr id="5131" name="Line 11"/>
          <p:cNvSpPr>
            <a:spLocks noChangeShapeType="1"/>
          </p:cNvSpPr>
          <p:nvPr/>
        </p:nvSpPr>
        <p:spPr bwMode="auto">
          <a:xfrm>
            <a:off x="8975725" y="3214688"/>
            <a:ext cx="0" cy="576262"/>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base">
              <a:spcBef>
                <a:spcPct val="0"/>
              </a:spcBef>
              <a:spcAft>
                <a:spcPct val="0"/>
              </a:spcAft>
              <a:defRPr/>
            </a:pPr>
            <a:endParaRPr lang="en-US">
              <a:solidFill>
                <a:prstClr val="white"/>
              </a:solidFill>
            </a:endParaRPr>
          </a:p>
        </p:txBody>
      </p:sp>
      <p:cxnSp>
        <p:nvCxnSpPr>
          <p:cNvPr id="38" name="Straight Arrow Connector 37"/>
          <p:cNvCxnSpPr/>
          <p:nvPr/>
        </p:nvCxnSpPr>
        <p:spPr>
          <a:xfrm rot="16200000" flipH="1">
            <a:off x="5839619" y="2886869"/>
            <a:ext cx="630238" cy="2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1579265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linds(horizontal)">
                                      <p:cBhvr>
                                        <p:cTn id="7" dur="1000"/>
                                        <p:tgtEl>
                                          <p:spTgt spid="82949"/>
                                        </p:tgtEl>
                                      </p:cBhvr>
                                    </p:animEffect>
                                  </p:childTnLst>
                                </p:cTn>
                              </p:par>
                              <p:par>
                                <p:cTn id="8" presetID="3" presetClass="entr" presetSubtype="10" fill="hold" nodeType="withEffect">
                                  <p:stCondLst>
                                    <p:cond delay="0"/>
                                  </p:stCondLst>
                                  <p:childTnLst>
                                    <p:set>
                                      <p:cBhvr>
                                        <p:cTn id="9" dur="1" fill="hold">
                                          <p:stCondLst>
                                            <p:cond delay="0"/>
                                          </p:stCondLst>
                                        </p:cTn>
                                        <p:tgtEl>
                                          <p:spTgt spid="82952"/>
                                        </p:tgtEl>
                                        <p:attrNameLst>
                                          <p:attrName>style.visibility</p:attrName>
                                        </p:attrNameLst>
                                      </p:cBhvr>
                                      <p:to>
                                        <p:strVal val="visible"/>
                                      </p:to>
                                    </p:set>
                                    <p:animEffect transition="in" filter="blinds(horizontal)">
                                      <p:cBhvr>
                                        <p:cTn id="10" dur="1000"/>
                                        <p:tgtEl>
                                          <p:spTgt spid="82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solidFill>
                  <a:srgbClr val="FFFFFF"/>
                </a:solidFill>
              </a:rPr>
              <a:t>Rupali Bank Ltd.</a:t>
            </a:r>
            <a:endParaRPr lang="en-US">
              <a:solidFill>
                <a:srgbClr val="FFFFFF"/>
              </a:solidFill>
            </a:endParaRPr>
          </a:p>
        </p:txBody>
      </p:sp>
      <p:sp>
        <p:nvSpPr>
          <p:cNvPr id="5" name="Slide Number Placeholder 4"/>
          <p:cNvSpPr>
            <a:spLocks noGrp="1"/>
          </p:cNvSpPr>
          <p:nvPr>
            <p:ph type="sldNum" sz="quarter" idx="12"/>
          </p:nvPr>
        </p:nvSpPr>
        <p:spPr/>
        <p:txBody>
          <a:bodyPr/>
          <a:lstStyle/>
          <a:p>
            <a:fld id="{13BFBB1A-3AF4-477B-BDD2-D5783F4720C7}" type="slidenum">
              <a:rPr lang="en-US" smtClean="0">
                <a:solidFill>
                  <a:srgbClr val="FFFFFF"/>
                </a:solidFill>
              </a:rPr>
              <a:pPr/>
              <a:t>18</a:t>
            </a:fld>
            <a:endParaRPr lang="en-US">
              <a:solidFill>
                <a:srgbClr val="FFFFFF"/>
              </a:solidFill>
            </a:endParaRPr>
          </a:p>
        </p:txBody>
      </p:sp>
      <p:pic>
        <p:nvPicPr>
          <p:cNvPr id="10" name="Content Placeholder 9" descr="BEFTN1.jpg"/>
          <p:cNvPicPr>
            <a:picLocks noGrp="1" noChangeAspect="1"/>
          </p:cNvPicPr>
          <p:nvPr>
            <p:ph idx="1"/>
          </p:nvPr>
        </p:nvPicPr>
        <p:blipFill>
          <a:blip r:embed="rId2"/>
          <a:stretch>
            <a:fillRect/>
          </a:stretch>
        </p:blipFill>
        <p:spPr>
          <a:xfrm>
            <a:off x="-66071" y="0"/>
            <a:ext cx="12258071" cy="6858000"/>
          </a:xfrm>
        </p:spPr>
      </p:pic>
    </p:spTree>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alpha val="4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1266092"/>
          </a:xfrm>
        </p:spPr>
        <p:txBody>
          <a:bodyPr/>
          <a:lstStyle/>
          <a:p>
            <a:r>
              <a:rPr lang="en-US" u="sng" dirty="0" smtClean="0">
                <a:solidFill>
                  <a:schemeClr val="accent6">
                    <a:lumMod val="50000"/>
                  </a:schemeClr>
                </a:solidFill>
              </a:rPr>
              <a:t>EFT Credit Transactions Flow..</a:t>
            </a:r>
            <a:endParaRPr lang="en-US" u="sng" dirty="0">
              <a:solidFill>
                <a:schemeClr val="accent6">
                  <a:lumMod val="50000"/>
                </a:schemeClr>
              </a:solidFill>
            </a:endParaRPr>
          </a:p>
        </p:txBody>
      </p:sp>
      <p:pic>
        <p:nvPicPr>
          <p:cNvPr id="6" name="Content Placeholder 5" descr="parti.jpg"/>
          <p:cNvPicPr>
            <a:picLocks noGrp="1" noChangeAspect="1"/>
          </p:cNvPicPr>
          <p:nvPr>
            <p:ph idx="1"/>
          </p:nvPr>
        </p:nvPicPr>
        <p:blipFill>
          <a:blip r:embed="rId2"/>
          <a:stretch>
            <a:fillRect/>
          </a:stretch>
        </p:blipFill>
        <p:spPr>
          <a:xfrm>
            <a:off x="323557" y="1209822"/>
            <a:ext cx="11591778" cy="5648178"/>
          </a:xfrm>
        </p:spPr>
      </p:pic>
      <p:sp>
        <p:nvSpPr>
          <p:cNvPr id="4" name="Footer Placeholder 3"/>
          <p:cNvSpPr>
            <a:spLocks noGrp="1"/>
          </p:cNvSpPr>
          <p:nvPr>
            <p:ph type="ftr" sz="quarter" idx="11"/>
          </p:nvPr>
        </p:nvSpPr>
        <p:spPr/>
        <p:txBody>
          <a:bodyPr/>
          <a:lstStyle/>
          <a:p>
            <a:pPr>
              <a:defRPr/>
            </a:pPr>
            <a:r>
              <a:rPr lang="en-US" smtClean="0">
                <a:solidFill>
                  <a:srgbClr val="FFFFFF"/>
                </a:solidFill>
              </a:rPr>
              <a:t>Rupali Bank Ltd.</a:t>
            </a:r>
            <a:endParaRPr lang="en-US">
              <a:solidFill>
                <a:srgbClr val="FFFFFF"/>
              </a:solidFill>
            </a:endParaRPr>
          </a:p>
        </p:txBody>
      </p:sp>
      <p:sp>
        <p:nvSpPr>
          <p:cNvPr id="5" name="Slide Number Placeholder 4"/>
          <p:cNvSpPr>
            <a:spLocks noGrp="1"/>
          </p:cNvSpPr>
          <p:nvPr>
            <p:ph type="sldNum" sz="quarter" idx="12"/>
          </p:nvPr>
        </p:nvSpPr>
        <p:spPr/>
        <p:txBody>
          <a:bodyPr/>
          <a:lstStyle/>
          <a:p>
            <a:fld id="{13BFBB1A-3AF4-477B-BDD2-D5783F4720C7}" type="slidenum">
              <a:rPr lang="en-US" smtClean="0">
                <a:solidFill>
                  <a:srgbClr val="FFFFFF"/>
                </a:solidFill>
              </a:rPr>
              <a:pPr/>
              <a:t>19</a:t>
            </a:fld>
            <a:endParaRPr lang="en-US">
              <a:solidFill>
                <a:srgbClr val="FFFFFF"/>
              </a:solidFill>
            </a:endParaRPr>
          </a:p>
        </p:txBody>
      </p:sp>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Freeform 3"/>
          <p:cNvSpPr>
            <a:spLocks/>
          </p:cNvSpPr>
          <p:nvPr/>
        </p:nvSpPr>
        <p:spPr bwMode="auto">
          <a:xfrm>
            <a:off x="2895601" y="2590800"/>
            <a:ext cx="5884863" cy="2762250"/>
          </a:xfrm>
          <a:custGeom>
            <a:avLst/>
            <a:gdLst>
              <a:gd name="T0" fmla="*/ 0 w 3707"/>
              <a:gd name="T1" fmla="*/ 2147483647 h 1740"/>
              <a:gd name="T2" fmla="*/ 2147483647 w 3707"/>
              <a:gd name="T3" fmla="*/ 2147483647 h 1740"/>
              <a:gd name="T4" fmla="*/ 2147483647 w 3707"/>
              <a:gd name="T5" fmla="*/ 2147483647 h 1740"/>
              <a:gd name="T6" fmla="*/ 2147483647 w 3707"/>
              <a:gd name="T7" fmla="*/ 0 h 1740"/>
              <a:gd name="T8" fmla="*/ 0 60000 65536"/>
              <a:gd name="T9" fmla="*/ 0 60000 65536"/>
              <a:gd name="T10" fmla="*/ 0 60000 65536"/>
              <a:gd name="T11" fmla="*/ 0 60000 65536"/>
              <a:gd name="T12" fmla="*/ 0 w 3707"/>
              <a:gd name="T13" fmla="*/ 0 h 1740"/>
              <a:gd name="T14" fmla="*/ 3707 w 3707"/>
              <a:gd name="T15" fmla="*/ 1740 h 1740"/>
            </a:gdLst>
            <a:ahLst/>
            <a:cxnLst>
              <a:cxn ang="T8">
                <a:pos x="T0" y="T1"/>
              </a:cxn>
              <a:cxn ang="T9">
                <a:pos x="T2" y="T3"/>
              </a:cxn>
              <a:cxn ang="T10">
                <a:pos x="T4" y="T5"/>
              </a:cxn>
              <a:cxn ang="T11">
                <a:pos x="T6" y="T7"/>
              </a:cxn>
            </a:cxnLst>
            <a:rect l="T12" t="T13" r="T14" b="T15"/>
            <a:pathLst>
              <a:path w="3707" h="1740">
                <a:moveTo>
                  <a:pt x="0" y="1740"/>
                </a:moveTo>
                <a:cubicBezTo>
                  <a:pt x="350" y="1708"/>
                  <a:pt x="1572" y="1702"/>
                  <a:pt x="2102" y="1550"/>
                </a:cubicBezTo>
                <a:cubicBezTo>
                  <a:pt x="2632" y="1398"/>
                  <a:pt x="2911" y="1083"/>
                  <a:pt x="3178" y="825"/>
                </a:cubicBezTo>
                <a:cubicBezTo>
                  <a:pt x="3445" y="567"/>
                  <a:pt x="3597" y="172"/>
                  <a:pt x="3707" y="0"/>
                </a:cubicBezTo>
              </a:path>
            </a:pathLst>
          </a:custGeom>
          <a:noFill/>
          <a:ln w="28575">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endParaRPr lang="en-US">
              <a:solidFill>
                <a:srgbClr val="FFFFFF"/>
              </a:solidFill>
              <a:latin typeface="Arial" panose="020B0604020202020204" pitchFamily="34" charset="0"/>
            </a:endParaRPr>
          </a:p>
        </p:txBody>
      </p:sp>
      <p:sp>
        <p:nvSpPr>
          <p:cNvPr id="1032" name="Text Box 4"/>
          <p:cNvSpPr txBox="1">
            <a:spLocks noChangeArrowheads="1"/>
          </p:cNvSpPr>
          <p:nvPr/>
        </p:nvSpPr>
        <p:spPr bwMode="auto">
          <a:xfrm>
            <a:off x="2803526" y="5345114"/>
            <a:ext cx="71365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sz="1400" b="1">
                <a:solidFill>
                  <a:srgbClr val="0F0357"/>
                </a:solidFill>
                <a:latin typeface="Arial" panose="020B0604020202020204" pitchFamily="34" charset="0"/>
              </a:rPr>
              <a:t>Barter</a:t>
            </a:r>
          </a:p>
        </p:txBody>
      </p:sp>
      <p:sp>
        <p:nvSpPr>
          <p:cNvPr id="1033" name="Text Box 5"/>
          <p:cNvSpPr txBox="1">
            <a:spLocks noChangeArrowheads="1"/>
          </p:cNvSpPr>
          <p:nvPr/>
        </p:nvSpPr>
        <p:spPr bwMode="auto">
          <a:xfrm>
            <a:off x="3810000" y="5307014"/>
            <a:ext cx="6222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sz="1400" b="1">
                <a:solidFill>
                  <a:srgbClr val="0F0357"/>
                </a:solidFill>
                <a:latin typeface="Arial" panose="020B0604020202020204" pitchFamily="34" charset="0"/>
              </a:rPr>
              <a:t>Cash</a:t>
            </a:r>
          </a:p>
        </p:txBody>
      </p:sp>
      <p:sp>
        <p:nvSpPr>
          <p:cNvPr id="1034" name="Text Box 6"/>
          <p:cNvSpPr txBox="1">
            <a:spLocks noChangeArrowheads="1"/>
          </p:cNvSpPr>
          <p:nvPr/>
        </p:nvSpPr>
        <p:spPr bwMode="auto">
          <a:xfrm>
            <a:off x="6400800" y="4926014"/>
            <a:ext cx="69281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sz="1400" b="1">
                <a:solidFill>
                  <a:srgbClr val="0F0357"/>
                </a:solidFill>
                <a:latin typeface="Arial" panose="020B0604020202020204" pitchFamily="34" charset="0"/>
              </a:rPr>
              <a:t>Cards</a:t>
            </a:r>
          </a:p>
        </p:txBody>
      </p:sp>
      <p:sp>
        <p:nvSpPr>
          <p:cNvPr id="1035" name="Text Box 8"/>
          <p:cNvSpPr txBox="1">
            <a:spLocks noChangeArrowheads="1"/>
          </p:cNvSpPr>
          <p:nvPr/>
        </p:nvSpPr>
        <p:spPr bwMode="auto">
          <a:xfrm>
            <a:off x="7239001" y="4392614"/>
            <a:ext cx="126778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sz="1400" b="1" dirty="0">
                <a:solidFill>
                  <a:srgbClr val="0F0357"/>
                </a:solidFill>
                <a:latin typeface="Arial" panose="020B0604020202020204" pitchFamily="34" charset="0"/>
              </a:rPr>
              <a:t>ATMs &amp; POS</a:t>
            </a:r>
          </a:p>
        </p:txBody>
      </p:sp>
      <p:sp>
        <p:nvSpPr>
          <p:cNvPr id="1036" name="Text Box 9"/>
          <p:cNvSpPr txBox="1">
            <a:spLocks noChangeArrowheads="1"/>
          </p:cNvSpPr>
          <p:nvPr/>
        </p:nvSpPr>
        <p:spPr bwMode="auto">
          <a:xfrm>
            <a:off x="7620000" y="4164014"/>
            <a:ext cx="48442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sz="1400" b="1">
                <a:solidFill>
                  <a:srgbClr val="0F0357"/>
                </a:solidFill>
                <a:latin typeface="Arial" panose="020B0604020202020204" pitchFamily="34" charset="0"/>
              </a:rPr>
              <a:t>IVR</a:t>
            </a:r>
          </a:p>
        </p:txBody>
      </p:sp>
      <p:sp>
        <p:nvSpPr>
          <p:cNvPr id="1037" name="Text Box 10"/>
          <p:cNvSpPr txBox="1">
            <a:spLocks noChangeArrowheads="1"/>
          </p:cNvSpPr>
          <p:nvPr/>
        </p:nvSpPr>
        <p:spPr bwMode="auto">
          <a:xfrm>
            <a:off x="8305800" y="3402014"/>
            <a:ext cx="16764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sz="1400" b="1">
                <a:solidFill>
                  <a:srgbClr val="0F0357"/>
                </a:solidFill>
                <a:latin typeface="Arial" panose="020B0604020202020204" pitchFamily="34" charset="0"/>
              </a:rPr>
              <a:t>e-payments (EFT)</a:t>
            </a:r>
          </a:p>
        </p:txBody>
      </p:sp>
      <p:sp>
        <p:nvSpPr>
          <p:cNvPr id="1038" name="Text Box 11"/>
          <p:cNvSpPr txBox="1">
            <a:spLocks noChangeArrowheads="1"/>
          </p:cNvSpPr>
          <p:nvPr/>
        </p:nvSpPr>
        <p:spPr bwMode="auto">
          <a:xfrm>
            <a:off x="8610600" y="2792414"/>
            <a:ext cx="123944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sz="1400" b="1">
                <a:solidFill>
                  <a:srgbClr val="0F0357"/>
                </a:solidFill>
                <a:latin typeface="Arial" panose="020B0604020202020204" pitchFamily="34" charset="0"/>
              </a:rPr>
              <a:t>m-payments</a:t>
            </a:r>
          </a:p>
        </p:txBody>
      </p:sp>
      <p:pic>
        <p:nvPicPr>
          <p:cNvPr id="1039" name="Picture 12" descr="istockphoto_495563_dollar_coins"/>
          <p:cNvPicPr>
            <a:picLocks noChangeAspect="1" noChangeArrowheads="1"/>
          </p:cNvPicPr>
          <p:nvPr/>
        </p:nvPicPr>
        <p:blipFill>
          <a:blip r:embed="rId3">
            <a:clrChange>
              <a:clrFrom>
                <a:srgbClr val="F9F9F9"/>
              </a:clrFrom>
              <a:clrTo>
                <a:srgbClr val="F9F9F9">
                  <a:alpha val="0"/>
                </a:srgbClr>
              </a:clrTo>
            </a:clrChange>
            <a:extLst>
              <a:ext uri="{28A0092B-C50C-407E-A947-70E740481C1C}">
                <a14:useLocalDpi xmlns="" xmlns:a14="http://schemas.microsoft.com/office/drawing/2010/main" val="0"/>
              </a:ext>
            </a:extLst>
          </a:blip>
          <a:srcRect/>
          <a:stretch>
            <a:fillRect/>
          </a:stretch>
        </p:blipFill>
        <p:spPr bwMode="auto">
          <a:xfrm>
            <a:off x="3886201" y="4792664"/>
            <a:ext cx="544513"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0" name="Picture 13" descr="Untitled-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72401" y="2895600"/>
            <a:ext cx="676275"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1" name="Picture 14" descr="treo-650-black-tie-imag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647113" y="2133601"/>
            <a:ext cx="328612"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5943601" y="4419600"/>
            <a:ext cx="779463" cy="501650"/>
            <a:chOff x="1392" y="2304"/>
            <a:chExt cx="875" cy="604"/>
          </a:xfrm>
        </p:grpSpPr>
        <p:graphicFrame>
          <p:nvGraphicFramePr>
            <p:cNvPr id="1028" name="Object 4"/>
            <p:cNvGraphicFramePr>
              <a:graphicFrameLocks noChangeAspect="1"/>
            </p:cNvGraphicFramePr>
            <p:nvPr/>
          </p:nvGraphicFramePr>
          <p:xfrm>
            <a:off x="1776" y="2592"/>
            <a:ext cx="491" cy="316"/>
          </p:xfrm>
          <a:graphic>
            <a:graphicData uri="http://schemas.openxmlformats.org/presentationml/2006/ole">
              <p:oleObj spid="_x0000_s1026" name="Image" r:id="rId6" imgW="1955556" imgH="1257143" progId="">
                <p:embed/>
              </p:oleObj>
            </a:graphicData>
          </a:graphic>
        </p:graphicFrame>
        <p:graphicFrame>
          <p:nvGraphicFramePr>
            <p:cNvPr id="1029" name="Object 5">
              <a:hlinkClick r:id="" action="ppaction://ole?verb=0"/>
            </p:cNvPr>
            <p:cNvGraphicFramePr>
              <a:graphicFrameLocks noChangeAspect="1"/>
            </p:cNvGraphicFramePr>
            <p:nvPr/>
          </p:nvGraphicFramePr>
          <p:xfrm>
            <a:off x="1584" y="2448"/>
            <a:ext cx="470" cy="296"/>
          </p:xfrm>
          <a:graphic>
            <a:graphicData uri="http://schemas.openxmlformats.org/presentationml/2006/ole">
              <p:oleObj spid="_x0000_s1027" name="Image" r:id="rId7" imgW="5993651" imgH="3784127" progId="">
                <p:embed/>
              </p:oleObj>
            </a:graphicData>
          </a:graphic>
        </p:graphicFrame>
        <p:graphicFrame>
          <p:nvGraphicFramePr>
            <p:cNvPr id="1030" name="Object 6"/>
            <p:cNvGraphicFramePr>
              <a:graphicFrameLocks noChangeAspect="1"/>
            </p:cNvGraphicFramePr>
            <p:nvPr/>
          </p:nvGraphicFramePr>
          <p:xfrm>
            <a:off x="1392" y="2304"/>
            <a:ext cx="497" cy="312"/>
          </p:xfrm>
          <a:graphic>
            <a:graphicData uri="http://schemas.openxmlformats.org/presentationml/2006/ole">
              <p:oleObj spid="_x0000_s1028" name="Image" r:id="rId8" imgW="2285714" imgH="1434415" progId="">
                <p:embed/>
              </p:oleObj>
            </a:graphicData>
          </a:graphic>
        </p:graphicFrame>
      </p:grpSp>
      <p:graphicFrame>
        <p:nvGraphicFramePr>
          <p:cNvPr id="1026" name="Object 2"/>
          <p:cNvGraphicFramePr>
            <a:graphicFrameLocks noChangeAspect="1"/>
          </p:cNvGraphicFramePr>
          <p:nvPr/>
        </p:nvGraphicFramePr>
        <p:xfrm>
          <a:off x="7010401" y="3657600"/>
          <a:ext cx="454025" cy="738188"/>
        </p:xfrm>
        <a:graphic>
          <a:graphicData uri="http://schemas.openxmlformats.org/presentationml/2006/ole">
            <p:oleObj spid="_x0000_s1029" name="Clip" r:id="rId9" imgW="1190476" imgH="1933333" progId="">
              <p:embed/>
            </p:oleObj>
          </a:graphicData>
        </a:graphic>
      </p:graphicFrame>
      <p:graphicFrame>
        <p:nvGraphicFramePr>
          <p:cNvPr id="1027" name="Object 3"/>
          <p:cNvGraphicFramePr>
            <a:graphicFrameLocks noChangeAspect="1"/>
          </p:cNvGraphicFramePr>
          <p:nvPr/>
        </p:nvGraphicFramePr>
        <p:xfrm>
          <a:off x="7467601" y="3733800"/>
          <a:ext cx="258763" cy="414338"/>
        </p:xfrm>
        <a:graphic>
          <a:graphicData uri="http://schemas.openxmlformats.org/presentationml/2006/ole">
            <p:oleObj spid="_x0000_s1030" name="Clip" r:id="rId10" imgW="1848108" imgH="2962689" progId="">
              <p:embed/>
            </p:oleObj>
          </a:graphicData>
        </a:graphic>
      </p:graphicFrame>
      <p:pic>
        <p:nvPicPr>
          <p:cNvPr id="1043" name="Picture 21" descr="bs00690_"/>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flipV="1">
            <a:off x="5181601" y="4724401"/>
            <a:ext cx="714375" cy="55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4" name="Picture 22" descr="bd06301_"/>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514600" y="4876801"/>
            <a:ext cx="736600"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5" name="Rectangle 23"/>
          <p:cNvSpPr>
            <a:spLocks noGrp="1" noChangeArrowheads="1"/>
          </p:cNvSpPr>
          <p:nvPr>
            <p:ph type="title" idx="4294967295"/>
          </p:nvPr>
        </p:nvSpPr>
        <p:spPr>
          <a:xfrm>
            <a:off x="2244437" y="293977"/>
            <a:ext cx="77724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4000" b="1" u="sng" dirty="0">
                <a:solidFill>
                  <a:srgbClr val="000000"/>
                </a:solidFill>
                <a:effectLst/>
                <a:latin typeface="Times New Roman" pitchFamily="18" charset="0"/>
                <a:ea typeface="Arial Unicode MS" panose="020B0604020202020204" pitchFamily="34" charset="-128"/>
                <a:cs typeface="Times New Roman" pitchFamily="18" charset="0"/>
              </a:rPr>
              <a:t>Why</a:t>
            </a:r>
            <a:r>
              <a:rPr lang="en-US" sz="4000" b="1" u="sng" dirty="0">
                <a:solidFill>
                  <a:srgbClr val="000000"/>
                </a:solidFill>
                <a:effectLst/>
                <a:latin typeface="Times New Roman" pitchFamily="18" charset="0"/>
                <a:cs typeface="Times New Roman" pitchFamily="18" charset="0"/>
              </a:rPr>
              <a:t> </a:t>
            </a:r>
            <a:r>
              <a:rPr lang="en-US" sz="4000" b="1" u="sng" dirty="0" smtClean="0">
                <a:solidFill>
                  <a:srgbClr val="000000"/>
                </a:solidFill>
                <a:effectLst/>
                <a:latin typeface="Times New Roman" pitchFamily="18" charset="0"/>
                <a:cs typeface="Times New Roman" pitchFamily="18" charset="0"/>
              </a:rPr>
              <a:t>BACH / NIKASH-BEFTN </a:t>
            </a:r>
            <a:endParaRPr lang="en-US" sz="4000" b="1" u="sng" dirty="0">
              <a:solidFill>
                <a:srgbClr val="000000"/>
              </a:solidFill>
              <a:effectLst/>
              <a:latin typeface="Times New Roman" pitchFamily="18" charset="0"/>
              <a:cs typeface="Times New Roman" pitchFamily="18" charset="0"/>
            </a:endParaRPr>
          </a:p>
        </p:txBody>
      </p:sp>
      <p:sp>
        <p:nvSpPr>
          <p:cNvPr id="1046" name="Text Box 5"/>
          <p:cNvSpPr txBox="1">
            <a:spLocks noChangeArrowheads="1"/>
          </p:cNvSpPr>
          <p:nvPr/>
        </p:nvSpPr>
        <p:spPr bwMode="auto">
          <a:xfrm>
            <a:off x="5159376" y="5373688"/>
            <a:ext cx="14255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50000"/>
              </a:spcBef>
              <a:spcAft>
                <a:spcPct val="0"/>
              </a:spcAft>
            </a:pPr>
            <a:r>
              <a:rPr lang="en-US" dirty="0" err="1" smtClean="0">
                <a:solidFill>
                  <a:srgbClr val="000000"/>
                </a:solidFill>
                <a:latin typeface="Arial" panose="020B0604020202020204" pitchFamily="34" charset="0"/>
              </a:rPr>
              <a:t>Cheque</a:t>
            </a:r>
            <a:endParaRPr lang="en-US" dirty="0">
              <a:solidFill>
                <a:srgbClr val="000000"/>
              </a:solidFill>
              <a:latin typeface="Arial" panose="020B0604020202020204" pitchFamily="34" charset="0"/>
            </a:endParaRPr>
          </a:p>
        </p:txBody>
      </p:sp>
      <p:sp>
        <p:nvSpPr>
          <p:cNvPr id="1047" name="Text Box 9"/>
          <p:cNvSpPr txBox="1">
            <a:spLocks noChangeArrowheads="1"/>
          </p:cNvSpPr>
          <p:nvPr/>
        </p:nvSpPr>
        <p:spPr bwMode="auto">
          <a:xfrm>
            <a:off x="7431233" y="2940484"/>
            <a:ext cx="14255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50000"/>
              </a:spcBef>
              <a:spcAft>
                <a:spcPct val="0"/>
              </a:spcAft>
            </a:pPr>
            <a:r>
              <a:rPr lang="en-US" dirty="0" smtClean="0">
                <a:solidFill>
                  <a:srgbClr val="FFFFFF"/>
                </a:solidFill>
                <a:latin typeface="Arial" panose="020B0604020202020204" pitchFamily="34" charset="0"/>
              </a:rPr>
              <a:t>EFT</a:t>
            </a:r>
            <a:endParaRPr lang="en-US" dirty="0">
              <a:solidFill>
                <a:srgbClr val="FFFFFF"/>
              </a:solidFill>
              <a:latin typeface="Arial" panose="020B0604020202020204" pitchFamily="34" charset="0"/>
            </a:endParaRPr>
          </a:p>
        </p:txBody>
      </p:sp>
      <p:sp>
        <p:nvSpPr>
          <p:cNvPr id="1048" name="Rectangle 23"/>
          <p:cNvSpPr>
            <a:spLocks noChangeArrowheads="1"/>
          </p:cNvSpPr>
          <p:nvPr/>
        </p:nvSpPr>
        <p:spPr bwMode="auto">
          <a:xfrm>
            <a:off x="1682751" y="1801814"/>
            <a:ext cx="6500813" cy="547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fontAlgn="base">
              <a:spcBef>
                <a:spcPct val="0"/>
              </a:spcBef>
              <a:spcAft>
                <a:spcPct val="0"/>
              </a:spcAft>
            </a:pPr>
            <a:r>
              <a:rPr lang="en-US">
                <a:solidFill>
                  <a:srgbClr val="000000"/>
                </a:solidFill>
                <a:ea typeface="Arial Unicode MS" panose="020B0604020202020204" pitchFamily="34" charset="-128"/>
                <a:cs typeface="Arial Unicode MS" panose="020B0604020202020204" pitchFamily="34" charset="-128"/>
              </a:rPr>
              <a:t>A modern Payment System; Essential for Economic Growth and Development of a Country. </a:t>
            </a:r>
            <a:endParaRPr lang="en-US">
              <a:solidFill>
                <a:srgbClr val="000000"/>
              </a:solidFill>
            </a:endParaRPr>
          </a:p>
        </p:txBody>
      </p:sp>
    </p:spTree>
    <p:extLst>
      <p:ext uri="{BB962C8B-B14F-4D97-AF65-F5344CB8AC3E}">
        <p14:creationId xmlns="" xmlns:p14="http://schemas.microsoft.com/office/powerpoint/2010/main" val="2105042961"/>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92313" y="404814"/>
            <a:ext cx="8229600" cy="595295"/>
          </a:xfrm>
        </p:spPr>
        <p:txBody>
          <a:bodyPr>
            <a:normAutofit fontScale="90000"/>
          </a:bodyPr>
          <a:lstStyle/>
          <a:p>
            <a:pPr marL="54864" indent="0" algn="l" eaLnBrk="1" fontAlgn="auto" hangingPunct="1">
              <a:spcAft>
                <a:spcPts val="0"/>
              </a:spcAft>
              <a:defRPr/>
            </a:pPr>
            <a:r>
              <a:rPr lang="en-US" sz="4000" dirty="0" smtClean="0">
                <a:solidFill>
                  <a:schemeClr val="accent6">
                    <a:lumMod val="50000"/>
                  </a:schemeClr>
                </a:solidFill>
                <a:effectLst/>
                <a:latin typeface="Times New Roman" pitchFamily="18" charset="0"/>
              </a:rPr>
              <a:t>BEFTN </a:t>
            </a:r>
            <a:r>
              <a:rPr lang="en-US" sz="4000" dirty="0">
                <a:solidFill>
                  <a:schemeClr val="accent6">
                    <a:lumMod val="50000"/>
                  </a:schemeClr>
                </a:solidFill>
                <a:effectLst/>
                <a:latin typeface="Times New Roman" pitchFamily="18" charset="0"/>
              </a:rPr>
              <a:t>Transactions Flow:-</a:t>
            </a:r>
          </a:p>
        </p:txBody>
      </p:sp>
      <p:sp>
        <p:nvSpPr>
          <p:cNvPr id="17" name="Footer Placeholder 16"/>
          <p:cNvSpPr>
            <a:spLocks noGrp="1"/>
          </p:cNvSpPr>
          <p:nvPr>
            <p:ph type="ftr" sz="quarter" idx="11"/>
          </p:nvPr>
        </p:nvSpPr>
        <p:spPr/>
        <p:txBody>
          <a:bodyPr/>
          <a:lstStyle/>
          <a:p>
            <a:pPr>
              <a:defRPr/>
            </a:pPr>
            <a:r>
              <a:rPr lang="en-US">
                <a:solidFill>
                  <a:srgbClr val="676A55">
                    <a:tint val="60000"/>
                    <a:satMod val="155000"/>
                  </a:srgbClr>
                </a:solidFill>
              </a:rPr>
              <a:t>Rupali Bank Ltd.</a:t>
            </a:r>
          </a:p>
        </p:txBody>
      </p:sp>
      <p:sp>
        <p:nvSpPr>
          <p:cNvPr id="21508" name="Slide Number Placeholder 1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nSpc>
                <a:spcPct val="80000"/>
              </a:lnSpc>
              <a:buClrTx/>
              <a:buSzTx/>
              <a:buFontTx/>
              <a:buNone/>
            </a:pPr>
            <a:fld id="{1D2EBECF-39B4-4906-ADA2-B55D2AA2DBD2}" type="slidenum">
              <a:rPr lang="en-US" sz="1400">
                <a:solidFill>
                  <a:srgbClr val="DFE0D4"/>
                </a:solidFill>
                <a:latin typeface="Tahoma" panose="020B0604030504040204" pitchFamily="34" charset="0"/>
              </a:rPr>
              <a:pPr>
                <a:lnSpc>
                  <a:spcPct val="80000"/>
                </a:lnSpc>
                <a:buClrTx/>
                <a:buSzTx/>
                <a:buFontTx/>
                <a:buNone/>
              </a:pPr>
              <a:t>20</a:t>
            </a:fld>
            <a:endParaRPr lang="en-US" sz="1400">
              <a:solidFill>
                <a:srgbClr val="DFE0D4"/>
              </a:solidFill>
              <a:latin typeface="Tahoma" panose="020B0604030504040204" pitchFamily="34" charset="0"/>
            </a:endParaRPr>
          </a:p>
        </p:txBody>
      </p:sp>
      <p:pic>
        <p:nvPicPr>
          <p:cNvPr id="21509" name="Picture 3" descr="Untitled-2 co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9751" y="1341438"/>
            <a:ext cx="8450263" cy="494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Line 4"/>
          <p:cNvSpPr>
            <a:spLocks noChangeShapeType="1"/>
          </p:cNvSpPr>
          <p:nvPr/>
        </p:nvSpPr>
        <p:spPr bwMode="auto">
          <a:xfrm flipV="1">
            <a:off x="2809875" y="3286126"/>
            <a:ext cx="642938" cy="500063"/>
          </a:xfrm>
          <a:prstGeom prst="line">
            <a:avLst/>
          </a:prstGeom>
          <a:noFill/>
          <a:ln w="9525">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73" name="Line 5"/>
          <p:cNvSpPr>
            <a:spLocks noChangeShapeType="1"/>
          </p:cNvSpPr>
          <p:nvPr/>
        </p:nvSpPr>
        <p:spPr bwMode="auto">
          <a:xfrm flipV="1">
            <a:off x="4295775" y="2276475"/>
            <a:ext cx="793750" cy="431800"/>
          </a:xfrm>
          <a:prstGeom prst="line">
            <a:avLst/>
          </a:prstGeom>
          <a:noFill/>
          <a:ln w="9525">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74" name="Line 6"/>
          <p:cNvSpPr>
            <a:spLocks noChangeShapeType="1"/>
          </p:cNvSpPr>
          <p:nvPr/>
        </p:nvSpPr>
        <p:spPr bwMode="auto">
          <a:xfrm>
            <a:off x="7319963" y="2276476"/>
            <a:ext cx="863600" cy="504825"/>
          </a:xfrm>
          <a:prstGeom prst="line">
            <a:avLst/>
          </a:prstGeom>
          <a:noFill/>
          <a:ln w="9525">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75" name="Line 7"/>
          <p:cNvSpPr>
            <a:spLocks noChangeShapeType="1"/>
          </p:cNvSpPr>
          <p:nvPr/>
        </p:nvSpPr>
        <p:spPr bwMode="auto">
          <a:xfrm flipH="1">
            <a:off x="7167564" y="3500439"/>
            <a:ext cx="439737" cy="428625"/>
          </a:xfrm>
          <a:prstGeom prst="line">
            <a:avLst/>
          </a:prstGeom>
          <a:noFill/>
          <a:ln w="9525">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76" name="Line 8"/>
          <p:cNvSpPr>
            <a:spLocks noChangeShapeType="1"/>
          </p:cNvSpPr>
          <p:nvPr/>
        </p:nvSpPr>
        <p:spPr bwMode="auto">
          <a:xfrm>
            <a:off x="9048751" y="3500439"/>
            <a:ext cx="404813" cy="428625"/>
          </a:xfrm>
          <a:prstGeom prst="line">
            <a:avLst/>
          </a:prstGeom>
          <a:noFill/>
          <a:ln w="9525">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77" name="Line 9"/>
          <p:cNvSpPr>
            <a:spLocks noChangeShapeType="1"/>
          </p:cNvSpPr>
          <p:nvPr/>
        </p:nvSpPr>
        <p:spPr bwMode="auto">
          <a:xfrm flipH="1" flipV="1">
            <a:off x="4684713" y="3513138"/>
            <a:ext cx="482600" cy="487362"/>
          </a:xfrm>
          <a:prstGeom prst="line">
            <a:avLst/>
          </a:prstGeom>
          <a:noFill/>
          <a:ln w="9525">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78" name="Line 10"/>
          <p:cNvSpPr>
            <a:spLocks noChangeShapeType="1"/>
          </p:cNvSpPr>
          <p:nvPr/>
        </p:nvSpPr>
        <p:spPr bwMode="auto">
          <a:xfrm flipH="1" flipV="1">
            <a:off x="7391400" y="2133600"/>
            <a:ext cx="865188" cy="503238"/>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79" name="Line 11"/>
          <p:cNvSpPr>
            <a:spLocks noChangeShapeType="1"/>
          </p:cNvSpPr>
          <p:nvPr/>
        </p:nvSpPr>
        <p:spPr bwMode="auto">
          <a:xfrm flipH="1">
            <a:off x="4151314" y="2133600"/>
            <a:ext cx="936625" cy="503238"/>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80" name="Line 12"/>
          <p:cNvSpPr>
            <a:spLocks noChangeShapeType="1"/>
          </p:cNvSpPr>
          <p:nvPr/>
        </p:nvSpPr>
        <p:spPr bwMode="auto">
          <a:xfrm flipV="1">
            <a:off x="6953251" y="3429001"/>
            <a:ext cx="500063" cy="500063"/>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82" name="Line 14"/>
          <p:cNvSpPr>
            <a:spLocks noChangeShapeType="1"/>
          </p:cNvSpPr>
          <p:nvPr/>
        </p:nvSpPr>
        <p:spPr bwMode="auto">
          <a:xfrm flipH="1">
            <a:off x="2667000" y="3214688"/>
            <a:ext cx="642938" cy="500062"/>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83" name="Line 15"/>
          <p:cNvSpPr>
            <a:spLocks noChangeShapeType="1"/>
          </p:cNvSpPr>
          <p:nvPr/>
        </p:nvSpPr>
        <p:spPr bwMode="auto">
          <a:xfrm flipH="1" flipV="1">
            <a:off x="9191626" y="3429001"/>
            <a:ext cx="404813" cy="428625"/>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19" name="Line 10"/>
          <p:cNvSpPr>
            <a:spLocks noChangeShapeType="1"/>
          </p:cNvSpPr>
          <p:nvPr/>
        </p:nvSpPr>
        <p:spPr bwMode="auto">
          <a:xfrm>
            <a:off x="4881563" y="3429000"/>
            <a:ext cx="571500"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20" name="TextBox 19"/>
          <p:cNvSpPr txBox="1"/>
          <p:nvPr/>
        </p:nvSpPr>
        <p:spPr>
          <a:xfrm>
            <a:off x="1539240" y="5257800"/>
            <a:ext cx="1828800" cy="369332"/>
          </a:xfrm>
          <a:prstGeom prst="rect">
            <a:avLst/>
          </a:prstGeom>
          <a:noFill/>
        </p:spPr>
        <p:txBody>
          <a:bodyPr wrap="square" rtlCol="0">
            <a:spAutoFit/>
          </a:bodyPr>
          <a:lstStyle/>
          <a:p>
            <a:r>
              <a:rPr lang="en-US" dirty="0" smtClean="0">
                <a:solidFill>
                  <a:schemeClr val="bg1">
                    <a:lumMod val="75000"/>
                  </a:schemeClr>
                </a:solidFill>
              </a:rPr>
              <a:t>Beneficiary</a:t>
            </a:r>
            <a:endParaRPr lang="en-US" dirty="0">
              <a:solidFill>
                <a:schemeClr val="bg1">
                  <a:lumMod val="75000"/>
                </a:schemeClr>
              </a:solidFill>
            </a:endParaRPr>
          </a:p>
        </p:txBody>
      </p:sp>
      <p:sp>
        <p:nvSpPr>
          <p:cNvPr id="22" name="Oval 21"/>
          <p:cNvSpPr/>
          <p:nvPr/>
        </p:nvSpPr>
        <p:spPr>
          <a:xfrm>
            <a:off x="1371600" y="5105400"/>
            <a:ext cx="1539240" cy="64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rot="5400000">
            <a:off x="1859280" y="4648200"/>
            <a:ext cx="518160" cy="36576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479280" y="5109210"/>
            <a:ext cx="1158240" cy="646331"/>
          </a:xfrm>
          <a:prstGeom prst="rect">
            <a:avLst/>
          </a:prstGeom>
          <a:noFill/>
        </p:spPr>
        <p:txBody>
          <a:bodyPr wrap="square" rtlCol="0">
            <a:spAutoFit/>
          </a:bodyPr>
          <a:lstStyle/>
          <a:p>
            <a:r>
              <a:rPr lang="en-US" dirty="0" smtClean="0">
                <a:solidFill>
                  <a:srgbClr val="C00000"/>
                </a:solidFill>
              </a:rPr>
              <a:t> Ex Co </a:t>
            </a:r>
          </a:p>
          <a:p>
            <a:r>
              <a:rPr lang="en-US" dirty="0" smtClean="0">
                <a:solidFill>
                  <a:srgbClr val="C00000"/>
                </a:solidFill>
              </a:rPr>
              <a:t>   KSA</a:t>
            </a:r>
            <a:endParaRPr lang="en-US" dirty="0">
              <a:solidFill>
                <a:srgbClr val="C00000"/>
              </a:solidFill>
            </a:endParaRPr>
          </a:p>
        </p:txBody>
      </p:sp>
      <p:sp>
        <p:nvSpPr>
          <p:cNvPr id="26" name="Oval 25"/>
          <p:cNvSpPr/>
          <p:nvPr/>
        </p:nvSpPr>
        <p:spPr>
          <a:xfrm>
            <a:off x="9525000" y="4983480"/>
            <a:ext cx="853440" cy="8077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rot="16200000" flipH="1">
            <a:off x="10247279" y="5633369"/>
            <a:ext cx="270688" cy="166893"/>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416540" y="5753100"/>
            <a:ext cx="1276350" cy="523220"/>
          </a:xfrm>
          <a:prstGeom prst="rect">
            <a:avLst/>
          </a:prstGeom>
          <a:noFill/>
        </p:spPr>
        <p:txBody>
          <a:bodyPr wrap="square" rtlCol="0">
            <a:spAutoFit/>
          </a:bodyPr>
          <a:lstStyle/>
          <a:p>
            <a:r>
              <a:rPr lang="en-US" sz="2800" dirty="0" smtClean="0">
                <a:solidFill>
                  <a:srgbClr val="C00000"/>
                </a:solidFill>
              </a:rPr>
              <a:t>NRB</a:t>
            </a:r>
            <a:endParaRPr lang="en-US" dirty="0">
              <a:solidFill>
                <a:srgbClr val="C00000"/>
              </a:solidFill>
            </a:endParaRPr>
          </a:p>
        </p:txBody>
      </p:sp>
      <p:sp>
        <p:nvSpPr>
          <p:cNvPr id="36" name="Oval 35"/>
          <p:cNvSpPr/>
          <p:nvPr/>
        </p:nvSpPr>
        <p:spPr>
          <a:xfrm>
            <a:off x="10477500" y="5734050"/>
            <a:ext cx="78105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ine 15"/>
          <p:cNvSpPr>
            <a:spLocks noChangeShapeType="1"/>
          </p:cNvSpPr>
          <p:nvPr/>
        </p:nvSpPr>
        <p:spPr bwMode="auto">
          <a:xfrm flipH="1" flipV="1">
            <a:off x="9557386" y="4511040"/>
            <a:ext cx="272414" cy="35052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29" name="Line 8"/>
          <p:cNvSpPr>
            <a:spLocks noChangeShapeType="1"/>
          </p:cNvSpPr>
          <p:nvPr/>
        </p:nvSpPr>
        <p:spPr bwMode="auto">
          <a:xfrm>
            <a:off x="9688831" y="4491039"/>
            <a:ext cx="404813" cy="428625"/>
          </a:xfrm>
          <a:prstGeom prst="line">
            <a:avLst/>
          </a:prstGeom>
          <a:noFill/>
          <a:ln w="9525">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30" name="Line 8"/>
          <p:cNvSpPr>
            <a:spLocks noChangeShapeType="1"/>
          </p:cNvSpPr>
          <p:nvPr/>
        </p:nvSpPr>
        <p:spPr bwMode="auto">
          <a:xfrm>
            <a:off x="10389871" y="5466399"/>
            <a:ext cx="293369" cy="294321"/>
          </a:xfrm>
          <a:prstGeom prst="line">
            <a:avLst/>
          </a:prstGeom>
          <a:noFill/>
          <a:ln w="9525">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86179860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repeatCount="indefinite" fill="hold" grpId="0" nodeType="afterEffect">
                                  <p:stCondLst>
                                    <p:cond delay="0"/>
                                  </p:stCondLst>
                                  <p:endCondLst>
                                    <p:cond evt="onNext" delay="0">
                                      <p:tgtEl>
                                        <p:sldTgt/>
                                      </p:tgtEl>
                                    </p:cond>
                                  </p:end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par>
                          <p:cTn id="8" fill="hold" nodeType="afterGroup">
                            <p:stCondLst>
                              <p:cond delay="500"/>
                            </p:stCondLst>
                            <p:childTnLst>
                              <p:par>
                                <p:cTn id="9" presetID="3" presetClass="entr" presetSubtype="10" repeatCount="indefinite" fill="hold" grpId="0" nodeType="afterEffect">
                                  <p:stCondLst>
                                    <p:cond delay="0"/>
                                  </p:stCondLst>
                                  <p:endCondLst>
                                    <p:cond evt="onNext" delay="0">
                                      <p:tgtEl>
                                        <p:sldTgt/>
                                      </p:tgtEl>
                                    </p:cond>
                                  </p:endCondLst>
                                  <p:childTnLst>
                                    <p:set>
                                      <p:cBhvr>
                                        <p:cTn id="10" dur="1" fill="hold">
                                          <p:stCondLst>
                                            <p:cond delay="0"/>
                                          </p:stCondLst>
                                        </p:cTn>
                                        <p:tgtEl>
                                          <p:spTgt spid="7173"/>
                                        </p:tgtEl>
                                        <p:attrNameLst>
                                          <p:attrName>style.visibility</p:attrName>
                                        </p:attrNameLst>
                                      </p:cBhvr>
                                      <p:to>
                                        <p:strVal val="visible"/>
                                      </p:to>
                                    </p:set>
                                    <p:animEffect transition="in" filter="blinds(horizontal)">
                                      <p:cBhvr>
                                        <p:cTn id="11" dur="500"/>
                                        <p:tgtEl>
                                          <p:spTgt spid="7173"/>
                                        </p:tgtEl>
                                      </p:cBhvr>
                                    </p:animEffect>
                                  </p:childTnLst>
                                </p:cTn>
                              </p:par>
                            </p:childTnLst>
                          </p:cTn>
                        </p:par>
                        <p:par>
                          <p:cTn id="12" fill="hold" nodeType="afterGroup">
                            <p:stCondLst>
                              <p:cond delay="1000"/>
                            </p:stCondLst>
                            <p:childTnLst>
                              <p:par>
                                <p:cTn id="13" presetID="3" presetClass="entr" presetSubtype="10" repeatCount="indefinite" fill="hold" grpId="0" nodeType="afterEffect">
                                  <p:stCondLst>
                                    <p:cond delay="0"/>
                                  </p:stCondLst>
                                  <p:endCondLst>
                                    <p:cond evt="onNext" delay="0">
                                      <p:tgtEl>
                                        <p:sldTgt/>
                                      </p:tgtEl>
                                    </p:cond>
                                  </p:endCondLst>
                                  <p:childTnLst>
                                    <p:set>
                                      <p:cBhvr>
                                        <p:cTn id="14" dur="1" fill="hold">
                                          <p:stCondLst>
                                            <p:cond delay="0"/>
                                          </p:stCondLst>
                                        </p:cTn>
                                        <p:tgtEl>
                                          <p:spTgt spid="7174"/>
                                        </p:tgtEl>
                                        <p:attrNameLst>
                                          <p:attrName>style.visibility</p:attrName>
                                        </p:attrNameLst>
                                      </p:cBhvr>
                                      <p:to>
                                        <p:strVal val="visible"/>
                                      </p:to>
                                    </p:set>
                                    <p:animEffect transition="in" filter="blinds(horizontal)">
                                      <p:cBhvr>
                                        <p:cTn id="15" dur="500"/>
                                        <p:tgtEl>
                                          <p:spTgt spid="7174"/>
                                        </p:tgtEl>
                                      </p:cBhvr>
                                    </p:animEffect>
                                  </p:childTnLst>
                                </p:cTn>
                              </p:par>
                            </p:childTnLst>
                          </p:cTn>
                        </p:par>
                        <p:par>
                          <p:cTn id="16" fill="hold" nodeType="afterGroup">
                            <p:stCondLst>
                              <p:cond delay="1500"/>
                            </p:stCondLst>
                            <p:childTnLst>
                              <p:par>
                                <p:cTn id="17" presetID="3" presetClass="entr" presetSubtype="10" repeatCount="indefinite" fill="hold" grpId="0" nodeType="afterEffect">
                                  <p:stCondLst>
                                    <p:cond delay="0"/>
                                  </p:stCondLst>
                                  <p:endCondLst>
                                    <p:cond evt="onNext" delay="0">
                                      <p:tgtEl>
                                        <p:sldTgt/>
                                      </p:tgtEl>
                                    </p:cond>
                                  </p:endCondLst>
                                  <p:childTnLst>
                                    <p:set>
                                      <p:cBhvr>
                                        <p:cTn id="18" dur="1" fill="hold">
                                          <p:stCondLst>
                                            <p:cond delay="0"/>
                                          </p:stCondLst>
                                        </p:cTn>
                                        <p:tgtEl>
                                          <p:spTgt spid="7176"/>
                                        </p:tgtEl>
                                        <p:attrNameLst>
                                          <p:attrName>style.visibility</p:attrName>
                                        </p:attrNameLst>
                                      </p:cBhvr>
                                      <p:to>
                                        <p:strVal val="visible"/>
                                      </p:to>
                                    </p:set>
                                    <p:animEffect transition="in" filter="blinds(horizontal)">
                                      <p:cBhvr>
                                        <p:cTn id="19" dur="500"/>
                                        <p:tgtEl>
                                          <p:spTgt spid="7176"/>
                                        </p:tgtEl>
                                      </p:cBhvr>
                                    </p:animEffect>
                                  </p:childTnLst>
                                </p:cTn>
                              </p:par>
                            </p:childTnLst>
                          </p:cTn>
                        </p:par>
                        <p:par>
                          <p:cTn id="20" fill="hold" nodeType="afterGroup">
                            <p:stCondLst>
                              <p:cond delay="2000"/>
                            </p:stCondLst>
                            <p:childTnLst>
                              <p:par>
                                <p:cTn id="21" presetID="3" presetClass="entr" presetSubtype="10" repeatCount="indefinite" fill="hold" grpId="0" nodeType="afterEffect">
                                  <p:stCondLst>
                                    <p:cond delay="0"/>
                                  </p:stCondLst>
                                  <p:endCondLst>
                                    <p:cond evt="onNext" delay="0">
                                      <p:tgtEl>
                                        <p:sldTgt/>
                                      </p:tgtEl>
                                    </p:cond>
                                  </p:endCondLst>
                                  <p:childTnLst>
                                    <p:set>
                                      <p:cBhvr>
                                        <p:cTn id="22" dur="1" fill="hold">
                                          <p:stCondLst>
                                            <p:cond delay="0"/>
                                          </p:stCondLst>
                                        </p:cTn>
                                        <p:tgtEl>
                                          <p:spTgt spid="7175"/>
                                        </p:tgtEl>
                                        <p:attrNameLst>
                                          <p:attrName>style.visibility</p:attrName>
                                        </p:attrNameLst>
                                      </p:cBhvr>
                                      <p:to>
                                        <p:strVal val="visible"/>
                                      </p:to>
                                    </p:set>
                                    <p:animEffect transition="in" filter="blinds(horizontal)">
                                      <p:cBhvr>
                                        <p:cTn id="23" dur="500"/>
                                        <p:tgtEl>
                                          <p:spTgt spid="7175"/>
                                        </p:tgtEl>
                                      </p:cBhvr>
                                    </p:animEffect>
                                  </p:childTnLst>
                                </p:cTn>
                              </p:par>
                            </p:childTnLst>
                          </p:cTn>
                        </p:par>
                        <p:par>
                          <p:cTn id="24" fill="hold" nodeType="afterGroup">
                            <p:stCondLst>
                              <p:cond delay="2500"/>
                            </p:stCondLst>
                            <p:childTnLst>
                              <p:par>
                                <p:cTn id="25" presetID="3" presetClass="entr" presetSubtype="10" repeatCount="indefinite" fill="hold" grpId="0" nodeType="afterEffect">
                                  <p:stCondLst>
                                    <p:cond delay="0"/>
                                  </p:stCondLst>
                                  <p:endCondLst>
                                    <p:cond evt="onNext" delay="0">
                                      <p:tgtEl>
                                        <p:sldTgt/>
                                      </p:tgtEl>
                                    </p:cond>
                                  </p:endCondLst>
                                  <p:childTnLst>
                                    <p:set>
                                      <p:cBhvr>
                                        <p:cTn id="26" dur="1" fill="hold">
                                          <p:stCondLst>
                                            <p:cond delay="0"/>
                                          </p:stCondLst>
                                        </p:cTn>
                                        <p:tgtEl>
                                          <p:spTgt spid="7177"/>
                                        </p:tgtEl>
                                        <p:attrNameLst>
                                          <p:attrName>style.visibility</p:attrName>
                                        </p:attrNameLst>
                                      </p:cBhvr>
                                      <p:to>
                                        <p:strVal val="visible"/>
                                      </p:to>
                                    </p:set>
                                    <p:animEffect transition="in" filter="blinds(horizontal)">
                                      <p:cBhvr>
                                        <p:cTn id="27" dur="500"/>
                                        <p:tgtEl>
                                          <p:spTgt spid="7177"/>
                                        </p:tgtEl>
                                      </p:cBhvr>
                                    </p:animEffect>
                                  </p:childTnLst>
                                </p:cTn>
                              </p:par>
                              <p:par>
                                <p:cTn id="28" presetID="6" presetClass="emph" presetSubtype="0" repeatCount="indefinite" fill="hold" grpId="0" nodeType="withEffect">
                                  <p:stCondLst>
                                    <p:cond delay="0"/>
                                  </p:stCondLst>
                                  <p:endCondLst>
                                    <p:cond evt="onNext" delay="0">
                                      <p:tgtEl>
                                        <p:sldTgt/>
                                      </p:tgtEl>
                                    </p:cond>
                                  </p:endCondLst>
                                  <p:childTnLst>
                                    <p:animScale>
                                      <p:cBhvr>
                                        <p:cTn id="29" dur="2000" fill="hold"/>
                                        <p:tgtEl>
                                          <p:spTgt spid="7183"/>
                                        </p:tgtEl>
                                      </p:cBhvr>
                                      <p:by x="150000" y="150000"/>
                                    </p:animScale>
                                  </p:childTnLst>
                                </p:cTn>
                              </p:par>
                              <p:par>
                                <p:cTn id="30" presetID="6" presetClass="emph" presetSubtype="0" repeatCount="indefinite" fill="hold" grpId="0" nodeType="withEffect">
                                  <p:stCondLst>
                                    <p:cond delay="0"/>
                                  </p:stCondLst>
                                  <p:endCondLst>
                                    <p:cond evt="onNext" delay="0">
                                      <p:tgtEl>
                                        <p:sldTgt/>
                                      </p:tgtEl>
                                    </p:cond>
                                  </p:endCondLst>
                                  <p:childTnLst>
                                    <p:animScale>
                                      <p:cBhvr>
                                        <p:cTn id="31" dur="2000" fill="hold"/>
                                        <p:tgtEl>
                                          <p:spTgt spid="7180"/>
                                        </p:tgtEl>
                                      </p:cBhvr>
                                      <p:by x="150000" y="150000"/>
                                    </p:animScale>
                                  </p:childTnLst>
                                </p:cTn>
                              </p:par>
                              <p:par>
                                <p:cTn id="32" presetID="6" presetClass="emph" presetSubtype="0" repeatCount="indefinite" fill="hold" grpId="0" nodeType="withEffect">
                                  <p:stCondLst>
                                    <p:cond delay="0"/>
                                  </p:stCondLst>
                                  <p:endCondLst>
                                    <p:cond evt="onNext" delay="0">
                                      <p:tgtEl>
                                        <p:sldTgt/>
                                      </p:tgtEl>
                                    </p:cond>
                                  </p:endCondLst>
                                  <p:childTnLst>
                                    <p:animScale>
                                      <p:cBhvr>
                                        <p:cTn id="33" dur="2000" fill="hold"/>
                                        <p:tgtEl>
                                          <p:spTgt spid="7178"/>
                                        </p:tgtEl>
                                      </p:cBhvr>
                                      <p:by x="150000" y="150000"/>
                                    </p:animScale>
                                  </p:childTnLst>
                                </p:cTn>
                              </p:par>
                              <p:par>
                                <p:cTn id="34" presetID="6" presetClass="emph" presetSubtype="0" repeatCount="indefinite" fill="hold" grpId="0" nodeType="withEffect">
                                  <p:stCondLst>
                                    <p:cond delay="0"/>
                                  </p:stCondLst>
                                  <p:endCondLst>
                                    <p:cond evt="onNext" delay="0">
                                      <p:tgtEl>
                                        <p:sldTgt/>
                                      </p:tgtEl>
                                    </p:cond>
                                  </p:endCondLst>
                                  <p:childTnLst>
                                    <p:animScale>
                                      <p:cBhvr>
                                        <p:cTn id="35" dur="2000" fill="hold"/>
                                        <p:tgtEl>
                                          <p:spTgt spid="7179"/>
                                        </p:tgtEl>
                                      </p:cBhvr>
                                      <p:by x="150000" y="150000"/>
                                    </p:animScale>
                                  </p:childTnLst>
                                </p:cTn>
                              </p:par>
                              <p:par>
                                <p:cTn id="36" presetID="6" presetClass="emph" presetSubtype="0" repeatCount="indefinite" fill="hold" grpId="0" nodeType="withEffect">
                                  <p:stCondLst>
                                    <p:cond delay="0"/>
                                  </p:stCondLst>
                                  <p:endCondLst>
                                    <p:cond evt="onNext" delay="0">
                                      <p:tgtEl>
                                        <p:sldTgt/>
                                      </p:tgtEl>
                                    </p:cond>
                                  </p:endCondLst>
                                  <p:childTnLst>
                                    <p:animScale>
                                      <p:cBhvr>
                                        <p:cTn id="37" dur="2000" fill="hold"/>
                                        <p:tgtEl>
                                          <p:spTgt spid="7182"/>
                                        </p:tgtEl>
                                      </p:cBhvr>
                                      <p:by x="150000" y="150000"/>
                                    </p:animScale>
                                  </p:childTnLst>
                                </p:cTn>
                              </p:par>
                              <p:par>
                                <p:cTn id="38" presetID="6" presetClass="emph" presetSubtype="0" repeatCount="indefinite" fill="hold" grpId="0" nodeType="withEffect">
                                  <p:stCondLst>
                                    <p:cond delay="0"/>
                                  </p:stCondLst>
                                  <p:endCondLst>
                                    <p:cond evt="onNext" delay="0">
                                      <p:tgtEl>
                                        <p:sldTgt/>
                                      </p:tgtEl>
                                    </p:cond>
                                  </p:endCondLst>
                                  <p:childTnLst>
                                    <p:animScale>
                                      <p:cBhvr>
                                        <p:cTn id="39" dur="2000" fill="hold"/>
                                        <p:tgtEl>
                                          <p:spTgt spid="19"/>
                                        </p:tgtEl>
                                      </p:cBhvr>
                                      <p:by x="150000" y="150000"/>
                                    </p:animScale>
                                  </p:childTnLst>
                                </p:cTn>
                              </p:par>
                              <p:par>
                                <p:cTn id="40" presetID="6" presetClass="emph" presetSubtype="0" repeatCount="indefinite" fill="hold" grpId="0" nodeType="withEffect">
                                  <p:stCondLst>
                                    <p:cond delay="0"/>
                                  </p:stCondLst>
                                  <p:endCondLst>
                                    <p:cond evt="onNext" delay="0">
                                      <p:tgtEl>
                                        <p:sldTgt/>
                                      </p:tgtEl>
                                    </p:cond>
                                  </p:endCondLst>
                                  <p:childTnLst>
                                    <p:animScale>
                                      <p:cBhvr>
                                        <p:cTn id="41" dur="2000" fill="hold"/>
                                        <p:tgtEl>
                                          <p:spTgt spid="27"/>
                                        </p:tgtEl>
                                      </p:cBhvr>
                                      <p:by x="150000" y="150000"/>
                                    </p:animScale>
                                  </p:childTnLst>
                                </p:cTn>
                              </p:par>
                            </p:childTnLst>
                          </p:cTn>
                        </p:par>
                        <p:par>
                          <p:cTn id="42" fill="hold">
                            <p:stCondLst>
                              <p:cond delay="4500"/>
                            </p:stCondLst>
                            <p:childTnLst>
                              <p:par>
                                <p:cTn id="43" presetID="3" presetClass="entr" presetSubtype="10" repeatCount="indefinite" fill="hold" grpId="0" nodeType="afterEffect">
                                  <p:stCondLst>
                                    <p:cond delay="0"/>
                                  </p:stCondLst>
                                  <p:endCondLst>
                                    <p:cond evt="onNext" delay="0">
                                      <p:tgtEl>
                                        <p:sldTgt/>
                                      </p:tgtEl>
                                    </p:cond>
                                  </p:endCondLst>
                                  <p:childTnLst>
                                    <p:set>
                                      <p:cBhvr>
                                        <p:cTn id="44" dur="1" fill="hold">
                                          <p:stCondLst>
                                            <p:cond delay="0"/>
                                          </p:stCondLst>
                                        </p:cTn>
                                        <p:tgtEl>
                                          <p:spTgt spid="29"/>
                                        </p:tgtEl>
                                        <p:attrNameLst>
                                          <p:attrName>style.visibility</p:attrName>
                                        </p:attrNameLst>
                                      </p:cBhvr>
                                      <p:to>
                                        <p:strVal val="visible"/>
                                      </p:to>
                                    </p:set>
                                    <p:animEffect transition="in" filter="blinds(horizontal)">
                                      <p:cBhvr>
                                        <p:cTn id="45" dur="500"/>
                                        <p:tgtEl>
                                          <p:spTgt spid="29"/>
                                        </p:tgtEl>
                                      </p:cBhvr>
                                    </p:animEffect>
                                  </p:childTnLst>
                                </p:cTn>
                              </p:par>
                            </p:childTnLst>
                          </p:cTn>
                        </p:par>
                        <p:par>
                          <p:cTn id="46" fill="hold">
                            <p:stCondLst>
                              <p:cond delay="5000"/>
                            </p:stCondLst>
                            <p:childTnLst>
                              <p:par>
                                <p:cTn id="47" presetID="3" presetClass="entr" presetSubtype="10" repeatCount="indefinite" fill="hold" grpId="0" nodeType="afterEffect">
                                  <p:stCondLst>
                                    <p:cond delay="0"/>
                                  </p:stCondLst>
                                  <p:endCondLst>
                                    <p:cond evt="onNext" delay="0">
                                      <p:tgtEl>
                                        <p:sldTgt/>
                                      </p:tgtEl>
                                    </p:cond>
                                  </p:endCondLst>
                                  <p:childTnLst>
                                    <p:set>
                                      <p:cBhvr>
                                        <p:cTn id="48" dur="1" fill="hold">
                                          <p:stCondLst>
                                            <p:cond delay="0"/>
                                          </p:stCondLst>
                                        </p:cTn>
                                        <p:tgtEl>
                                          <p:spTgt spid="30"/>
                                        </p:tgtEl>
                                        <p:attrNameLst>
                                          <p:attrName>style.visibility</p:attrName>
                                        </p:attrNameLst>
                                      </p:cBhvr>
                                      <p:to>
                                        <p:strVal val="visible"/>
                                      </p:to>
                                    </p:set>
                                    <p:animEffect transition="in" filter="blinds(horizontal)">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P spid="7175" grpId="0" animBg="1"/>
      <p:bldP spid="7176" grpId="0" animBg="1"/>
      <p:bldP spid="7177" grpId="0" animBg="1"/>
      <p:bldP spid="7178" grpId="0" animBg="1"/>
      <p:bldP spid="7179" grpId="0" animBg="1"/>
      <p:bldP spid="7180" grpId="0" animBg="1"/>
      <p:bldP spid="7182" grpId="0" animBg="1"/>
      <p:bldP spid="7183" grpId="0" animBg="1"/>
      <p:bldP spid="19" grpId="0" animBg="1"/>
      <p:bldP spid="27"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533" y="0"/>
            <a:ext cx="10972800" cy="956603"/>
          </a:xfrm>
        </p:spPr>
        <p:txBody>
          <a:bodyPr/>
          <a:lstStyle/>
          <a:p>
            <a:r>
              <a:rPr lang="en-US" u="sng" dirty="0" smtClean="0">
                <a:solidFill>
                  <a:schemeClr val="accent6">
                    <a:lumMod val="50000"/>
                  </a:schemeClr>
                </a:solidFill>
              </a:rPr>
              <a:t>EFT Debit Transactions Flow..</a:t>
            </a:r>
            <a:endParaRPr lang="en-US" dirty="0"/>
          </a:p>
        </p:txBody>
      </p:sp>
      <p:pic>
        <p:nvPicPr>
          <p:cNvPr id="6" name="Content Placeholder 5" descr="Untitled12.jpg"/>
          <p:cNvPicPr>
            <a:picLocks noGrp="1" noChangeAspect="1"/>
          </p:cNvPicPr>
          <p:nvPr>
            <p:ph idx="1"/>
          </p:nvPr>
        </p:nvPicPr>
        <p:blipFill>
          <a:blip r:embed="rId2"/>
          <a:stretch>
            <a:fillRect/>
          </a:stretch>
        </p:blipFill>
        <p:spPr>
          <a:xfrm>
            <a:off x="225084" y="984738"/>
            <a:ext cx="11966916" cy="5584874"/>
          </a:xfrm>
        </p:spPr>
      </p:pic>
      <p:sp>
        <p:nvSpPr>
          <p:cNvPr id="4" name="Footer Placeholder 3"/>
          <p:cNvSpPr>
            <a:spLocks noGrp="1"/>
          </p:cNvSpPr>
          <p:nvPr>
            <p:ph type="ftr" sz="quarter" idx="11"/>
          </p:nvPr>
        </p:nvSpPr>
        <p:spPr/>
        <p:txBody>
          <a:bodyPr/>
          <a:lstStyle/>
          <a:p>
            <a:pPr>
              <a:defRPr/>
            </a:pPr>
            <a:r>
              <a:rPr lang="en-US" dirty="0" err="1" smtClean="0">
                <a:solidFill>
                  <a:srgbClr val="FFFFFF"/>
                </a:solidFill>
              </a:rPr>
              <a:t>Rupali</a:t>
            </a:r>
            <a:r>
              <a:rPr lang="en-US" dirty="0" smtClean="0">
                <a:solidFill>
                  <a:srgbClr val="FFFFFF"/>
                </a:solidFill>
              </a:rPr>
              <a:t> Bank Ltd.</a:t>
            </a:r>
            <a:endParaRPr lang="en-US" dirty="0">
              <a:solidFill>
                <a:srgbClr val="FFFFFF"/>
              </a:solidFill>
            </a:endParaRPr>
          </a:p>
        </p:txBody>
      </p:sp>
      <p:sp>
        <p:nvSpPr>
          <p:cNvPr id="5" name="Slide Number Placeholder 4"/>
          <p:cNvSpPr>
            <a:spLocks noGrp="1"/>
          </p:cNvSpPr>
          <p:nvPr>
            <p:ph type="sldNum" sz="quarter" idx="12"/>
          </p:nvPr>
        </p:nvSpPr>
        <p:spPr/>
        <p:txBody>
          <a:bodyPr/>
          <a:lstStyle/>
          <a:p>
            <a:fld id="{13BFBB1A-3AF4-477B-BDD2-D5783F4720C7}" type="slidenum">
              <a:rPr lang="en-US" smtClean="0">
                <a:solidFill>
                  <a:srgbClr val="FFFFFF"/>
                </a:solidFill>
              </a:rPr>
              <a:pPr/>
              <a:t>21</a:t>
            </a:fld>
            <a:endParaRPr lang="en-US">
              <a:solidFill>
                <a:srgbClr val="FFFFFF"/>
              </a:solidFill>
            </a:endParaRPr>
          </a:p>
        </p:txBody>
      </p:sp>
    </p:spTree>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23888" y="349250"/>
          <a:ext cx="11347718" cy="6396189"/>
        </p:xfrm>
        <a:graphic>
          <a:graphicData uri="http://schemas.openxmlformats.org/drawingml/2006/table">
            <a:tbl>
              <a:tblPr firstRow="1" bandRow="1">
                <a:tableStyleId>{5C22544A-7EE6-4342-B048-85BDC9FD1C3A}</a:tableStyleId>
              </a:tblPr>
              <a:tblGrid>
                <a:gridCol w="5467423"/>
                <a:gridCol w="5880295"/>
              </a:tblGrid>
              <a:tr h="1263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accent4">
                              <a:lumMod val="10000"/>
                            </a:schemeClr>
                          </a:solidFill>
                          <a:latin typeface="Times New Roman" pitchFamily="18" charset="0"/>
                          <a:ea typeface="+mn-ea"/>
                          <a:cs typeface="Times New Roman" pitchFamily="18" charset="0"/>
                        </a:rPr>
                        <a:t>Some examples of credit entries are:</a:t>
                      </a:r>
                    </a:p>
                    <a:p>
                      <a:endParaRPr lang="en-US" dirty="0"/>
                    </a:p>
                  </a:txBody>
                  <a:tcPr>
                    <a:noFill/>
                  </a:tcPr>
                </a:tc>
                <a:tc>
                  <a:txBody>
                    <a:bodyPr/>
                    <a:lstStyle/>
                    <a:p>
                      <a:r>
                        <a:rPr lang="en-US" sz="3200" b="1" kern="1200" dirty="0" smtClean="0">
                          <a:solidFill>
                            <a:srgbClr val="002060"/>
                          </a:solidFill>
                          <a:latin typeface="Times New Roman" pitchFamily="18" charset="0"/>
                          <a:ea typeface="+mn-ea"/>
                          <a:cs typeface="Times New Roman" pitchFamily="18" charset="0"/>
                        </a:rPr>
                        <a:t>Some examples of EFT debit entries are:</a:t>
                      </a:r>
                      <a:endParaRPr lang="en-US" sz="3200" dirty="0">
                        <a:solidFill>
                          <a:srgbClr val="002060"/>
                        </a:solidFill>
                        <a:latin typeface="Times New Roman" pitchFamily="18" charset="0"/>
                        <a:cs typeface="Times New Roman" pitchFamily="18" charset="0"/>
                      </a:endParaRPr>
                    </a:p>
                  </a:txBody>
                  <a:tcPr>
                    <a:noFill/>
                  </a:tcPr>
                </a:tc>
              </a:tr>
              <a:tr h="5055069">
                <a:tc>
                  <a:txBody>
                    <a:bodyPr/>
                    <a:lstStyle/>
                    <a:p>
                      <a:r>
                        <a:rPr lang="en-US" sz="2400" b="1" kern="1200" dirty="0" smtClean="0">
                          <a:solidFill>
                            <a:schemeClr val="dk1"/>
                          </a:solidFill>
                          <a:latin typeface="Times New Roman" pitchFamily="18" charset="0"/>
                          <a:ea typeface="+mn-ea"/>
                          <a:cs typeface="Times New Roman" pitchFamily="18" charset="0"/>
                        </a:rPr>
                        <a:t>•</a:t>
                      </a:r>
                      <a:r>
                        <a:rPr lang="en-US" sz="2800" b="1" kern="1200" dirty="0" smtClean="0">
                          <a:solidFill>
                            <a:schemeClr val="dk1"/>
                          </a:solidFill>
                          <a:latin typeface="Times New Roman" pitchFamily="18" charset="0"/>
                          <a:ea typeface="+mn-ea"/>
                          <a:cs typeface="Times New Roman" pitchFamily="18" charset="0"/>
                        </a:rPr>
                        <a:t>Inward Foreign remittances</a:t>
                      </a:r>
                    </a:p>
                    <a:p>
                      <a:r>
                        <a:rPr lang="en-US" sz="2800" b="1" kern="1200" dirty="0" smtClean="0">
                          <a:solidFill>
                            <a:schemeClr val="dk1"/>
                          </a:solidFill>
                          <a:latin typeface="Times New Roman" pitchFamily="18" charset="0"/>
                          <a:ea typeface="+mn-ea"/>
                          <a:cs typeface="Times New Roman" pitchFamily="18" charset="0"/>
                        </a:rPr>
                        <a:t>•Domestic remittances</a:t>
                      </a:r>
                    </a:p>
                    <a:p>
                      <a:r>
                        <a:rPr lang="en-US" sz="2800" b="1" kern="1200" dirty="0" smtClean="0">
                          <a:solidFill>
                            <a:schemeClr val="dk1"/>
                          </a:solidFill>
                          <a:latin typeface="Times New Roman" pitchFamily="18" charset="0"/>
                          <a:ea typeface="+mn-ea"/>
                          <a:cs typeface="Times New Roman" pitchFamily="18" charset="0"/>
                        </a:rPr>
                        <a:t>•Payroll private and government</a:t>
                      </a:r>
                    </a:p>
                    <a:p>
                      <a:r>
                        <a:rPr lang="en-US" sz="2800" b="1" kern="1200" dirty="0" smtClean="0">
                          <a:solidFill>
                            <a:schemeClr val="dk1"/>
                          </a:solidFill>
                          <a:latin typeface="Times New Roman" pitchFamily="18" charset="0"/>
                          <a:ea typeface="+mn-ea"/>
                          <a:cs typeface="Times New Roman" pitchFamily="18" charset="0"/>
                        </a:rPr>
                        <a:t>•Dividends/Interest/Refunds of IPO</a:t>
                      </a:r>
                    </a:p>
                    <a:p>
                      <a:r>
                        <a:rPr lang="en-US" sz="2800" b="1" kern="1200" dirty="0" smtClean="0">
                          <a:solidFill>
                            <a:schemeClr val="dk1"/>
                          </a:solidFill>
                          <a:latin typeface="Times New Roman" pitchFamily="18" charset="0"/>
                          <a:ea typeface="+mn-ea"/>
                          <a:cs typeface="Times New Roman" pitchFamily="18" charset="0"/>
                        </a:rPr>
                        <a:t>•Business to business payments (B2B)</a:t>
                      </a:r>
                    </a:p>
                    <a:p>
                      <a:r>
                        <a:rPr lang="en-US" sz="2800" b="1" kern="1200" dirty="0" smtClean="0">
                          <a:solidFill>
                            <a:schemeClr val="dk1"/>
                          </a:solidFill>
                          <a:latin typeface="Times New Roman" pitchFamily="18" charset="0"/>
                          <a:ea typeface="+mn-ea"/>
                          <a:cs typeface="Times New Roman" pitchFamily="18" charset="0"/>
                        </a:rPr>
                        <a:t>•Government tax payments</a:t>
                      </a:r>
                    </a:p>
                    <a:p>
                      <a:r>
                        <a:rPr lang="en-US" sz="2800" b="1" kern="1200" dirty="0" smtClean="0">
                          <a:solidFill>
                            <a:schemeClr val="dk1"/>
                          </a:solidFill>
                          <a:latin typeface="Times New Roman" pitchFamily="18" charset="0"/>
                          <a:ea typeface="+mn-ea"/>
                          <a:cs typeface="Times New Roman" pitchFamily="18" charset="0"/>
                        </a:rPr>
                        <a:t>•Government vendor payments</a:t>
                      </a:r>
                    </a:p>
                    <a:p>
                      <a:r>
                        <a:rPr lang="en-US" sz="2800" b="1" kern="1200" dirty="0" smtClean="0">
                          <a:solidFill>
                            <a:schemeClr val="dk1"/>
                          </a:solidFill>
                          <a:latin typeface="Times New Roman" pitchFamily="18" charset="0"/>
                          <a:ea typeface="+mn-ea"/>
                          <a:cs typeface="Times New Roman" pitchFamily="18" charset="0"/>
                        </a:rPr>
                        <a:t>•Customer‐initiated transactions</a:t>
                      </a:r>
                    </a:p>
                    <a:p>
                      <a:endParaRPr lang="en-US" dirty="0"/>
                    </a:p>
                  </a:txBody>
                  <a:tcPr>
                    <a:noFill/>
                  </a:tcPr>
                </a:tc>
                <a:tc>
                  <a:txBody>
                    <a:bodyPr/>
                    <a:lstStyle/>
                    <a:p>
                      <a:r>
                        <a:rPr lang="en-US" sz="2900" b="1" kern="1200" dirty="0" smtClean="0">
                          <a:solidFill>
                            <a:schemeClr val="dk1"/>
                          </a:solidFill>
                          <a:latin typeface="Times New Roman" pitchFamily="18" charset="0"/>
                          <a:ea typeface="+mn-ea"/>
                          <a:cs typeface="Times New Roman" pitchFamily="18" charset="0"/>
                        </a:rPr>
                        <a:t>•Utility bill  collection</a:t>
                      </a:r>
                    </a:p>
                    <a:p>
                      <a:r>
                        <a:rPr lang="en-US" sz="2900" b="1" kern="1200" dirty="0" smtClean="0">
                          <a:solidFill>
                            <a:schemeClr val="dk1"/>
                          </a:solidFill>
                          <a:latin typeface="Times New Roman" pitchFamily="18" charset="0"/>
                          <a:ea typeface="+mn-ea"/>
                          <a:cs typeface="Times New Roman" pitchFamily="18" charset="0"/>
                        </a:rPr>
                        <a:t>•Equal Monthly Installments (EMI) collection</a:t>
                      </a:r>
                    </a:p>
                    <a:p>
                      <a:r>
                        <a:rPr lang="en-US" sz="2900" b="1" kern="1200" dirty="0" smtClean="0">
                          <a:solidFill>
                            <a:schemeClr val="dk1"/>
                          </a:solidFill>
                          <a:latin typeface="Times New Roman" pitchFamily="18" charset="0"/>
                          <a:ea typeface="+mn-ea"/>
                          <a:cs typeface="Times New Roman" pitchFamily="18" charset="0"/>
                        </a:rPr>
                        <a:t>•Government tax collection </a:t>
                      </a:r>
                    </a:p>
                    <a:p>
                      <a:r>
                        <a:rPr lang="en-US" sz="2900" b="1" kern="1200" dirty="0" smtClean="0">
                          <a:solidFill>
                            <a:schemeClr val="dk1"/>
                          </a:solidFill>
                          <a:latin typeface="Times New Roman" pitchFamily="18" charset="0"/>
                          <a:ea typeface="+mn-ea"/>
                          <a:cs typeface="Times New Roman" pitchFamily="18" charset="0"/>
                        </a:rPr>
                        <a:t>•Government license fees collection</a:t>
                      </a:r>
                    </a:p>
                    <a:p>
                      <a:r>
                        <a:rPr lang="en-US" sz="2900" b="1" kern="1200" dirty="0" smtClean="0">
                          <a:solidFill>
                            <a:schemeClr val="dk1"/>
                          </a:solidFill>
                          <a:latin typeface="Times New Roman" pitchFamily="18" charset="0"/>
                          <a:ea typeface="+mn-ea"/>
                          <a:cs typeface="Times New Roman" pitchFamily="18" charset="0"/>
                        </a:rPr>
                        <a:t>•Insurance premium collection</a:t>
                      </a:r>
                    </a:p>
                    <a:p>
                      <a:r>
                        <a:rPr lang="en-US" sz="2900" b="1" kern="1200" dirty="0" smtClean="0">
                          <a:solidFill>
                            <a:schemeClr val="dk1"/>
                          </a:solidFill>
                          <a:latin typeface="Times New Roman" pitchFamily="18" charset="0"/>
                          <a:ea typeface="+mn-ea"/>
                          <a:cs typeface="Times New Roman" pitchFamily="18" charset="0"/>
                        </a:rPr>
                        <a:t>•Mortgage payments collection</a:t>
                      </a:r>
                    </a:p>
                    <a:p>
                      <a:r>
                        <a:rPr lang="en-US" sz="2900" b="1" kern="1200" dirty="0" smtClean="0">
                          <a:solidFill>
                            <a:schemeClr val="dk1"/>
                          </a:solidFill>
                          <a:latin typeface="Times New Roman" pitchFamily="18" charset="0"/>
                          <a:ea typeface="+mn-ea"/>
                          <a:cs typeface="Times New Roman" pitchFamily="18" charset="0"/>
                        </a:rPr>
                        <a:t>•Club/Association subscriptions collection</a:t>
                      </a:r>
                    </a:p>
                    <a:p>
                      <a:endParaRPr lang="en-US" dirty="0"/>
                    </a:p>
                  </a:txBody>
                  <a:tcPr>
                    <a:noFill/>
                  </a:tcPr>
                </a:tc>
              </a:tr>
            </a:tbl>
          </a:graphicData>
        </a:graphic>
      </p:graphicFrame>
      <p:sp>
        <p:nvSpPr>
          <p:cNvPr id="4" name="Footer Placeholder 3"/>
          <p:cNvSpPr>
            <a:spLocks noGrp="1"/>
          </p:cNvSpPr>
          <p:nvPr>
            <p:ph type="ftr" sz="quarter" idx="11"/>
          </p:nvPr>
        </p:nvSpPr>
        <p:spPr/>
        <p:txBody>
          <a:bodyPr/>
          <a:lstStyle/>
          <a:p>
            <a:pPr>
              <a:defRPr/>
            </a:pPr>
            <a:r>
              <a:rPr lang="en-US" dirty="0" err="1" smtClean="0">
                <a:solidFill>
                  <a:srgbClr val="FFFFFF"/>
                </a:solidFill>
              </a:rPr>
              <a:t>Rupali</a:t>
            </a:r>
            <a:r>
              <a:rPr lang="en-US" dirty="0" smtClean="0">
                <a:solidFill>
                  <a:srgbClr val="FFFFFF"/>
                </a:solidFill>
              </a:rPr>
              <a:t> Bank Ltd.</a:t>
            </a:r>
            <a:endParaRPr lang="en-US" dirty="0">
              <a:solidFill>
                <a:srgbClr val="FFFFFF"/>
              </a:solidFill>
            </a:endParaRPr>
          </a:p>
        </p:txBody>
      </p:sp>
      <p:sp>
        <p:nvSpPr>
          <p:cNvPr id="5" name="Slide Number Placeholder 4"/>
          <p:cNvSpPr>
            <a:spLocks noGrp="1"/>
          </p:cNvSpPr>
          <p:nvPr>
            <p:ph type="sldNum" sz="quarter" idx="12"/>
          </p:nvPr>
        </p:nvSpPr>
        <p:spPr/>
        <p:txBody>
          <a:bodyPr/>
          <a:lstStyle/>
          <a:p>
            <a:fld id="{13BFBB1A-3AF4-477B-BDD2-D5783F4720C7}" type="slidenum">
              <a:rPr lang="en-US" smtClean="0">
                <a:solidFill>
                  <a:srgbClr val="FFFFFF"/>
                </a:solidFill>
              </a:rPr>
              <a:pPr/>
              <a:t>22</a:t>
            </a:fld>
            <a:endParaRPr lang="en-US">
              <a:solidFill>
                <a:srgbClr val="FFFFFF"/>
              </a:solidFill>
            </a:endParaRPr>
          </a:p>
        </p:txBody>
      </p:sp>
    </p:spTree>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235200" y="1074004"/>
            <a:ext cx="7721600" cy="830997"/>
          </a:xfrm>
          <a:prstGeom prst="rect">
            <a:avLst/>
          </a:prstGeom>
          <a:blipFill>
            <a:blip r:embed="rId3"/>
            <a:tile tx="0" ty="0" sx="100000" sy="100000" flip="none" algn="tl"/>
          </a:blipFill>
        </p:spPr>
        <p:txBody>
          <a:bodyPr wrap="square" rtlCol="0">
            <a:spAutoFit/>
          </a:bodyPr>
          <a:lstStyle/>
          <a:p>
            <a:pPr algn="ctr"/>
            <a:r>
              <a:rPr lang="en-AU" sz="2800" b="1" dirty="0" err="1" smtClean="0">
                <a:solidFill>
                  <a:srgbClr val="7030A0"/>
                </a:solidFill>
                <a:effectLst>
                  <a:outerShdw blurRad="38100" dist="38100" dir="2700000" algn="tl">
                    <a:srgbClr val="000000">
                      <a:alpha val="43137"/>
                    </a:srgbClr>
                  </a:outerShdw>
                </a:effectLst>
                <a:latin typeface="Algerian" pitchFamily="82" charset="0"/>
              </a:rPr>
              <a:t>BEftn</a:t>
            </a:r>
            <a:r>
              <a:rPr lang="en-AU" sz="2800" b="1" dirty="0" smtClean="0">
                <a:solidFill>
                  <a:srgbClr val="7030A0"/>
                </a:solidFill>
                <a:effectLst>
                  <a:outerShdw blurRad="38100" dist="38100" dir="2700000" algn="tl">
                    <a:srgbClr val="000000">
                      <a:alpha val="43137"/>
                    </a:srgbClr>
                  </a:outerShdw>
                </a:effectLst>
                <a:latin typeface="Candara" pitchFamily="34" charset="0"/>
              </a:rPr>
              <a:t> </a:t>
            </a:r>
          </a:p>
          <a:p>
            <a:pPr algn="ctr"/>
            <a:r>
              <a:rPr lang="en-AU" sz="2000" b="1" dirty="0" smtClean="0">
                <a:solidFill>
                  <a:srgbClr val="FF0000"/>
                </a:solidFill>
                <a:effectLst>
                  <a:outerShdw blurRad="38100" dist="38100" dir="2700000" algn="tl">
                    <a:srgbClr val="000000">
                      <a:alpha val="43137"/>
                    </a:srgbClr>
                  </a:outerShdw>
                </a:effectLst>
                <a:latin typeface="Candara" pitchFamily="34" charset="0"/>
              </a:rPr>
              <a:t>Bangladesh Electric Fund Transfer Network</a:t>
            </a:r>
            <a:endParaRPr lang="en-US" sz="2000" b="1" dirty="0">
              <a:solidFill>
                <a:srgbClr val="FF0000"/>
              </a:solidFill>
              <a:effectLst>
                <a:outerShdw blurRad="38100" dist="38100" dir="2700000" algn="tl">
                  <a:srgbClr val="000000">
                    <a:alpha val="43137"/>
                  </a:srgbClr>
                </a:outerShdw>
              </a:effectLst>
              <a:latin typeface="Algerian" pitchFamily="82" charset="0"/>
            </a:endParaRPr>
          </a:p>
        </p:txBody>
      </p:sp>
      <p:sp>
        <p:nvSpPr>
          <p:cNvPr id="10" name="TextBox 9"/>
          <p:cNvSpPr txBox="1"/>
          <p:nvPr/>
        </p:nvSpPr>
        <p:spPr>
          <a:xfrm>
            <a:off x="2133600" y="2416314"/>
            <a:ext cx="3251200" cy="707886"/>
          </a:xfrm>
          <a:prstGeom prst="rect">
            <a:avLst/>
          </a:prstGeom>
          <a:blipFill>
            <a:blip r:embed="rId4"/>
            <a:tile tx="0" ty="0" sx="100000" sy="100000" flip="none" algn="tl"/>
          </a:blipFill>
          <a:ln>
            <a:solidFill>
              <a:schemeClr val="accent6">
                <a:lumMod val="50000"/>
              </a:schemeClr>
            </a:solidFill>
          </a:ln>
        </p:spPr>
        <p:txBody>
          <a:bodyPr wrap="square" rtlCol="0">
            <a:spAutoFit/>
          </a:bodyPr>
          <a:lstStyle/>
          <a:p>
            <a:pPr algn="ctr"/>
            <a:r>
              <a:rPr lang="en-US" sz="2000" b="1" dirty="0" smtClean="0">
                <a:solidFill>
                  <a:srgbClr val="C00000"/>
                </a:solidFill>
                <a:latin typeface="Algerian" pitchFamily="82" charset="0"/>
              </a:rPr>
              <a:t>Maker </a:t>
            </a:r>
          </a:p>
          <a:p>
            <a:pPr algn="ctr"/>
            <a:r>
              <a:rPr lang="en-US" sz="2000" b="1" dirty="0" smtClean="0">
                <a:solidFill>
                  <a:srgbClr val="6600FF"/>
                </a:solidFill>
                <a:latin typeface="Candara" pitchFamily="34" charset="0"/>
              </a:rPr>
              <a:t>File Create/upload</a:t>
            </a:r>
          </a:p>
        </p:txBody>
      </p:sp>
      <p:sp>
        <p:nvSpPr>
          <p:cNvPr id="14" name="TextBox 13"/>
          <p:cNvSpPr txBox="1"/>
          <p:nvPr/>
        </p:nvSpPr>
        <p:spPr>
          <a:xfrm>
            <a:off x="7010400" y="2416314"/>
            <a:ext cx="2844800" cy="707886"/>
          </a:xfrm>
          <a:prstGeom prst="rect">
            <a:avLst/>
          </a:prstGeom>
          <a:blipFill>
            <a:blip r:embed="rId5"/>
            <a:tile tx="0" ty="0" sx="100000" sy="100000" flip="none" algn="tl"/>
          </a:blipFill>
          <a:ln cmpd="sng">
            <a:solidFill>
              <a:schemeClr val="accent5">
                <a:lumMod val="50000"/>
              </a:schemeClr>
            </a:solidFill>
          </a:ln>
        </p:spPr>
        <p:txBody>
          <a:bodyPr wrap="square" rtlCol="0">
            <a:spAutoFit/>
          </a:bodyPr>
          <a:lstStyle/>
          <a:p>
            <a:pPr algn="ctr"/>
            <a:r>
              <a:rPr lang="en-US" sz="2000" b="1" dirty="0" smtClean="0">
                <a:solidFill>
                  <a:srgbClr val="6600FF"/>
                </a:solidFill>
                <a:latin typeface="Candara" pitchFamily="34" charset="0"/>
              </a:rPr>
              <a:t> </a:t>
            </a:r>
            <a:r>
              <a:rPr lang="en-US" sz="2000" b="1" dirty="0" smtClean="0">
                <a:solidFill>
                  <a:srgbClr val="C00000"/>
                </a:solidFill>
                <a:latin typeface="Algerian" pitchFamily="82" charset="0"/>
              </a:rPr>
              <a:t>checker</a:t>
            </a:r>
            <a:r>
              <a:rPr lang="en-US" sz="2000" b="1" dirty="0" smtClean="0">
                <a:solidFill>
                  <a:srgbClr val="6600FF"/>
                </a:solidFill>
                <a:latin typeface="Candara" pitchFamily="34" charset="0"/>
              </a:rPr>
              <a:t> </a:t>
            </a:r>
          </a:p>
          <a:p>
            <a:pPr algn="ctr"/>
            <a:r>
              <a:rPr lang="en-US" sz="2000" b="1" dirty="0" smtClean="0">
                <a:solidFill>
                  <a:srgbClr val="6600FF"/>
                </a:solidFill>
                <a:latin typeface="Candara" pitchFamily="34" charset="0"/>
              </a:rPr>
              <a:t>File Authorize</a:t>
            </a:r>
          </a:p>
        </p:txBody>
      </p:sp>
      <p:sp>
        <p:nvSpPr>
          <p:cNvPr id="22" name="Right Arrow 21"/>
          <p:cNvSpPr/>
          <p:nvPr/>
        </p:nvSpPr>
        <p:spPr>
          <a:xfrm rot="10800000">
            <a:off x="7416802" y="4267200"/>
            <a:ext cx="71119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5689600" y="2590800"/>
            <a:ext cx="1016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5400000">
            <a:off x="8648700" y="3492500"/>
            <a:ext cx="9906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229600" y="4245114"/>
            <a:ext cx="2844800" cy="707886"/>
          </a:xfrm>
          <a:prstGeom prst="rect">
            <a:avLst/>
          </a:prstGeom>
          <a:blipFill>
            <a:blip r:embed="rId4"/>
            <a:tile tx="0" ty="0" sx="100000" sy="100000" flip="none" algn="tl"/>
          </a:blipFill>
          <a:ln>
            <a:solidFill>
              <a:schemeClr val="accent6">
                <a:lumMod val="50000"/>
              </a:schemeClr>
            </a:solidFill>
          </a:ln>
        </p:spPr>
        <p:txBody>
          <a:bodyPr wrap="square" rtlCol="0">
            <a:spAutoFit/>
          </a:bodyPr>
          <a:lstStyle/>
          <a:p>
            <a:pPr algn="ctr"/>
            <a:r>
              <a:rPr lang="en-US" sz="2000" b="1" dirty="0" smtClean="0">
                <a:solidFill>
                  <a:srgbClr val="C00000"/>
                </a:solidFill>
                <a:latin typeface="Algerian" pitchFamily="82" charset="0"/>
              </a:rPr>
              <a:t>Admin </a:t>
            </a:r>
          </a:p>
          <a:p>
            <a:pPr algn="ctr"/>
            <a:r>
              <a:rPr lang="en-AU" sz="2000" b="1" dirty="0" err="1" smtClean="0">
                <a:solidFill>
                  <a:srgbClr val="6600FF"/>
                </a:solidFill>
                <a:latin typeface="Candara" pitchFamily="34" charset="0"/>
              </a:rPr>
              <a:t>Rbl</a:t>
            </a:r>
            <a:r>
              <a:rPr lang="en-AU" sz="2000" b="1" dirty="0" smtClean="0">
                <a:solidFill>
                  <a:srgbClr val="6600FF"/>
                </a:solidFill>
                <a:latin typeface="Candara" pitchFamily="34" charset="0"/>
              </a:rPr>
              <a:t> Admin</a:t>
            </a:r>
            <a:endParaRPr lang="en-US" sz="2000" b="1" dirty="0" smtClean="0">
              <a:solidFill>
                <a:srgbClr val="6600FF"/>
              </a:solidFill>
              <a:latin typeface="Candara" pitchFamily="34" charset="0"/>
            </a:endParaRPr>
          </a:p>
        </p:txBody>
      </p:sp>
      <p:sp>
        <p:nvSpPr>
          <p:cNvPr id="15" name="TextBox 14"/>
          <p:cNvSpPr txBox="1"/>
          <p:nvPr/>
        </p:nvSpPr>
        <p:spPr>
          <a:xfrm>
            <a:off x="4267200" y="4267200"/>
            <a:ext cx="3048000" cy="707886"/>
          </a:xfrm>
          <a:prstGeom prst="rect">
            <a:avLst/>
          </a:prstGeom>
          <a:blipFill>
            <a:blip r:embed="rId5"/>
            <a:tile tx="0" ty="0" sx="100000" sy="100000" flip="none" algn="tl"/>
          </a:blipFill>
          <a:ln cmpd="sng">
            <a:solidFill>
              <a:schemeClr val="accent5">
                <a:lumMod val="50000"/>
              </a:schemeClr>
            </a:solidFill>
          </a:ln>
        </p:spPr>
        <p:txBody>
          <a:bodyPr wrap="square" rtlCol="0">
            <a:spAutoFit/>
          </a:bodyPr>
          <a:lstStyle/>
          <a:p>
            <a:pPr algn="ctr"/>
            <a:r>
              <a:rPr lang="en-US" sz="2000" b="1" dirty="0" smtClean="0">
                <a:solidFill>
                  <a:srgbClr val="6600FF"/>
                </a:solidFill>
                <a:latin typeface="Candara" pitchFamily="34" charset="0"/>
              </a:rPr>
              <a:t> </a:t>
            </a:r>
            <a:r>
              <a:rPr lang="en-US" sz="2000" b="1" dirty="0" smtClean="0">
                <a:solidFill>
                  <a:srgbClr val="C00000"/>
                </a:solidFill>
                <a:latin typeface="Algerian" pitchFamily="82" charset="0"/>
              </a:rPr>
              <a:t>PBM (BB)</a:t>
            </a:r>
            <a:r>
              <a:rPr lang="en-US" sz="2000" b="1" dirty="0" smtClean="0">
                <a:solidFill>
                  <a:srgbClr val="6600FF"/>
                </a:solidFill>
                <a:latin typeface="Candara" pitchFamily="34" charset="0"/>
              </a:rPr>
              <a:t> Settlement/Report</a:t>
            </a:r>
          </a:p>
        </p:txBody>
      </p:sp>
      <p:sp>
        <p:nvSpPr>
          <p:cNvPr id="16" name="Right Arrow 15"/>
          <p:cNvSpPr/>
          <p:nvPr/>
        </p:nvSpPr>
        <p:spPr>
          <a:xfrm>
            <a:off x="7416800" y="4648200"/>
            <a:ext cx="711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6200000">
            <a:off x="9156703" y="3492500"/>
            <a:ext cx="990599"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08000" y="4267200"/>
            <a:ext cx="2844800" cy="707886"/>
          </a:xfrm>
          <a:prstGeom prst="rect">
            <a:avLst/>
          </a:prstGeom>
          <a:blipFill>
            <a:blip r:embed="rId4"/>
            <a:tile tx="0" ty="0" sx="100000" sy="100000" flip="none" algn="tl"/>
          </a:blipFill>
          <a:ln>
            <a:solidFill>
              <a:schemeClr val="accent6">
                <a:lumMod val="50000"/>
              </a:schemeClr>
            </a:solidFill>
          </a:ln>
        </p:spPr>
        <p:txBody>
          <a:bodyPr wrap="square" rtlCol="0">
            <a:spAutoFit/>
          </a:bodyPr>
          <a:lstStyle/>
          <a:p>
            <a:pPr algn="ctr"/>
            <a:r>
              <a:rPr lang="en-US" sz="2000" b="1" dirty="0" smtClean="0">
                <a:solidFill>
                  <a:srgbClr val="C00000"/>
                </a:solidFill>
                <a:latin typeface="Algerian" pitchFamily="82" charset="0"/>
              </a:rPr>
              <a:t>other bank </a:t>
            </a:r>
          </a:p>
          <a:p>
            <a:pPr algn="ctr"/>
            <a:r>
              <a:rPr lang="en-AU" sz="2000" b="1" dirty="0" smtClean="0">
                <a:solidFill>
                  <a:srgbClr val="6600FF"/>
                </a:solidFill>
                <a:latin typeface="Candara" pitchFamily="34" charset="0"/>
              </a:rPr>
              <a:t>Admin</a:t>
            </a:r>
            <a:endParaRPr lang="en-US" sz="2000" b="1" dirty="0" smtClean="0">
              <a:solidFill>
                <a:srgbClr val="6600FF"/>
              </a:solidFill>
              <a:latin typeface="Candara" pitchFamily="34" charset="0"/>
            </a:endParaRPr>
          </a:p>
        </p:txBody>
      </p:sp>
      <p:sp>
        <p:nvSpPr>
          <p:cNvPr id="20" name="Right Arrow 19"/>
          <p:cNvSpPr/>
          <p:nvPr/>
        </p:nvSpPr>
        <p:spPr>
          <a:xfrm rot="10800000">
            <a:off x="3454402" y="4267200"/>
            <a:ext cx="71119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3454400" y="4648200"/>
            <a:ext cx="711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heckerboard(across)">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heckerboard(across)">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heckerboard(across)">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heckerboard(across)">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checkerboard(across)">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4" grpId="0" animBg="1"/>
      <p:bldP spid="22" grpId="0" animBg="1"/>
      <p:bldP spid="23" grpId="0" animBg="1"/>
      <p:bldP spid="24" grpId="0" animBg="1"/>
      <p:bldP spid="13" grpId="0" animBg="1"/>
      <p:bldP spid="15" grpId="0" animBg="1"/>
      <p:bldP spid="16" grpId="0" animBg="1"/>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5200" y="773723"/>
            <a:ext cx="7518400" cy="646331"/>
          </a:xfrm>
          <a:prstGeom prst="rect">
            <a:avLst/>
          </a:prstGeom>
          <a:blipFill>
            <a:blip r:embed="rId3"/>
            <a:tile tx="0" ty="0" sx="100000" sy="100000" flip="none" algn="tl"/>
          </a:blipFill>
        </p:spPr>
        <p:txBody>
          <a:bodyPr wrap="square" rtlCol="0">
            <a:spAutoFit/>
          </a:bodyPr>
          <a:lstStyle/>
          <a:p>
            <a:pPr algn="ctr"/>
            <a:r>
              <a:rPr lang="en-US" sz="3600" b="1" dirty="0" smtClean="0">
                <a:solidFill>
                  <a:srgbClr val="002060"/>
                </a:solidFill>
                <a:effectLst>
                  <a:outerShdw blurRad="38100" dist="38100" dir="2700000" algn="tl">
                    <a:srgbClr val="000000">
                      <a:alpha val="43137"/>
                    </a:srgbClr>
                  </a:outerShdw>
                </a:effectLst>
                <a:latin typeface="Arial Rounded MT Bold" pitchFamily="34" charset="0"/>
              </a:rPr>
              <a:t>New NIKASH BEFTN Software</a:t>
            </a:r>
          </a:p>
        </p:txBody>
      </p:sp>
      <p:sp>
        <p:nvSpPr>
          <p:cNvPr id="8" name="TextBox 7"/>
          <p:cNvSpPr txBox="1"/>
          <p:nvPr/>
        </p:nvSpPr>
        <p:spPr>
          <a:xfrm>
            <a:off x="508000" y="1836004"/>
            <a:ext cx="11074400" cy="830997"/>
          </a:xfrm>
          <a:prstGeom prst="rect">
            <a:avLst/>
          </a:prstGeom>
          <a:noFill/>
        </p:spPr>
        <p:txBody>
          <a:bodyPr wrap="square" rtlCol="0">
            <a:spAutoFit/>
          </a:bodyPr>
          <a:lstStyle/>
          <a:p>
            <a:r>
              <a:rPr lang="en-AU" sz="2400" b="1" dirty="0" smtClean="0">
                <a:solidFill>
                  <a:srgbClr val="002060"/>
                </a:solidFill>
                <a:effectLst>
                  <a:outerShdw blurRad="38100" dist="38100" dir="2700000" algn="tl">
                    <a:srgbClr val="000000">
                      <a:alpha val="43137"/>
                    </a:srgbClr>
                  </a:outerShdw>
                </a:effectLst>
                <a:latin typeface="Candara" pitchFamily="34" charset="0"/>
              </a:rPr>
              <a:t>Bangladesh Bank is going to inaugurate NIKASH BEFTN app as replacement of BACPS &amp; BEFTN (28</a:t>
            </a:r>
            <a:r>
              <a:rPr lang="en-AU" sz="2400" b="1" baseline="30000" dirty="0" smtClean="0">
                <a:solidFill>
                  <a:srgbClr val="002060"/>
                </a:solidFill>
                <a:effectLst>
                  <a:outerShdw blurRad="38100" dist="38100" dir="2700000" algn="tl">
                    <a:srgbClr val="000000">
                      <a:alpha val="43137"/>
                    </a:srgbClr>
                  </a:outerShdw>
                </a:effectLst>
                <a:latin typeface="Candara" pitchFamily="34" charset="0"/>
              </a:rPr>
              <a:t>th</a:t>
            </a:r>
            <a:r>
              <a:rPr lang="en-AU" sz="2400" b="1" dirty="0" smtClean="0">
                <a:solidFill>
                  <a:srgbClr val="002060"/>
                </a:solidFill>
                <a:effectLst>
                  <a:outerShdw blurRad="38100" dist="38100" dir="2700000" algn="tl">
                    <a:srgbClr val="000000">
                      <a:alpha val="43137"/>
                    </a:srgbClr>
                  </a:outerShdw>
                </a:effectLst>
                <a:latin typeface="Candara" pitchFamily="34" charset="0"/>
              </a:rPr>
              <a:t> August2023).</a:t>
            </a:r>
          </a:p>
        </p:txBody>
      </p:sp>
      <p:sp>
        <p:nvSpPr>
          <p:cNvPr id="7" name="TextBox 6"/>
          <p:cNvSpPr txBox="1"/>
          <p:nvPr/>
        </p:nvSpPr>
        <p:spPr>
          <a:xfrm>
            <a:off x="609600" y="4093698"/>
            <a:ext cx="10769600" cy="830997"/>
          </a:xfrm>
          <a:prstGeom prst="rect">
            <a:avLst/>
          </a:prstGeom>
          <a:noFill/>
        </p:spPr>
        <p:txBody>
          <a:bodyPr wrap="square" rtlCol="0">
            <a:spAutoFit/>
          </a:bodyPr>
          <a:lstStyle/>
          <a:p>
            <a:r>
              <a:rPr lang="en-AU" sz="2400" b="1" dirty="0" smtClean="0">
                <a:solidFill>
                  <a:srgbClr val="002060"/>
                </a:solidFill>
                <a:effectLst>
                  <a:outerShdw blurRad="38100" dist="38100" dir="2700000" algn="tl">
                    <a:srgbClr val="000000">
                      <a:alpha val="43137"/>
                    </a:srgbClr>
                  </a:outerShdw>
                </a:effectLst>
                <a:latin typeface="Candara" pitchFamily="34" charset="0"/>
              </a:rPr>
              <a:t>As a result Branch User will Experience of some new way to originate, return of  BACH Instrument &amp; posting to CBS.</a:t>
            </a:r>
            <a:endParaRPr lang="en-US" sz="2400" b="1" dirty="0">
              <a:solidFill>
                <a:srgbClr val="002060"/>
              </a:solidFill>
              <a:effectLst>
                <a:outerShdw blurRad="38100" dist="38100" dir="2700000" algn="tl">
                  <a:srgbClr val="000000">
                    <a:alpha val="43137"/>
                  </a:srgbClr>
                </a:outerShdw>
              </a:effectLst>
              <a:latin typeface="Candara" pitchFamily="34" charset="0"/>
            </a:endParaRPr>
          </a:p>
        </p:txBody>
      </p:sp>
      <p:sp>
        <p:nvSpPr>
          <p:cNvPr id="6" name="TextBox 5"/>
          <p:cNvSpPr txBox="1"/>
          <p:nvPr/>
        </p:nvSpPr>
        <p:spPr>
          <a:xfrm>
            <a:off x="508000" y="2838272"/>
            <a:ext cx="11379200" cy="830997"/>
          </a:xfrm>
          <a:prstGeom prst="rect">
            <a:avLst/>
          </a:prstGeom>
          <a:noFill/>
        </p:spPr>
        <p:txBody>
          <a:bodyPr wrap="square" rtlCol="0">
            <a:spAutoFit/>
          </a:bodyPr>
          <a:lstStyle/>
          <a:p>
            <a:r>
              <a:rPr lang="en-AU" sz="2400" b="1" dirty="0" err="1" smtClean="0">
                <a:solidFill>
                  <a:srgbClr val="002060"/>
                </a:solidFill>
                <a:effectLst>
                  <a:outerShdw blurRad="38100" dist="38100" dir="2700000" algn="tl">
                    <a:srgbClr val="000000">
                      <a:alpha val="43137"/>
                    </a:srgbClr>
                  </a:outerShdw>
                </a:effectLst>
                <a:latin typeface="Candara" pitchFamily="34" charset="0"/>
              </a:rPr>
              <a:t>Rupali</a:t>
            </a:r>
            <a:r>
              <a:rPr lang="en-AU" sz="2400" b="1" dirty="0" smtClean="0">
                <a:solidFill>
                  <a:srgbClr val="002060"/>
                </a:solidFill>
                <a:effectLst>
                  <a:outerShdw blurRad="38100" dist="38100" dir="2700000" algn="tl">
                    <a:srgbClr val="000000">
                      <a:alpha val="43137"/>
                    </a:srgbClr>
                  </a:outerShdw>
                </a:effectLst>
                <a:latin typeface="Candara" pitchFamily="34" charset="0"/>
              </a:rPr>
              <a:t> Bank also replacing BACPS &amp; BEFTN app Developed by CBS Vendor M/S </a:t>
            </a:r>
            <a:r>
              <a:rPr lang="en-AU" sz="2400" b="1" dirty="0" err="1" smtClean="0">
                <a:solidFill>
                  <a:srgbClr val="002060"/>
                </a:solidFill>
                <a:effectLst>
                  <a:outerShdw blurRad="38100" dist="38100" dir="2700000" algn="tl">
                    <a:srgbClr val="000000">
                      <a:alpha val="43137"/>
                    </a:srgbClr>
                  </a:outerShdw>
                </a:effectLst>
                <a:latin typeface="Candara" pitchFamily="34" charset="0"/>
              </a:rPr>
              <a:t>Sonali</a:t>
            </a:r>
            <a:r>
              <a:rPr lang="en-AU" sz="2400" b="1" dirty="0" smtClean="0">
                <a:solidFill>
                  <a:srgbClr val="002060"/>
                </a:solidFill>
                <a:effectLst>
                  <a:outerShdw blurRad="38100" dist="38100" dir="2700000" algn="tl">
                    <a:srgbClr val="000000">
                      <a:alpha val="43137"/>
                    </a:srgbClr>
                  </a:outerShdw>
                </a:effectLst>
                <a:latin typeface="Candara" pitchFamily="34" charset="0"/>
              </a:rPr>
              <a:t> Intellect integrated with NIKASH BEFTN of Bangladesh Bank. </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7"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5200" y="990601"/>
            <a:ext cx="7518400" cy="461665"/>
          </a:xfrm>
          <a:prstGeom prst="rect">
            <a:avLst/>
          </a:prstGeom>
          <a:blipFill>
            <a:blip r:embed="rId3"/>
            <a:tile tx="0" ty="0" sx="100000" sy="100000" flip="none" algn="tl"/>
          </a:blipFill>
        </p:spPr>
        <p:txBody>
          <a:bodyPr wrap="square" rtlCol="0">
            <a:spAutoFit/>
          </a:bodyPr>
          <a:lstStyle/>
          <a:p>
            <a:pPr algn="ctr"/>
            <a:r>
              <a:rPr lang="en-US" sz="2400" b="1" dirty="0" smtClean="0">
                <a:solidFill>
                  <a:srgbClr val="002060"/>
                </a:solidFill>
                <a:effectLst>
                  <a:outerShdw blurRad="38100" dist="38100" dir="2700000" algn="tl">
                    <a:srgbClr val="000000">
                      <a:alpha val="43137"/>
                    </a:srgbClr>
                  </a:outerShdw>
                </a:effectLst>
                <a:latin typeface="Candara" pitchFamily="34" charset="0"/>
              </a:rPr>
              <a:t>What’s New in NIKASH BEFTN </a:t>
            </a:r>
          </a:p>
        </p:txBody>
      </p:sp>
      <p:sp>
        <p:nvSpPr>
          <p:cNvPr id="8" name="TextBox 7"/>
          <p:cNvSpPr txBox="1"/>
          <p:nvPr/>
        </p:nvSpPr>
        <p:spPr>
          <a:xfrm>
            <a:off x="304800" y="1447800"/>
            <a:ext cx="9652000" cy="1200329"/>
          </a:xfrm>
          <a:prstGeom prst="rect">
            <a:avLst/>
          </a:prstGeom>
          <a:noFill/>
        </p:spPr>
        <p:txBody>
          <a:bodyPr wrap="square" rtlCol="0">
            <a:spAutoFit/>
          </a:bodyPr>
          <a:lstStyle/>
          <a:p>
            <a:r>
              <a:rPr lang="en-AU" sz="2400" b="1" u="sng" dirty="0" smtClean="0">
                <a:solidFill>
                  <a:srgbClr val="002060"/>
                </a:solidFill>
                <a:effectLst>
                  <a:outerShdw blurRad="38100" dist="38100" dir="2700000" algn="tl">
                    <a:srgbClr val="000000">
                      <a:alpha val="43137"/>
                    </a:srgbClr>
                  </a:outerShdw>
                </a:effectLst>
                <a:latin typeface="Candara" pitchFamily="34" charset="0"/>
              </a:rPr>
              <a:t>Session : </a:t>
            </a:r>
          </a:p>
          <a:p>
            <a:r>
              <a:rPr lang="en-AU" sz="2400" b="1" dirty="0" smtClean="0">
                <a:solidFill>
                  <a:srgbClr val="002060"/>
                </a:solidFill>
                <a:effectLst>
                  <a:outerShdw blurRad="38100" dist="38100" dir="2700000" algn="tl">
                    <a:srgbClr val="000000">
                      <a:alpha val="43137"/>
                    </a:srgbClr>
                  </a:outerShdw>
                </a:effectLst>
                <a:latin typeface="Candara" pitchFamily="34" charset="0"/>
              </a:rPr>
              <a:t>Existing BACH has only 02 (two) Session, but in</a:t>
            </a:r>
          </a:p>
          <a:p>
            <a:r>
              <a:rPr lang="en-AU" sz="2400" b="1" dirty="0" smtClean="0">
                <a:solidFill>
                  <a:srgbClr val="002060"/>
                </a:solidFill>
                <a:effectLst>
                  <a:outerShdw blurRad="38100" dist="38100" dir="2700000" algn="tl">
                    <a:srgbClr val="000000">
                      <a:alpha val="43137"/>
                    </a:srgbClr>
                  </a:outerShdw>
                </a:effectLst>
                <a:latin typeface="Candara" pitchFamily="34" charset="0"/>
              </a:rPr>
              <a:t>New NIKASH BEFTN app will have 04 (four) Session.</a:t>
            </a:r>
          </a:p>
        </p:txBody>
      </p:sp>
      <p:sp>
        <p:nvSpPr>
          <p:cNvPr id="6" name="TextBox 5"/>
          <p:cNvSpPr txBox="1"/>
          <p:nvPr/>
        </p:nvSpPr>
        <p:spPr>
          <a:xfrm>
            <a:off x="304800" y="2697540"/>
            <a:ext cx="11176000" cy="1200329"/>
          </a:xfrm>
          <a:prstGeom prst="rect">
            <a:avLst/>
          </a:prstGeom>
          <a:noFill/>
        </p:spPr>
        <p:txBody>
          <a:bodyPr wrap="square" rtlCol="0">
            <a:spAutoFit/>
          </a:bodyPr>
          <a:lstStyle/>
          <a:p>
            <a:r>
              <a:rPr lang="en-AU" sz="2400" b="1" u="sng" dirty="0" smtClean="0">
                <a:solidFill>
                  <a:srgbClr val="002060"/>
                </a:solidFill>
                <a:effectLst>
                  <a:outerShdw blurRad="38100" dist="38100" dir="2700000" algn="tl">
                    <a:srgbClr val="000000">
                      <a:alpha val="43137"/>
                    </a:srgbClr>
                  </a:outerShdw>
                </a:effectLst>
                <a:latin typeface="Candara" pitchFamily="34" charset="0"/>
              </a:rPr>
              <a:t>Outward File Originate :</a:t>
            </a:r>
          </a:p>
          <a:p>
            <a:r>
              <a:rPr lang="en-AU" sz="2400" b="1" dirty="0" smtClean="0">
                <a:solidFill>
                  <a:srgbClr val="002060"/>
                </a:solidFill>
                <a:effectLst>
                  <a:outerShdw blurRad="38100" dist="38100" dir="2700000" algn="tl">
                    <a:srgbClr val="000000">
                      <a:alpha val="43137"/>
                    </a:srgbClr>
                  </a:outerShdw>
                </a:effectLst>
                <a:latin typeface="Candara" pitchFamily="34" charset="0"/>
              </a:rPr>
              <a:t>Outward Files originated by Flora BACH app in Existing system but in New NIKASH BEFTN Outward Files will be originated by CBS software .</a:t>
            </a:r>
          </a:p>
        </p:txBody>
      </p:sp>
      <p:sp>
        <p:nvSpPr>
          <p:cNvPr id="7" name="TextBox 6"/>
          <p:cNvSpPr txBox="1"/>
          <p:nvPr/>
        </p:nvSpPr>
        <p:spPr>
          <a:xfrm>
            <a:off x="304800" y="4221540"/>
            <a:ext cx="11074400" cy="1200329"/>
          </a:xfrm>
          <a:prstGeom prst="rect">
            <a:avLst/>
          </a:prstGeom>
          <a:noFill/>
        </p:spPr>
        <p:txBody>
          <a:bodyPr wrap="square" rtlCol="0">
            <a:spAutoFit/>
          </a:bodyPr>
          <a:lstStyle/>
          <a:p>
            <a:r>
              <a:rPr lang="en-AU" sz="2400" b="1" u="sng" dirty="0" smtClean="0">
                <a:solidFill>
                  <a:srgbClr val="002060"/>
                </a:solidFill>
                <a:effectLst>
                  <a:outerShdw blurRad="38100" dist="38100" dir="2700000" algn="tl">
                    <a:srgbClr val="000000">
                      <a:alpha val="43137"/>
                    </a:srgbClr>
                  </a:outerShdw>
                </a:effectLst>
                <a:latin typeface="Candara" pitchFamily="34" charset="0"/>
              </a:rPr>
              <a:t>Outward File Posting :</a:t>
            </a:r>
          </a:p>
          <a:p>
            <a:r>
              <a:rPr lang="en-AU" sz="2400" b="1" dirty="0" smtClean="0">
                <a:solidFill>
                  <a:srgbClr val="002060"/>
                </a:solidFill>
                <a:effectLst>
                  <a:outerShdw blurRad="38100" dist="38100" dir="2700000" algn="tl">
                    <a:srgbClr val="000000">
                      <a:alpha val="43137"/>
                    </a:srgbClr>
                  </a:outerShdw>
                </a:effectLst>
                <a:latin typeface="Candara" pitchFamily="34" charset="0"/>
              </a:rPr>
              <a:t>Outward Files posted manually in CBS app in Existing system but in New NIKASH BEFTN Outward Files will be Posted by CBS software .</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5200" y="436099"/>
            <a:ext cx="7518400" cy="584775"/>
          </a:xfrm>
          <a:prstGeom prst="rect">
            <a:avLst/>
          </a:prstGeom>
          <a:blipFill>
            <a:blip r:embed="rId3"/>
            <a:tile tx="0" ty="0" sx="100000" sy="100000" flip="none" algn="tl"/>
          </a:blipFill>
        </p:spPr>
        <p:txBody>
          <a:bodyPr wrap="square" rtlCol="0">
            <a:spAutoFit/>
          </a:bodyPr>
          <a:lstStyle/>
          <a:p>
            <a:pPr algn="ctr"/>
            <a:r>
              <a:rPr lang="en-US" sz="3200" b="1" dirty="0" smtClean="0">
                <a:solidFill>
                  <a:srgbClr val="002060"/>
                </a:solidFill>
                <a:effectLst>
                  <a:outerShdw blurRad="38100" dist="38100" dir="2700000" algn="tl">
                    <a:srgbClr val="000000">
                      <a:alpha val="43137"/>
                    </a:srgbClr>
                  </a:outerShdw>
                </a:effectLst>
                <a:latin typeface="Candara" pitchFamily="34" charset="0"/>
              </a:rPr>
              <a:t>What’s New in NIKASH BEFTN </a:t>
            </a:r>
          </a:p>
        </p:txBody>
      </p:sp>
      <p:sp>
        <p:nvSpPr>
          <p:cNvPr id="9" name="TextBox 8"/>
          <p:cNvSpPr txBox="1"/>
          <p:nvPr/>
        </p:nvSpPr>
        <p:spPr>
          <a:xfrm>
            <a:off x="609600" y="1524001"/>
            <a:ext cx="11277600" cy="1200329"/>
          </a:xfrm>
          <a:prstGeom prst="rect">
            <a:avLst/>
          </a:prstGeom>
          <a:noFill/>
        </p:spPr>
        <p:txBody>
          <a:bodyPr wrap="square" rtlCol="0">
            <a:spAutoFit/>
          </a:bodyPr>
          <a:lstStyle/>
          <a:p>
            <a:r>
              <a:rPr lang="en-AU" sz="2400" b="1" u="sng" dirty="0" smtClean="0">
                <a:solidFill>
                  <a:srgbClr val="002060"/>
                </a:solidFill>
                <a:effectLst>
                  <a:outerShdw blurRad="38100" dist="38100" dir="2700000" algn="tl">
                    <a:srgbClr val="000000">
                      <a:alpha val="43137"/>
                    </a:srgbClr>
                  </a:outerShdw>
                </a:effectLst>
                <a:latin typeface="Candara" pitchFamily="34" charset="0"/>
              </a:rPr>
              <a:t>Inward File Receiving :</a:t>
            </a:r>
          </a:p>
          <a:p>
            <a:r>
              <a:rPr lang="en-AU" sz="2400" b="1" dirty="0" smtClean="0">
                <a:solidFill>
                  <a:srgbClr val="002060"/>
                </a:solidFill>
                <a:effectLst>
                  <a:outerShdw blurRad="38100" dist="38100" dir="2700000" algn="tl">
                    <a:srgbClr val="000000">
                      <a:alpha val="43137"/>
                    </a:srgbClr>
                  </a:outerShdw>
                </a:effectLst>
                <a:latin typeface="Candara" pitchFamily="34" charset="0"/>
              </a:rPr>
              <a:t>Inward Files received by Flora BACH app in Existing system, but in new NIKASH BEFTN app inward files received by CBS app.</a:t>
            </a:r>
          </a:p>
        </p:txBody>
      </p:sp>
      <p:sp>
        <p:nvSpPr>
          <p:cNvPr id="7" name="TextBox 6"/>
          <p:cNvSpPr txBox="1"/>
          <p:nvPr/>
        </p:nvSpPr>
        <p:spPr>
          <a:xfrm>
            <a:off x="609600" y="2838272"/>
            <a:ext cx="11582400" cy="1200329"/>
          </a:xfrm>
          <a:prstGeom prst="rect">
            <a:avLst/>
          </a:prstGeom>
          <a:noFill/>
        </p:spPr>
        <p:txBody>
          <a:bodyPr wrap="square" rtlCol="0">
            <a:spAutoFit/>
          </a:bodyPr>
          <a:lstStyle/>
          <a:p>
            <a:r>
              <a:rPr lang="en-AU" sz="2400" b="1" u="sng" dirty="0" smtClean="0">
                <a:solidFill>
                  <a:srgbClr val="002060"/>
                </a:solidFill>
                <a:effectLst>
                  <a:outerShdw blurRad="38100" dist="38100" dir="2700000" algn="tl">
                    <a:srgbClr val="000000">
                      <a:alpha val="43137"/>
                    </a:srgbClr>
                  </a:outerShdw>
                </a:effectLst>
                <a:latin typeface="Candara" pitchFamily="34" charset="0"/>
              </a:rPr>
              <a:t>Inward File Posting :</a:t>
            </a:r>
          </a:p>
          <a:p>
            <a:r>
              <a:rPr lang="en-AU" sz="2400" b="1" dirty="0" smtClean="0">
                <a:solidFill>
                  <a:srgbClr val="002060"/>
                </a:solidFill>
                <a:effectLst>
                  <a:outerShdw blurRad="38100" dist="38100" dir="2700000" algn="tl">
                    <a:srgbClr val="000000">
                      <a:alpha val="43137"/>
                    </a:srgbClr>
                  </a:outerShdw>
                </a:effectLst>
                <a:latin typeface="Candara" pitchFamily="34" charset="0"/>
              </a:rPr>
              <a:t>Inward Files posted in CBS Manually, but in in new NIKASH BEFTN app inward files will be posted automatically by CBS app.</a:t>
            </a:r>
          </a:p>
        </p:txBody>
      </p:sp>
      <p:sp>
        <p:nvSpPr>
          <p:cNvPr id="8" name="TextBox 7"/>
          <p:cNvSpPr txBox="1"/>
          <p:nvPr/>
        </p:nvSpPr>
        <p:spPr>
          <a:xfrm>
            <a:off x="609600" y="4133672"/>
            <a:ext cx="11582400" cy="1200329"/>
          </a:xfrm>
          <a:prstGeom prst="rect">
            <a:avLst/>
          </a:prstGeom>
          <a:noFill/>
        </p:spPr>
        <p:txBody>
          <a:bodyPr wrap="square" rtlCol="0">
            <a:spAutoFit/>
          </a:bodyPr>
          <a:lstStyle/>
          <a:p>
            <a:r>
              <a:rPr lang="en-AU" sz="2400" b="1" u="sng" dirty="0" smtClean="0">
                <a:solidFill>
                  <a:srgbClr val="002060"/>
                </a:solidFill>
                <a:effectLst>
                  <a:outerShdw blurRad="38100" dist="38100" dir="2700000" algn="tl">
                    <a:srgbClr val="000000">
                      <a:alpha val="43137"/>
                    </a:srgbClr>
                  </a:outerShdw>
                </a:effectLst>
                <a:latin typeface="Candara" pitchFamily="34" charset="0"/>
              </a:rPr>
              <a:t>Posting Gateway : </a:t>
            </a:r>
          </a:p>
          <a:p>
            <a:r>
              <a:rPr lang="en-AU" sz="2400" b="1" dirty="0" smtClean="0">
                <a:solidFill>
                  <a:srgbClr val="002060"/>
                </a:solidFill>
                <a:effectLst>
                  <a:outerShdw blurRad="38100" dist="38100" dir="2700000" algn="tl">
                    <a:srgbClr val="000000">
                      <a:alpha val="43137"/>
                    </a:srgbClr>
                  </a:outerShdw>
                </a:effectLst>
                <a:latin typeface="Candara" pitchFamily="34" charset="0"/>
              </a:rPr>
              <a:t>Using Existing Flora BACH app All vouchers are posted Manually.</a:t>
            </a:r>
          </a:p>
          <a:p>
            <a:r>
              <a:rPr lang="en-AU" sz="2400" b="1" dirty="0" smtClean="0">
                <a:solidFill>
                  <a:srgbClr val="002060"/>
                </a:solidFill>
                <a:effectLst>
                  <a:outerShdw blurRad="38100" dist="38100" dir="2700000" algn="tl">
                    <a:srgbClr val="000000">
                      <a:alpha val="43137"/>
                    </a:srgbClr>
                  </a:outerShdw>
                </a:effectLst>
                <a:latin typeface="Candara" pitchFamily="34" charset="0"/>
              </a:rPr>
              <a:t>New NIKASH BEFTN app will post All vouches automatically.</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5200" y="379828"/>
            <a:ext cx="7518400" cy="707886"/>
          </a:xfrm>
          <a:prstGeom prst="rect">
            <a:avLst/>
          </a:prstGeom>
          <a:blipFill>
            <a:blip r:embed="rId3"/>
            <a:tile tx="0" ty="0" sx="100000" sy="100000" flip="none" algn="tl"/>
          </a:blipFill>
        </p:spPr>
        <p:txBody>
          <a:bodyPr wrap="square" rtlCol="0">
            <a:spAutoFit/>
          </a:bodyPr>
          <a:lstStyle/>
          <a:p>
            <a:pPr algn="ctr"/>
            <a:r>
              <a:rPr lang="en-US" sz="4000" b="1" dirty="0" smtClean="0">
                <a:solidFill>
                  <a:srgbClr val="002060"/>
                </a:solidFill>
                <a:effectLst>
                  <a:outerShdw blurRad="38100" dist="38100" dir="2700000" algn="tl">
                    <a:srgbClr val="000000">
                      <a:alpha val="43137"/>
                    </a:srgbClr>
                  </a:outerShdw>
                </a:effectLst>
                <a:latin typeface="Candara" pitchFamily="34" charset="0"/>
              </a:rPr>
              <a:t>What’s New in NIKASH BEFTN </a:t>
            </a:r>
          </a:p>
        </p:txBody>
      </p:sp>
      <p:sp>
        <p:nvSpPr>
          <p:cNvPr id="10" name="TextBox 9"/>
          <p:cNvSpPr txBox="1"/>
          <p:nvPr/>
        </p:nvSpPr>
        <p:spPr>
          <a:xfrm>
            <a:off x="508000" y="1524000"/>
            <a:ext cx="11582400" cy="1569660"/>
          </a:xfrm>
          <a:prstGeom prst="rect">
            <a:avLst/>
          </a:prstGeom>
          <a:noFill/>
        </p:spPr>
        <p:txBody>
          <a:bodyPr wrap="square" rtlCol="0">
            <a:spAutoFit/>
          </a:bodyPr>
          <a:lstStyle/>
          <a:p>
            <a:r>
              <a:rPr lang="en-AU" sz="2400" b="1" u="sng" dirty="0" smtClean="0">
                <a:solidFill>
                  <a:srgbClr val="002060"/>
                </a:solidFill>
                <a:effectLst>
                  <a:outerShdw blurRad="38100" dist="38100" dir="2700000" algn="tl">
                    <a:srgbClr val="000000">
                      <a:alpha val="43137"/>
                    </a:srgbClr>
                  </a:outerShdw>
                </a:effectLst>
                <a:latin typeface="Candara" pitchFamily="34" charset="0"/>
              </a:rPr>
              <a:t>Outward Operation:</a:t>
            </a:r>
          </a:p>
          <a:p>
            <a:r>
              <a:rPr lang="en-AU" sz="2400" b="1" dirty="0" smtClean="0">
                <a:solidFill>
                  <a:srgbClr val="002060"/>
                </a:solidFill>
                <a:effectLst>
                  <a:outerShdw blurRad="38100" dist="38100" dir="2700000" algn="tl">
                    <a:srgbClr val="000000">
                      <a:alpha val="43137"/>
                    </a:srgbClr>
                  </a:outerShdw>
                </a:effectLst>
                <a:latin typeface="Candara" pitchFamily="34" charset="0"/>
              </a:rPr>
              <a:t>Using Existing app Branch will first post in CBS Manually, then submit/upload files in BEFTN app. But in new NIKASH BEFTN app files will be posted automatically by CBS app.</a:t>
            </a:r>
          </a:p>
        </p:txBody>
      </p:sp>
      <p:sp>
        <p:nvSpPr>
          <p:cNvPr id="11" name="TextBox 10"/>
          <p:cNvSpPr txBox="1"/>
          <p:nvPr/>
        </p:nvSpPr>
        <p:spPr>
          <a:xfrm>
            <a:off x="508000" y="3048000"/>
            <a:ext cx="11582400" cy="1200329"/>
          </a:xfrm>
          <a:prstGeom prst="rect">
            <a:avLst/>
          </a:prstGeom>
          <a:noFill/>
        </p:spPr>
        <p:txBody>
          <a:bodyPr wrap="square" rtlCol="0">
            <a:spAutoFit/>
          </a:bodyPr>
          <a:lstStyle/>
          <a:p>
            <a:r>
              <a:rPr lang="en-AU" sz="2400" b="1" u="sng" dirty="0" smtClean="0">
                <a:solidFill>
                  <a:srgbClr val="002060"/>
                </a:solidFill>
                <a:effectLst>
                  <a:outerShdw blurRad="38100" dist="38100" dir="2700000" algn="tl">
                    <a:srgbClr val="000000">
                      <a:alpha val="43137"/>
                    </a:srgbClr>
                  </a:outerShdw>
                </a:effectLst>
                <a:latin typeface="Candara" pitchFamily="34" charset="0"/>
              </a:rPr>
              <a:t>Inward Operation:</a:t>
            </a:r>
          </a:p>
          <a:p>
            <a:r>
              <a:rPr lang="en-AU" sz="2400" b="1" dirty="0" smtClean="0">
                <a:solidFill>
                  <a:srgbClr val="002060"/>
                </a:solidFill>
                <a:effectLst>
                  <a:outerShdw blurRad="38100" dist="38100" dir="2700000" algn="tl">
                    <a:srgbClr val="000000">
                      <a:alpha val="43137"/>
                    </a:srgbClr>
                  </a:outerShdw>
                </a:effectLst>
                <a:latin typeface="Candara" pitchFamily="34" charset="0"/>
              </a:rPr>
              <a:t>Inward Files first Downloaded from existing Flora BEFTN app Manually, but in in new NIKASH BEFTN inward files will be posted automatically by CBS app.</a:t>
            </a:r>
          </a:p>
        </p:txBody>
      </p:sp>
      <p:sp>
        <p:nvSpPr>
          <p:cNvPr id="8" name="TextBox 7"/>
          <p:cNvSpPr txBox="1"/>
          <p:nvPr/>
        </p:nvSpPr>
        <p:spPr>
          <a:xfrm>
            <a:off x="508000" y="4648200"/>
            <a:ext cx="11277600" cy="1200329"/>
          </a:xfrm>
          <a:prstGeom prst="rect">
            <a:avLst/>
          </a:prstGeom>
          <a:noFill/>
        </p:spPr>
        <p:txBody>
          <a:bodyPr wrap="square" rtlCol="0">
            <a:spAutoFit/>
          </a:bodyPr>
          <a:lstStyle/>
          <a:p>
            <a:r>
              <a:rPr lang="en-AU" sz="2400" b="1" u="sng" dirty="0" smtClean="0">
                <a:solidFill>
                  <a:srgbClr val="002060"/>
                </a:solidFill>
                <a:effectLst>
                  <a:outerShdw blurRad="38100" dist="38100" dir="2700000" algn="tl">
                    <a:srgbClr val="000000">
                      <a:alpha val="43137"/>
                    </a:srgbClr>
                  </a:outerShdw>
                </a:effectLst>
                <a:latin typeface="Candara" pitchFamily="34" charset="0"/>
              </a:rPr>
              <a:t>Handling Return:</a:t>
            </a:r>
          </a:p>
          <a:p>
            <a:r>
              <a:rPr lang="en-AU" sz="2400" b="1" dirty="0" smtClean="0">
                <a:solidFill>
                  <a:srgbClr val="002060"/>
                </a:solidFill>
                <a:effectLst>
                  <a:outerShdw blurRad="38100" dist="38100" dir="2700000" algn="tl">
                    <a:srgbClr val="000000">
                      <a:alpha val="43137"/>
                    </a:srgbClr>
                  </a:outerShdw>
                </a:effectLst>
                <a:latin typeface="Candara" pitchFamily="34" charset="0"/>
              </a:rPr>
              <a:t>Branch has to confirm A/C details from CBS Manually, but in new NIKASH BEFTN app CBS will confirm about A/C &amp; posted automatically by CBS app.</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5200" y="520506"/>
            <a:ext cx="7823200" cy="1077218"/>
          </a:xfrm>
          <a:prstGeom prst="rect">
            <a:avLst/>
          </a:prstGeom>
          <a:blipFill>
            <a:blip r:embed="rId3"/>
            <a:tile tx="0" ty="0" sx="100000" sy="100000" flip="none" algn="tl"/>
          </a:blipFill>
        </p:spPr>
        <p:txBody>
          <a:bodyPr wrap="square" rtlCol="0">
            <a:spAutoFit/>
          </a:bodyPr>
          <a:lstStyle/>
          <a:p>
            <a:pPr algn="ctr"/>
            <a:r>
              <a:rPr lang="en-US" sz="3200" b="1" dirty="0" smtClean="0">
                <a:solidFill>
                  <a:srgbClr val="002060"/>
                </a:solidFill>
                <a:effectLst>
                  <a:outerShdw blurRad="38100" dist="38100" dir="2700000" algn="tl">
                    <a:srgbClr val="000000">
                      <a:alpha val="43137"/>
                    </a:srgbClr>
                  </a:outerShdw>
                </a:effectLst>
                <a:latin typeface="Candara" pitchFamily="34" charset="0"/>
              </a:rPr>
              <a:t>Differences between Existing </a:t>
            </a:r>
            <a:r>
              <a:rPr lang="en-US" sz="3200" b="1" dirty="0" err="1" smtClean="0">
                <a:solidFill>
                  <a:srgbClr val="002060"/>
                </a:solidFill>
                <a:effectLst>
                  <a:outerShdw blurRad="38100" dist="38100" dir="2700000" algn="tl">
                    <a:srgbClr val="000000">
                      <a:alpha val="43137"/>
                    </a:srgbClr>
                  </a:outerShdw>
                </a:effectLst>
                <a:latin typeface="Candara" pitchFamily="34" charset="0"/>
              </a:rPr>
              <a:t>FLora</a:t>
            </a:r>
            <a:r>
              <a:rPr lang="en-US" sz="3200" b="1" dirty="0" smtClean="0">
                <a:solidFill>
                  <a:srgbClr val="002060"/>
                </a:solidFill>
                <a:effectLst>
                  <a:outerShdw blurRad="38100" dist="38100" dir="2700000" algn="tl">
                    <a:srgbClr val="000000">
                      <a:alpha val="43137"/>
                    </a:srgbClr>
                  </a:outerShdw>
                </a:effectLst>
                <a:latin typeface="Candara" pitchFamily="34" charset="0"/>
              </a:rPr>
              <a:t> BEFTN with new NIKASH BEFTN</a:t>
            </a:r>
          </a:p>
        </p:txBody>
      </p:sp>
      <p:sp>
        <p:nvSpPr>
          <p:cNvPr id="6" name="TextBox 5"/>
          <p:cNvSpPr txBox="1"/>
          <p:nvPr/>
        </p:nvSpPr>
        <p:spPr>
          <a:xfrm>
            <a:off x="304800" y="1828800"/>
            <a:ext cx="11176000" cy="1569660"/>
          </a:xfrm>
          <a:prstGeom prst="rect">
            <a:avLst/>
          </a:prstGeom>
          <a:noFill/>
        </p:spPr>
        <p:txBody>
          <a:bodyPr wrap="square" rtlCol="0">
            <a:spAutoFit/>
          </a:bodyPr>
          <a:lstStyle/>
          <a:p>
            <a:r>
              <a:rPr lang="en-AU" sz="2400" b="1" u="sng" dirty="0" err="1" smtClean="0">
                <a:solidFill>
                  <a:srgbClr val="002060"/>
                </a:solidFill>
                <a:effectLst>
                  <a:outerShdw blurRad="38100" dist="38100" dir="2700000" algn="tl">
                    <a:srgbClr val="000000">
                      <a:alpha val="43137"/>
                    </a:srgbClr>
                  </a:outerShdw>
                </a:effectLst>
                <a:latin typeface="Candara" pitchFamily="34" charset="0"/>
              </a:rPr>
              <a:t>Scanman</a:t>
            </a:r>
            <a:r>
              <a:rPr lang="en-AU" sz="2400" b="1" u="sng" dirty="0" smtClean="0">
                <a:solidFill>
                  <a:srgbClr val="002060"/>
                </a:solidFill>
                <a:effectLst>
                  <a:outerShdw blurRad="38100" dist="38100" dir="2700000" algn="tl">
                    <a:srgbClr val="000000">
                      <a:alpha val="43137"/>
                    </a:srgbClr>
                  </a:outerShdw>
                </a:effectLst>
                <a:latin typeface="Candara" pitchFamily="34" charset="0"/>
              </a:rPr>
              <a:t>, Maker, Checker :</a:t>
            </a:r>
          </a:p>
          <a:p>
            <a:r>
              <a:rPr lang="en-AU" sz="2400" b="1" dirty="0" smtClean="0">
                <a:solidFill>
                  <a:srgbClr val="002060"/>
                </a:solidFill>
                <a:effectLst>
                  <a:outerShdw blurRad="38100" dist="38100" dir="2700000" algn="tl">
                    <a:srgbClr val="000000">
                      <a:alpha val="43137"/>
                    </a:srgbClr>
                  </a:outerShdw>
                </a:effectLst>
                <a:latin typeface="Candara" pitchFamily="34" charset="0"/>
              </a:rPr>
              <a:t>All above process done by Truncation Point Branch only.</a:t>
            </a:r>
          </a:p>
          <a:p>
            <a:r>
              <a:rPr lang="en-AU" sz="2400" b="1" dirty="0" err="1" smtClean="0">
                <a:solidFill>
                  <a:srgbClr val="002060"/>
                </a:solidFill>
                <a:effectLst>
                  <a:outerShdw blurRad="38100" dist="38100" dir="2700000" algn="tl">
                    <a:srgbClr val="000000">
                      <a:alpha val="43137"/>
                    </a:srgbClr>
                  </a:outerShdw>
                </a:effectLst>
                <a:latin typeface="Candara" pitchFamily="34" charset="0"/>
              </a:rPr>
              <a:t>Scanman</a:t>
            </a:r>
            <a:r>
              <a:rPr lang="en-AU" sz="2400" b="1" dirty="0" smtClean="0">
                <a:solidFill>
                  <a:srgbClr val="002060"/>
                </a:solidFill>
                <a:effectLst>
                  <a:outerShdw blurRad="38100" dist="38100" dir="2700000" algn="tl">
                    <a:srgbClr val="000000">
                      <a:alpha val="43137"/>
                    </a:srgbClr>
                  </a:outerShdw>
                </a:effectLst>
                <a:latin typeface="Candara" pitchFamily="34" charset="0"/>
              </a:rPr>
              <a:t> process done by TP but Maker &amp; Checker process done by respective Branches.</a:t>
            </a:r>
          </a:p>
        </p:txBody>
      </p:sp>
      <p:sp>
        <p:nvSpPr>
          <p:cNvPr id="9" name="TextBox 8"/>
          <p:cNvSpPr txBox="1"/>
          <p:nvPr/>
        </p:nvSpPr>
        <p:spPr>
          <a:xfrm>
            <a:off x="304800" y="3276600"/>
            <a:ext cx="11582400" cy="1569660"/>
          </a:xfrm>
          <a:prstGeom prst="rect">
            <a:avLst/>
          </a:prstGeom>
          <a:noFill/>
        </p:spPr>
        <p:txBody>
          <a:bodyPr wrap="square" rtlCol="0">
            <a:spAutoFit/>
          </a:bodyPr>
          <a:lstStyle/>
          <a:p>
            <a:r>
              <a:rPr lang="en-AU" sz="2400" b="1" u="sng" dirty="0" smtClean="0">
                <a:solidFill>
                  <a:srgbClr val="002060"/>
                </a:solidFill>
                <a:effectLst>
                  <a:outerShdw blurRad="38100" dist="38100" dir="2700000" algn="tl">
                    <a:srgbClr val="000000">
                      <a:alpha val="43137"/>
                    </a:srgbClr>
                  </a:outerShdw>
                </a:effectLst>
                <a:latin typeface="Candara" pitchFamily="34" charset="0"/>
              </a:rPr>
              <a:t>Settlement :</a:t>
            </a:r>
          </a:p>
          <a:p>
            <a:r>
              <a:rPr lang="en-AU" sz="2400" b="1" dirty="0" smtClean="0">
                <a:solidFill>
                  <a:srgbClr val="002060"/>
                </a:solidFill>
                <a:effectLst>
                  <a:outerShdw blurRad="38100" dist="38100" dir="2700000" algn="tl">
                    <a:srgbClr val="000000">
                      <a:alpha val="43137"/>
                    </a:srgbClr>
                  </a:outerShdw>
                </a:effectLst>
                <a:latin typeface="Candara" pitchFamily="34" charset="0"/>
              </a:rPr>
              <a:t>Settlements are done with TP Branch by Local Office(BACH).</a:t>
            </a:r>
          </a:p>
          <a:p>
            <a:r>
              <a:rPr lang="en-AU" sz="2400" b="1" dirty="0" smtClean="0">
                <a:solidFill>
                  <a:srgbClr val="002060"/>
                </a:solidFill>
                <a:effectLst>
                  <a:outerShdw blurRad="38100" dist="38100" dir="2700000" algn="tl">
                    <a:srgbClr val="000000">
                      <a:alpha val="43137"/>
                    </a:srgbClr>
                  </a:outerShdw>
                </a:effectLst>
                <a:latin typeface="Candara" pitchFamily="34" charset="0"/>
              </a:rPr>
              <a:t>By new NIKASH BEFTN settlements will be done with all respective branches by Local Office(BACH).</a:t>
            </a:r>
          </a:p>
        </p:txBody>
      </p:sp>
      <p:sp>
        <p:nvSpPr>
          <p:cNvPr id="7" name="TextBox 6"/>
          <p:cNvSpPr txBox="1"/>
          <p:nvPr/>
        </p:nvSpPr>
        <p:spPr>
          <a:xfrm>
            <a:off x="304800" y="4800600"/>
            <a:ext cx="11582400" cy="1569660"/>
          </a:xfrm>
          <a:prstGeom prst="rect">
            <a:avLst/>
          </a:prstGeom>
          <a:noFill/>
        </p:spPr>
        <p:txBody>
          <a:bodyPr wrap="square" rtlCol="0">
            <a:spAutoFit/>
          </a:bodyPr>
          <a:lstStyle/>
          <a:p>
            <a:r>
              <a:rPr lang="en-AU" sz="2400" b="1" u="sng" dirty="0" smtClean="0">
                <a:solidFill>
                  <a:srgbClr val="002060"/>
                </a:solidFill>
                <a:effectLst>
                  <a:outerShdw blurRad="38100" dist="38100" dir="2700000" algn="tl">
                    <a:srgbClr val="000000">
                      <a:alpha val="43137"/>
                    </a:srgbClr>
                  </a:outerShdw>
                </a:effectLst>
                <a:latin typeface="Candara" pitchFamily="34" charset="0"/>
              </a:rPr>
              <a:t>Dependency :</a:t>
            </a:r>
          </a:p>
          <a:p>
            <a:r>
              <a:rPr lang="en-AU" sz="2400" b="1" dirty="0" smtClean="0">
                <a:solidFill>
                  <a:srgbClr val="002060"/>
                </a:solidFill>
                <a:effectLst>
                  <a:outerShdw blurRad="38100" dist="38100" dir="2700000" algn="tl">
                    <a:srgbClr val="000000">
                      <a:alpha val="43137"/>
                    </a:srgbClr>
                  </a:outerShdw>
                </a:effectLst>
                <a:latin typeface="Candara" pitchFamily="34" charset="0"/>
              </a:rPr>
              <a:t>Non TP Branch depends on TP Branch for Clearing process &amp; Net settlement. by Local Office(BACH).</a:t>
            </a:r>
          </a:p>
          <a:p>
            <a:r>
              <a:rPr lang="en-AU" sz="2400" b="1" dirty="0" smtClean="0">
                <a:solidFill>
                  <a:srgbClr val="002060"/>
                </a:solidFill>
                <a:effectLst>
                  <a:outerShdw blurRad="38100" dist="38100" dir="2700000" algn="tl">
                    <a:srgbClr val="000000">
                      <a:alpha val="43137"/>
                    </a:srgbClr>
                  </a:outerShdw>
                </a:effectLst>
                <a:latin typeface="Candara" pitchFamily="34" charset="0"/>
              </a:rPr>
              <a:t>Non TP Branch depends on TP Branch for Scan man process only.</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fade">
                                      <p:cBhvr>
                                        <p:cTn id="22" dur="2000"/>
                                        <p:tgtEl>
                                          <p:spTgt spid="5">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p:bldP spid="9"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5199" y="393894"/>
            <a:ext cx="7879471" cy="1077218"/>
          </a:xfrm>
          <a:prstGeom prst="rect">
            <a:avLst/>
          </a:prstGeom>
          <a:blipFill>
            <a:blip r:embed="rId3"/>
            <a:tile tx="0" ty="0" sx="100000" sy="100000" flip="none" algn="tl"/>
          </a:blipFill>
        </p:spPr>
        <p:txBody>
          <a:bodyPr wrap="square" rtlCol="0">
            <a:spAutoFit/>
          </a:bodyPr>
          <a:lstStyle/>
          <a:p>
            <a:pPr algn="ctr"/>
            <a:r>
              <a:rPr lang="en-US" sz="3200" b="1" dirty="0" smtClean="0">
                <a:solidFill>
                  <a:schemeClr val="bg1">
                    <a:lumMod val="75000"/>
                  </a:schemeClr>
                </a:solidFill>
                <a:effectLst>
                  <a:outerShdw blurRad="38100" dist="38100" dir="2700000" algn="tl">
                    <a:srgbClr val="000000">
                      <a:alpha val="43137"/>
                    </a:srgbClr>
                  </a:outerShdw>
                </a:effectLst>
                <a:latin typeface="Candara" pitchFamily="34" charset="0"/>
              </a:rPr>
              <a:t>Differences between Existing </a:t>
            </a:r>
            <a:r>
              <a:rPr lang="en-US" sz="3200" b="1" dirty="0" err="1" smtClean="0">
                <a:solidFill>
                  <a:schemeClr val="bg1">
                    <a:lumMod val="75000"/>
                  </a:schemeClr>
                </a:solidFill>
                <a:effectLst>
                  <a:outerShdw blurRad="38100" dist="38100" dir="2700000" algn="tl">
                    <a:srgbClr val="000000">
                      <a:alpha val="43137"/>
                    </a:srgbClr>
                  </a:outerShdw>
                </a:effectLst>
                <a:latin typeface="Candara" pitchFamily="34" charset="0"/>
              </a:rPr>
              <a:t>FLora</a:t>
            </a:r>
            <a:r>
              <a:rPr lang="en-US" sz="3200" b="1" dirty="0" smtClean="0">
                <a:solidFill>
                  <a:schemeClr val="bg1">
                    <a:lumMod val="75000"/>
                  </a:schemeClr>
                </a:solidFill>
                <a:effectLst>
                  <a:outerShdw blurRad="38100" dist="38100" dir="2700000" algn="tl">
                    <a:srgbClr val="000000">
                      <a:alpha val="43137"/>
                    </a:srgbClr>
                  </a:outerShdw>
                </a:effectLst>
                <a:latin typeface="Candara" pitchFamily="34" charset="0"/>
              </a:rPr>
              <a:t> BEFTN with new NIKASH BEFTN</a:t>
            </a:r>
          </a:p>
        </p:txBody>
      </p:sp>
      <p:sp>
        <p:nvSpPr>
          <p:cNvPr id="6" name="TextBox 5"/>
          <p:cNvSpPr txBox="1"/>
          <p:nvPr/>
        </p:nvSpPr>
        <p:spPr>
          <a:xfrm>
            <a:off x="304800" y="1828800"/>
            <a:ext cx="11176000" cy="2308324"/>
          </a:xfrm>
          <a:prstGeom prst="rect">
            <a:avLst/>
          </a:prstGeom>
          <a:noFill/>
        </p:spPr>
        <p:txBody>
          <a:bodyPr wrap="square" rtlCol="0">
            <a:spAutoFit/>
          </a:bodyPr>
          <a:lstStyle/>
          <a:p>
            <a:r>
              <a:rPr lang="en-AU" sz="2400" b="1" u="sng" dirty="0" smtClean="0">
                <a:solidFill>
                  <a:schemeClr val="bg1">
                    <a:lumMod val="75000"/>
                  </a:schemeClr>
                </a:solidFill>
                <a:effectLst>
                  <a:outerShdw blurRad="38100" dist="38100" dir="2700000" algn="tl">
                    <a:srgbClr val="000000">
                      <a:alpha val="43137"/>
                    </a:srgbClr>
                  </a:outerShdw>
                </a:effectLst>
                <a:latin typeface="Candara" pitchFamily="34" charset="0"/>
              </a:rPr>
              <a:t>Clearing Collection Account:</a:t>
            </a:r>
          </a:p>
          <a:p>
            <a:r>
              <a:rPr lang="en-AU" sz="2400" b="1" dirty="0" smtClean="0">
                <a:solidFill>
                  <a:schemeClr val="bg1">
                    <a:lumMod val="75000"/>
                  </a:schemeClr>
                </a:solidFill>
                <a:effectLst>
                  <a:outerShdw blurRad="38100" dist="38100" dir="2700000" algn="tl">
                    <a:srgbClr val="000000">
                      <a:alpha val="43137"/>
                    </a:srgbClr>
                  </a:outerShdw>
                </a:effectLst>
                <a:latin typeface="Candara" pitchFamily="34" charset="0"/>
              </a:rPr>
              <a:t>In Existing Flora BEFTN TP Branch &amp; Not TP Branch has to use Clearing Collection Account for settlement with each other  &amp; at the year end excise duty imposed on that Account. </a:t>
            </a:r>
          </a:p>
          <a:p>
            <a:r>
              <a:rPr lang="en-AU" sz="2400" b="1" dirty="0" smtClean="0">
                <a:solidFill>
                  <a:schemeClr val="bg1">
                    <a:lumMod val="75000"/>
                  </a:schemeClr>
                </a:solidFill>
                <a:effectLst>
                  <a:outerShdw blurRad="38100" dist="38100" dir="2700000" algn="tl">
                    <a:srgbClr val="000000">
                      <a:alpha val="43137"/>
                    </a:srgbClr>
                  </a:outerShdw>
                </a:effectLst>
                <a:latin typeface="Candara" pitchFamily="34" charset="0"/>
              </a:rPr>
              <a:t>But in new BIKASH BEFTN settlement of 586 Branch will be directly done by Local Office (BACH) with respective Branches.</a:t>
            </a:r>
          </a:p>
        </p:txBody>
      </p:sp>
      <p:sp>
        <p:nvSpPr>
          <p:cNvPr id="7" name="TextBox 6"/>
          <p:cNvSpPr txBox="1"/>
          <p:nvPr/>
        </p:nvSpPr>
        <p:spPr>
          <a:xfrm>
            <a:off x="304800" y="4191000"/>
            <a:ext cx="11582400" cy="1200329"/>
          </a:xfrm>
          <a:prstGeom prst="rect">
            <a:avLst/>
          </a:prstGeom>
          <a:noFill/>
        </p:spPr>
        <p:txBody>
          <a:bodyPr wrap="square" rtlCol="0">
            <a:spAutoFit/>
          </a:bodyPr>
          <a:lstStyle/>
          <a:p>
            <a:r>
              <a:rPr lang="en-AU" sz="2400" b="1" u="sng" dirty="0" smtClean="0">
                <a:solidFill>
                  <a:schemeClr val="bg1">
                    <a:lumMod val="75000"/>
                  </a:schemeClr>
                </a:solidFill>
                <a:effectLst>
                  <a:outerShdw blurRad="38100" dist="38100" dir="2700000" algn="tl">
                    <a:srgbClr val="000000">
                      <a:alpha val="43137"/>
                    </a:srgbClr>
                  </a:outerShdw>
                </a:effectLst>
                <a:latin typeface="Candara" pitchFamily="34" charset="0"/>
              </a:rPr>
              <a:t>Outward process :</a:t>
            </a:r>
          </a:p>
          <a:p>
            <a:r>
              <a:rPr lang="en-AU" sz="2400" b="1" dirty="0" smtClean="0">
                <a:solidFill>
                  <a:schemeClr val="bg1">
                    <a:lumMod val="75000"/>
                  </a:schemeClr>
                </a:solidFill>
                <a:effectLst>
                  <a:outerShdw blurRad="38100" dist="38100" dir="2700000" algn="tl">
                    <a:srgbClr val="000000">
                      <a:alpha val="43137"/>
                    </a:srgbClr>
                  </a:outerShdw>
                </a:effectLst>
                <a:latin typeface="Candara" pitchFamily="34" charset="0"/>
              </a:rPr>
              <a:t>Outward File process by Flora BEFTN &amp; posted to CBS manually in existing system. But in new BIKASH BEFTN all outward file processed &amp; posted to CBS will be automatically.</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114801"/>
            <a:ext cx="11176000" cy="830997"/>
          </a:xfrm>
          <a:prstGeom prst="rect">
            <a:avLst/>
          </a:prstGeom>
          <a:noFill/>
        </p:spPr>
        <p:txBody>
          <a:bodyPr wrap="square" rtlCol="0">
            <a:spAutoFit/>
          </a:bodyPr>
          <a:lstStyle/>
          <a:p>
            <a:pPr algn="just"/>
            <a:r>
              <a:rPr lang="en-A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Bangladesh Bank Upgraded above BACH software which is known as BACH-II Starts from 24.10.2019.</a:t>
            </a:r>
          </a:p>
        </p:txBody>
      </p:sp>
      <p:sp>
        <p:nvSpPr>
          <p:cNvPr id="8" name="TextBox 7"/>
          <p:cNvSpPr txBox="1"/>
          <p:nvPr/>
        </p:nvSpPr>
        <p:spPr>
          <a:xfrm>
            <a:off x="609600" y="5112604"/>
            <a:ext cx="10871200" cy="830997"/>
          </a:xfrm>
          <a:prstGeom prst="rect">
            <a:avLst/>
          </a:prstGeom>
          <a:noFill/>
        </p:spPr>
        <p:txBody>
          <a:bodyPr wrap="square" rtlCol="0">
            <a:spAutoFit/>
          </a:bodyPr>
          <a:lstStyle/>
          <a:p>
            <a:pPr algn="just"/>
            <a:r>
              <a:rPr lang="en-A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AU" sz="2400" b="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Rupali</a:t>
            </a:r>
            <a:r>
              <a:rPr lang="en-A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Bank providing BACH service for it’s customer with 221 Truncation Point &amp; 586 branch.</a:t>
            </a:r>
          </a:p>
        </p:txBody>
      </p:sp>
      <p:sp>
        <p:nvSpPr>
          <p:cNvPr id="11" name="TextBox 10"/>
          <p:cNvSpPr txBox="1"/>
          <p:nvPr/>
        </p:nvSpPr>
        <p:spPr>
          <a:xfrm>
            <a:off x="3149599" y="548641"/>
            <a:ext cx="5783385" cy="769441"/>
          </a:xfrm>
          <a:prstGeom prst="rect">
            <a:avLst/>
          </a:prstGeom>
          <a:blipFill>
            <a:blip r:embed="rId3"/>
            <a:tile tx="0" ty="0" sx="100000" sy="100000" flip="none" algn="tl"/>
          </a:blipFill>
        </p:spPr>
        <p:txBody>
          <a:bodyPr wrap="square" rtlCol="0">
            <a:spAutoFit/>
          </a:bodyPr>
          <a:lstStyle/>
          <a:p>
            <a:pPr algn="ctr"/>
            <a:r>
              <a:rPr lang="en-AU" sz="4400" b="1" dirty="0" smtClean="0">
                <a:solidFill>
                  <a:schemeClr val="accent5">
                    <a:lumMod val="10000"/>
                  </a:schemeClr>
                </a:solidFill>
                <a:latin typeface="Algerian" pitchFamily="82" charset="0"/>
              </a:rPr>
              <a:t>BACH  Overview</a:t>
            </a:r>
          </a:p>
        </p:txBody>
      </p:sp>
      <p:sp>
        <p:nvSpPr>
          <p:cNvPr id="6" name="TextBox 5"/>
          <p:cNvSpPr txBox="1"/>
          <p:nvPr/>
        </p:nvSpPr>
        <p:spPr>
          <a:xfrm>
            <a:off x="508000" y="1600200"/>
            <a:ext cx="11480800" cy="523220"/>
          </a:xfrm>
          <a:prstGeom prst="rect">
            <a:avLst/>
          </a:prstGeom>
          <a:noFill/>
        </p:spPr>
        <p:txBody>
          <a:bodyPr wrap="square" rtlCol="0">
            <a:spAutoFit/>
          </a:bodyPr>
          <a:lstStyle/>
          <a:p>
            <a:pPr algn="ctr"/>
            <a:r>
              <a:rPr lang="en-AU"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BACH  Programme launched in banking sector in 2010.</a:t>
            </a:r>
          </a:p>
        </p:txBody>
      </p:sp>
      <p:sp>
        <p:nvSpPr>
          <p:cNvPr id="7" name="TextBox 6"/>
          <p:cNvSpPr txBox="1"/>
          <p:nvPr/>
        </p:nvSpPr>
        <p:spPr>
          <a:xfrm>
            <a:off x="508000" y="2209801"/>
            <a:ext cx="11480800" cy="954107"/>
          </a:xfrm>
          <a:prstGeom prst="rect">
            <a:avLst/>
          </a:prstGeom>
          <a:noFill/>
        </p:spPr>
        <p:txBody>
          <a:bodyPr wrap="square" rtlCol="0">
            <a:spAutoFit/>
          </a:bodyPr>
          <a:lstStyle/>
          <a:p>
            <a:r>
              <a:rPr lang="en-AU"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BACPS </a:t>
            </a:r>
            <a:r>
              <a:rPr lang="en-AU" sz="2400" b="1" dirty="0" smtClean="0">
                <a:solidFill>
                  <a:srgbClr val="002060"/>
                </a:solidFill>
                <a:latin typeface="Times New Roman" pitchFamily="18" charset="0"/>
                <a:cs typeface="Times New Roman" pitchFamily="18" charset="0"/>
              </a:rPr>
              <a:t>(Bangladesh Automated Cheque Processing System)</a:t>
            </a:r>
            <a:r>
              <a:rPr lang="en-A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a:p>
            <a:r>
              <a:rPr lang="en-A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AU"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launched from 7</a:t>
            </a:r>
            <a:r>
              <a:rPr lang="en-AU" sz="2800" b="1" baseline="30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a:t>
            </a:r>
            <a:r>
              <a:rPr lang="en-AU"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October 2010.</a:t>
            </a:r>
          </a:p>
        </p:txBody>
      </p:sp>
      <p:sp>
        <p:nvSpPr>
          <p:cNvPr id="10" name="TextBox 9"/>
          <p:cNvSpPr txBox="1"/>
          <p:nvPr/>
        </p:nvSpPr>
        <p:spPr>
          <a:xfrm>
            <a:off x="508000" y="3124201"/>
            <a:ext cx="11480800" cy="954107"/>
          </a:xfrm>
          <a:prstGeom prst="rect">
            <a:avLst/>
          </a:prstGeom>
          <a:noFill/>
        </p:spPr>
        <p:txBody>
          <a:bodyPr wrap="square" rtlCol="0">
            <a:spAutoFit/>
          </a:bodyPr>
          <a:lstStyle/>
          <a:p>
            <a:r>
              <a:rPr lang="en-AU"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BEFTN </a:t>
            </a:r>
            <a:r>
              <a:rPr lang="en-AU" sz="2400" b="1" dirty="0" smtClean="0">
                <a:solidFill>
                  <a:srgbClr val="002060"/>
                </a:solidFill>
                <a:latin typeface="Times New Roman" pitchFamily="18" charset="0"/>
                <a:cs typeface="Times New Roman" pitchFamily="18" charset="0"/>
              </a:rPr>
              <a:t>(Bangladesh Electric Fund Transfer Network)</a:t>
            </a:r>
            <a:r>
              <a:rPr lang="en-A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a:p>
            <a:r>
              <a:rPr lang="en-A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AU"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launched from 28</a:t>
            </a:r>
            <a:r>
              <a:rPr lang="en-AU" sz="2800" b="1" baseline="30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a:t>
            </a:r>
            <a:r>
              <a:rPr lang="en-AU"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Feb. 2011.</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animBg="1"/>
      <p:bldP spid="6" grpId="0"/>
      <p:bldP spid="7"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5199" y="450166"/>
            <a:ext cx="8034215" cy="1200329"/>
          </a:xfrm>
          <a:prstGeom prst="rect">
            <a:avLst/>
          </a:prstGeom>
          <a:blipFill>
            <a:blip r:embed="rId3"/>
            <a:tile tx="0" ty="0" sx="100000" sy="100000" flip="none" algn="tl"/>
          </a:blipFill>
        </p:spPr>
        <p:txBody>
          <a:bodyPr wrap="square" rtlCol="0">
            <a:spAutoFit/>
          </a:bodyPr>
          <a:lstStyle/>
          <a:p>
            <a:pPr algn="ctr"/>
            <a:r>
              <a:rPr lang="en-US" sz="3600" b="1" dirty="0" smtClean="0">
                <a:solidFill>
                  <a:srgbClr val="6600FF"/>
                </a:solidFill>
                <a:effectLst>
                  <a:outerShdw blurRad="38100" dist="38100" dir="2700000" algn="tl">
                    <a:srgbClr val="000000">
                      <a:alpha val="43137"/>
                    </a:srgbClr>
                  </a:outerShdw>
                </a:effectLst>
                <a:latin typeface="Candara" pitchFamily="34" charset="0"/>
              </a:rPr>
              <a:t>Differences between Existing </a:t>
            </a:r>
            <a:r>
              <a:rPr lang="en-US" sz="3600" b="1" dirty="0" err="1" smtClean="0">
                <a:solidFill>
                  <a:srgbClr val="FF0066"/>
                </a:solidFill>
                <a:effectLst>
                  <a:outerShdw blurRad="38100" dist="38100" dir="2700000" algn="tl">
                    <a:srgbClr val="000000">
                      <a:alpha val="43137"/>
                    </a:srgbClr>
                  </a:outerShdw>
                </a:effectLst>
                <a:latin typeface="Candara" pitchFamily="34" charset="0"/>
              </a:rPr>
              <a:t>FLora</a:t>
            </a:r>
            <a:r>
              <a:rPr lang="en-US" sz="3600" b="1" dirty="0" smtClean="0">
                <a:solidFill>
                  <a:srgbClr val="FF0066"/>
                </a:solidFill>
                <a:effectLst>
                  <a:outerShdw blurRad="38100" dist="38100" dir="2700000" algn="tl">
                    <a:srgbClr val="000000">
                      <a:alpha val="43137"/>
                    </a:srgbClr>
                  </a:outerShdw>
                </a:effectLst>
                <a:latin typeface="Candara" pitchFamily="34" charset="0"/>
              </a:rPr>
              <a:t> BEFTN</a:t>
            </a:r>
            <a:r>
              <a:rPr lang="en-US" sz="3600" b="1" dirty="0" smtClean="0">
                <a:solidFill>
                  <a:srgbClr val="6600FF"/>
                </a:solidFill>
                <a:effectLst>
                  <a:outerShdw blurRad="38100" dist="38100" dir="2700000" algn="tl">
                    <a:srgbClr val="000000">
                      <a:alpha val="43137"/>
                    </a:srgbClr>
                  </a:outerShdw>
                </a:effectLst>
                <a:latin typeface="Candara" pitchFamily="34" charset="0"/>
              </a:rPr>
              <a:t> with new</a:t>
            </a:r>
            <a:r>
              <a:rPr lang="en-US" sz="3600" b="1" dirty="0" smtClean="0">
                <a:solidFill>
                  <a:srgbClr val="FF0066"/>
                </a:solidFill>
                <a:effectLst>
                  <a:outerShdw blurRad="38100" dist="38100" dir="2700000" algn="tl">
                    <a:srgbClr val="000000">
                      <a:alpha val="43137"/>
                    </a:srgbClr>
                  </a:outerShdw>
                </a:effectLst>
                <a:latin typeface="Candara" pitchFamily="34" charset="0"/>
              </a:rPr>
              <a:t> NIKASH BEFTN</a:t>
            </a:r>
            <a:endParaRPr lang="en-US" sz="3600" b="1" dirty="0" smtClean="0">
              <a:solidFill>
                <a:srgbClr val="6600FF"/>
              </a:solidFill>
              <a:effectLst>
                <a:outerShdw blurRad="38100" dist="38100" dir="2700000" algn="tl">
                  <a:srgbClr val="000000">
                    <a:alpha val="43137"/>
                  </a:srgbClr>
                </a:outerShdw>
              </a:effectLst>
              <a:latin typeface="Candara" pitchFamily="34" charset="0"/>
            </a:endParaRPr>
          </a:p>
        </p:txBody>
      </p:sp>
      <p:sp>
        <p:nvSpPr>
          <p:cNvPr id="6" name="TextBox 5"/>
          <p:cNvSpPr txBox="1"/>
          <p:nvPr/>
        </p:nvSpPr>
        <p:spPr>
          <a:xfrm>
            <a:off x="508000" y="1752600"/>
            <a:ext cx="11277600" cy="1569660"/>
          </a:xfrm>
          <a:prstGeom prst="rect">
            <a:avLst/>
          </a:prstGeom>
          <a:noFill/>
        </p:spPr>
        <p:txBody>
          <a:bodyPr wrap="square" rtlCol="0">
            <a:spAutoFit/>
          </a:bodyPr>
          <a:lstStyle/>
          <a:p>
            <a:r>
              <a:rPr lang="en-AU" sz="2400" b="1" u="sng" dirty="0" smtClean="0">
                <a:solidFill>
                  <a:schemeClr val="bg1">
                    <a:lumMod val="75000"/>
                  </a:schemeClr>
                </a:solidFill>
                <a:latin typeface="Candara" pitchFamily="34" charset="0"/>
              </a:rPr>
              <a:t>Inward process :</a:t>
            </a:r>
          </a:p>
          <a:p>
            <a:r>
              <a:rPr lang="en-AU" sz="2400" b="1" dirty="0" smtClean="0">
                <a:solidFill>
                  <a:schemeClr val="bg1">
                    <a:lumMod val="75000"/>
                  </a:schemeClr>
                </a:solidFill>
                <a:latin typeface="Candara" pitchFamily="34" charset="0"/>
              </a:rPr>
              <a:t>Inward BACPS /BEFTN Files download from existing Flora BEFTN app. &amp; posted to CBS manually .</a:t>
            </a:r>
          </a:p>
          <a:p>
            <a:r>
              <a:rPr lang="en-AU" sz="2400" b="1" dirty="0" smtClean="0">
                <a:solidFill>
                  <a:schemeClr val="bg1">
                    <a:lumMod val="75000"/>
                  </a:schemeClr>
                </a:solidFill>
                <a:latin typeface="Candara" pitchFamily="34" charset="0"/>
              </a:rPr>
              <a:t>But in new BIKASH BEFTN all process will be done by CBS app.</a:t>
            </a:r>
          </a:p>
        </p:txBody>
      </p:sp>
      <p:sp>
        <p:nvSpPr>
          <p:cNvPr id="7" name="TextBox 6"/>
          <p:cNvSpPr txBox="1"/>
          <p:nvPr/>
        </p:nvSpPr>
        <p:spPr>
          <a:xfrm>
            <a:off x="508000" y="3200400"/>
            <a:ext cx="10871200" cy="1569660"/>
          </a:xfrm>
          <a:prstGeom prst="rect">
            <a:avLst/>
          </a:prstGeom>
          <a:noFill/>
        </p:spPr>
        <p:txBody>
          <a:bodyPr wrap="square" rtlCol="0">
            <a:spAutoFit/>
          </a:bodyPr>
          <a:lstStyle/>
          <a:p>
            <a:r>
              <a:rPr lang="en-AU" sz="2400" b="1" u="sng" dirty="0" smtClean="0">
                <a:solidFill>
                  <a:schemeClr val="bg1">
                    <a:lumMod val="75000"/>
                  </a:schemeClr>
                </a:solidFill>
                <a:effectLst>
                  <a:outerShdw blurRad="38100" dist="38100" dir="2700000" algn="tl">
                    <a:srgbClr val="000000">
                      <a:alpha val="43137"/>
                    </a:srgbClr>
                  </a:outerShdw>
                </a:effectLst>
                <a:latin typeface="Candara" pitchFamily="34" charset="0"/>
              </a:rPr>
              <a:t>Reports /Settlement :</a:t>
            </a:r>
          </a:p>
          <a:p>
            <a:r>
              <a:rPr lang="en-AU" sz="2400" b="1" dirty="0" smtClean="0">
                <a:solidFill>
                  <a:schemeClr val="bg1">
                    <a:lumMod val="75000"/>
                  </a:schemeClr>
                </a:solidFill>
                <a:effectLst>
                  <a:outerShdw blurRad="38100" dist="38100" dir="2700000" algn="tl">
                    <a:srgbClr val="000000">
                      <a:alpha val="43137"/>
                    </a:srgbClr>
                  </a:outerShdw>
                </a:effectLst>
                <a:latin typeface="Candara" pitchFamily="34" charset="0"/>
              </a:rPr>
              <a:t>Branch has to depend on Flora BEFTN &amp; CBS for Report &amp; Settlement in existing system. </a:t>
            </a:r>
          </a:p>
          <a:p>
            <a:r>
              <a:rPr lang="en-AU" sz="2400" b="1" dirty="0" smtClean="0">
                <a:solidFill>
                  <a:schemeClr val="bg1">
                    <a:lumMod val="75000"/>
                  </a:schemeClr>
                </a:solidFill>
                <a:effectLst>
                  <a:outerShdw blurRad="38100" dist="38100" dir="2700000" algn="tl">
                    <a:srgbClr val="000000">
                      <a:alpha val="43137"/>
                    </a:srgbClr>
                  </a:outerShdw>
                </a:effectLst>
                <a:latin typeface="Candara" pitchFamily="34" charset="0"/>
              </a:rPr>
              <a:t>But in new BIKASH BEFTN all Report &amp; Settlement will be automatically by CBS.</a:t>
            </a:r>
          </a:p>
        </p:txBody>
      </p:sp>
      <p:sp>
        <p:nvSpPr>
          <p:cNvPr id="8" name="TextBox 7"/>
          <p:cNvSpPr txBox="1"/>
          <p:nvPr/>
        </p:nvSpPr>
        <p:spPr>
          <a:xfrm>
            <a:off x="508000" y="4953000"/>
            <a:ext cx="11176000" cy="1569660"/>
          </a:xfrm>
          <a:prstGeom prst="rect">
            <a:avLst/>
          </a:prstGeom>
          <a:noFill/>
        </p:spPr>
        <p:txBody>
          <a:bodyPr wrap="square" rtlCol="0">
            <a:spAutoFit/>
          </a:bodyPr>
          <a:lstStyle/>
          <a:p>
            <a:r>
              <a:rPr lang="en-AU" sz="2400" b="1" u="sng" dirty="0" smtClean="0">
                <a:solidFill>
                  <a:schemeClr val="bg1">
                    <a:lumMod val="75000"/>
                  </a:schemeClr>
                </a:solidFill>
                <a:effectLst>
                  <a:outerShdw blurRad="38100" dist="38100" dir="2700000" algn="tl">
                    <a:srgbClr val="000000">
                      <a:alpha val="43137"/>
                    </a:srgbClr>
                  </a:outerShdw>
                </a:effectLst>
                <a:latin typeface="Candara" pitchFamily="34" charset="0"/>
              </a:rPr>
              <a:t>Time </a:t>
            </a:r>
            <a:r>
              <a:rPr lang="en-AU" sz="2400" b="1" u="sng" dirty="0" err="1" smtClean="0">
                <a:solidFill>
                  <a:schemeClr val="bg1">
                    <a:lumMod val="75000"/>
                  </a:schemeClr>
                </a:solidFill>
                <a:effectLst>
                  <a:outerShdw blurRad="38100" dist="38100" dir="2700000" algn="tl">
                    <a:srgbClr val="000000">
                      <a:alpha val="43137"/>
                    </a:srgbClr>
                  </a:outerShdw>
                </a:effectLst>
                <a:latin typeface="Candara" pitchFamily="34" charset="0"/>
              </a:rPr>
              <a:t>Consumsion</a:t>
            </a:r>
            <a:r>
              <a:rPr lang="en-AU" sz="2400" b="1" u="sng" dirty="0" smtClean="0">
                <a:solidFill>
                  <a:schemeClr val="bg1">
                    <a:lumMod val="75000"/>
                  </a:schemeClr>
                </a:solidFill>
                <a:effectLst>
                  <a:outerShdw blurRad="38100" dist="38100" dir="2700000" algn="tl">
                    <a:srgbClr val="000000">
                      <a:alpha val="43137"/>
                    </a:srgbClr>
                  </a:outerShdw>
                </a:effectLst>
                <a:latin typeface="Candara" pitchFamily="34" charset="0"/>
              </a:rPr>
              <a:t>:</a:t>
            </a:r>
          </a:p>
          <a:p>
            <a:r>
              <a:rPr lang="en-AU" sz="2400" b="1" dirty="0" smtClean="0">
                <a:solidFill>
                  <a:schemeClr val="bg1">
                    <a:lumMod val="75000"/>
                  </a:schemeClr>
                </a:solidFill>
                <a:effectLst>
                  <a:outerShdw blurRad="38100" dist="38100" dir="2700000" algn="tl">
                    <a:srgbClr val="000000">
                      <a:alpha val="43137"/>
                    </a:srgbClr>
                  </a:outerShdw>
                </a:effectLst>
                <a:latin typeface="Candara" pitchFamily="34" charset="0"/>
              </a:rPr>
              <a:t>Using existing Flora BEFTN app user have work in two system (Flora BEFTN &amp; CBS ), so extra time required.</a:t>
            </a:r>
          </a:p>
          <a:p>
            <a:r>
              <a:rPr lang="en-AU" sz="2400" b="1" dirty="0" smtClean="0">
                <a:solidFill>
                  <a:schemeClr val="bg1">
                    <a:lumMod val="75000"/>
                  </a:schemeClr>
                </a:solidFill>
                <a:effectLst>
                  <a:outerShdw blurRad="38100" dist="38100" dir="2700000" algn="tl">
                    <a:srgbClr val="000000">
                      <a:alpha val="43137"/>
                    </a:srgbClr>
                  </a:outerShdw>
                </a:effectLst>
                <a:latin typeface="Candara" pitchFamily="34" charset="0"/>
              </a:rPr>
              <a:t>But in new BIKASH BEFTN all process will be done by CBS app.</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3238480" y="0"/>
            <a:ext cx="5572164" cy="820738"/>
          </a:xfrm>
        </p:spPr>
        <p:txBody>
          <a:bodyPr/>
          <a:lstStyle/>
          <a:p>
            <a:pPr marL="54864" indent="0" eaLnBrk="1" fontAlgn="auto" hangingPunct="1">
              <a:spcAft>
                <a:spcPts val="0"/>
              </a:spcAft>
              <a:defRPr/>
            </a:pPr>
            <a:r>
              <a:rPr lang="en-US" sz="3600" b="1" dirty="0">
                <a:solidFill>
                  <a:schemeClr val="accent6">
                    <a:lumMod val="25000"/>
                  </a:schemeClr>
                </a:solidFill>
                <a:effectLst/>
              </a:rPr>
              <a:t>Legal Framework</a:t>
            </a:r>
          </a:p>
        </p:txBody>
      </p:sp>
      <p:sp>
        <p:nvSpPr>
          <p:cNvPr id="6" name="Footer Placeholder 4"/>
          <p:cNvSpPr>
            <a:spLocks noGrp="1"/>
          </p:cNvSpPr>
          <p:nvPr>
            <p:ph type="ftr" sz="quarter" idx="11"/>
          </p:nvPr>
        </p:nvSpPr>
        <p:spPr/>
        <p:txBody>
          <a:bodyPr/>
          <a:lstStyle/>
          <a:p>
            <a:pPr>
              <a:defRPr/>
            </a:pPr>
            <a:r>
              <a:rPr lang="en-US">
                <a:solidFill>
                  <a:srgbClr val="676A55">
                    <a:tint val="60000"/>
                    <a:satMod val="155000"/>
                  </a:srgbClr>
                </a:solidFill>
              </a:rPr>
              <a:t>Rupali Bank Ltd.</a:t>
            </a:r>
          </a:p>
        </p:txBody>
      </p:sp>
      <p:sp>
        <p:nvSpPr>
          <p:cNvPr id="7" name="Slide Number Placeholder 5"/>
          <p:cNvSpPr>
            <a:spLocks noGrp="1"/>
          </p:cNvSpPr>
          <p:nvPr>
            <p:ph type="sldNum" sz="quarter" idx="12"/>
          </p:nvPr>
        </p:nvSpPr>
        <p:spPr/>
        <p:txBody>
          <a:bodyPr>
            <a:norm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lnSpc>
                <a:spcPct val="80000"/>
              </a:lnSpc>
            </a:pPr>
            <a:fld id="{555227A2-058A-4C3F-946B-81C00035F251}" type="slidenum">
              <a:rPr lang="en-US" sz="1400">
                <a:solidFill>
                  <a:srgbClr val="DFE0D4"/>
                </a:solidFill>
              </a:rPr>
              <a:pPr eaLnBrk="1" hangingPunct="1">
                <a:lnSpc>
                  <a:spcPct val="80000"/>
                </a:lnSpc>
              </a:pPr>
              <a:t>31</a:t>
            </a:fld>
            <a:endParaRPr lang="en-US" sz="1400">
              <a:solidFill>
                <a:srgbClr val="DFE0D4"/>
              </a:solidFill>
            </a:endParaRPr>
          </a:p>
        </p:txBody>
      </p:sp>
      <p:sp>
        <p:nvSpPr>
          <p:cNvPr id="63493" name="Text Box 4"/>
          <p:cNvSpPr txBox="1">
            <a:spLocks noChangeArrowheads="1"/>
          </p:cNvSpPr>
          <p:nvPr/>
        </p:nvSpPr>
        <p:spPr bwMode="auto">
          <a:xfrm>
            <a:off x="1703389" y="1474789"/>
            <a:ext cx="8713787" cy="2014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fontAlgn="base" hangingPunct="1">
              <a:spcBef>
                <a:spcPct val="0"/>
              </a:spcBef>
              <a:spcAft>
                <a:spcPct val="0"/>
              </a:spcAft>
            </a:pPr>
            <a:r>
              <a:rPr lang="en-US">
                <a:solidFill>
                  <a:srgbClr val="000000"/>
                </a:solidFill>
                <a:latin typeface="Times New Roman" panose="02020603050405020304" pitchFamily="18" charset="0"/>
              </a:rPr>
              <a:t>The EFT process operates from beginning to end through a series of legal agreements. Before any transaction is initiated via EFT network, the originator and OB execute an agreement to use BEFTN to originate payments. Among other things, the agreement should bind the originating company or individual to the BEFTN Rules, define the parameters of the relationship between the two parties, and identify processing requirements for the specific application(s), and establish liability and accountability for procedures related to certain application(s).</a:t>
            </a:r>
          </a:p>
        </p:txBody>
      </p:sp>
      <p:sp>
        <p:nvSpPr>
          <p:cNvPr id="63494" name="Text Box 5"/>
          <p:cNvSpPr txBox="1">
            <a:spLocks noChangeArrowheads="1"/>
          </p:cNvSpPr>
          <p:nvPr/>
        </p:nvSpPr>
        <p:spPr bwMode="auto">
          <a:xfrm>
            <a:off x="1774826" y="3698876"/>
            <a:ext cx="8893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50000"/>
              </a:spcBef>
              <a:spcAft>
                <a:spcPct val="0"/>
              </a:spcAft>
            </a:pPr>
            <a:r>
              <a:rPr lang="en-US" b="1">
                <a:solidFill>
                  <a:srgbClr val="503500"/>
                </a:solidFill>
                <a:latin typeface="Times New Roman" panose="02020603050405020304" pitchFamily="18" charset="0"/>
              </a:rPr>
              <a:t>Other laws/regulations that have a direct bearing on EFT operation are listed as under:</a:t>
            </a:r>
          </a:p>
        </p:txBody>
      </p:sp>
      <p:sp>
        <p:nvSpPr>
          <p:cNvPr id="63495" name="Text Box 6"/>
          <p:cNvSpPr txBox="1">
            <a:spLocks noChangeArrowheads="1"/>
          </p:cNvSpPr>
          <p:nvPr/>
        </p:nvSpPr>
        <p:spPr bwMode="auto">
          <a:xfrm>
            <a:off x="1919289" y="4143376"/>
            <a:ext cx="7704137" cy="228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a:solidFill>
                  <a:srgbClr val="000000"/>
                </a:solidFill>
                <a:latin typeface="Times New Roman" panose="02020603050405020304" pitchFamily="18" charset="0"/>
              </a:rPr>
              <a:t>• Bangladesh Bank Order, 1972 (Amended 2003)</a:t>
            </a:r>
          </a:p>
          <a:p>
            <a:pPr eaLnBrk="1" fontAlgn="base" hangingPunct="1">
              <a:spcBef>
                <a:spcPct val="0"/>
              </a:spcBef>
              <a:spcAft>
                <a:spcPct val="0"/>
              </a:spcAft>
            </a:pPr>
            <a:r>
              <a:rPr lang="en-US">
                <a:solidFill>
                  <a:srgbClr val="000000"/>
                </a:solidFill>
                <a:latin typeface="Times New Roman" panose="02020603050405020304" pitchFamily="18" charset="0"/>
              </a:rPr>
              <a:t>• The Banks Companies Act, 1991</a:t>
            </a:r>
          </a:p>
          <a:p>
            <a:pPr eaLnBrk="1" fontAlgn="base" hangingPunct="1">
              <a:spcBef>
                <a:spcPct val="0"/>
              </a:spcBef>
              <a:spcAft>
                <a:spcPct val="0"/>
              </a:spcAft>
            </a:pPr>
            <a:r>
              <a:rPr lang="en-US">
                <a:solidFill>
                  <a:srgbClr val="000000"/>
                </a:solidFill>
                <a:latin typeface="Times New Roman" panose="02020603050405020304" pitchFamily="18" charset="0"/>
              </a:rPr>
              <a:t>• Money Laundering Prevention Act, 2009</a:t>
            </a:r>
          </a:p>
          <a:p>
            <a:pPr eaLnBrk="1" fontAlgn="base" hangingPunct="1">
              <a:spcBef>
                <a:spcPct val="0"/>
              </a:spcBef>
              <a:spcAft>
                <a:spcPct val="0"/>
              </a:spcAft>
            </a:pPr>
            <a:r>
              <a:rPr lang="en-US">
                <a:solidFill>
                  <a:srgbClr val="000000"/>
                </a:solidFill>
                <a:latin typeface="Times New Roman" panose="02020603050405020304" pitchFamily="18" charset="0"/>
              </a:rPr>
              <a:t>• Information and Communication Technology Act, 2006.</a:t>
            </a:r>
          </a:p>
          <a:p>
            <a:pPr eaLnBrk="1" fontAlgn="base" hangingPunct="1">
              <a:spcBef>
                <a:spcPct val="0"/>
              </a:spcBef>
              <a:spcAft>
                <a:spcPct val="0"/>
              </a:spcAft>
            </a:pPr>
            <a:r>
              <a:rPr lang="en-US">
                <a:solidFill>
                  <a:srgbClr val="000000"/>
                </a:solidFill>
                <a:latin typeface="Times New Roman" panose="02020603050405020304" pitchFamily="18" charset="0"/>
              </a:rPr>
              <a:t>• The Bankruptcy Act, 1997</a:t>
            </a:r>
          </a:p>
          <a:p>
            <a:pPr eaLnBrk="1" fontAlgn="base" hangingPunct="1">
              <a:spcBef>
                <a:spcPct val="0"/>
              </a:spcBef>
              <a:spcAft>
                <a:spcPct val="0"/>
              </a:spcAft>
            </a:pPr>
            <a:r>
              <a:rPr lang="en-US">
                <a:solidFill>
                  <a:srgbClr val="000000"/>
                </a:solidFill>
                <a:latin typeface="Times New Roman" panose="02020603050405020304" pitchFamily="18" charset="0"/>
              </a:rPr>
              <a:t>• The Foreign Exchange Guidelines, Volume 1 &amp; 2.</a:t>
            </a:r>
          </a:p>
          <a:p>
            <a:pPr eaLnBrk="1" fontAlgn="base" hangingPunct="1">
              <a:spcBef>
                <a:spcPct val="0"/>
              </a:spcBef>
              <a:spcAft>
                <a:spcPct val="0"/>
              </a:spcAft>
            </a:pPr>
            <a:r>
              <a:rPr lang="en-US">
                <a:solidFill>
                  <a:srgbClr val="000000"/>
                </a:solidFill>
                <a:latin typeface="Times New Roman" panose="02020603050405020304" pitchFamily="18" charset="0"/>
              </a:rPr>
              <a:t>• Foreign Exchange Regulation Act, 1947.</a:t>
            </a:r>
          </a:p>
          <a:p>
            <a:pPr eaLnBrk="1" fontAlgn="base" hangingPunct="1">
              <a:spcBef>
                <a:spcPct val="0"/>
              </a:spcBef>
              <a:spcAft>
                <a:spcPct val="0"/>
              </a:spcAft>
            </a:pPr>
            <a:r>
              <a:rPr lang="en-US">
                <a:solidFill>
                  <a:srgbClr val="000000"/>
                </a:solidFill>
                <a:latin typeface="Times New Roman" panose="02020603050405020304" pitchFamily="18" charset="0"/>
              </a:rPr>
              <a:t>• The Bangladesh Telecommunication Act, 2001.</a:t>
            </a:r>
          </a:p>
        </p:txBody>
      </p:sp>
    </p:spTree>
    <p:extLst>
      <p:ext uri="{BB962C8B-B14F-4D97-AF65-F5344CB8AC3E}">
        <p14:creationId xmlns:p14="http://schemas.microsoft.com/office/powerpoint/2010/main" xmlns="" val="451583020"/>
      </p:ext>
    </p:extLst>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609600" y="365760"/>
            <a:ext cx="11024382" cy="5806440"/>
          </a:xfrm>
        </p:spPr>
        <p:txBody>
          <a:bodyPr/>
          <a:lstStyle/>
          <a:p>
            <a:pPr eaLnBrk="1" hangingPunct="1"/>
            <a:endParaRPr lang="en-US" dirty="0" smtClean="0"/>
          </a:p>
        </p:txBody>
      </p:sp>
      <p:sp>
        <p:nvSpPr>
          <p:cNvPr id="6" name="Footer Placeholder 4"/>
          <p:cNvSpPr>
            <a:spLocks noGrp="1"/>
          </p:cNvSpPr>
          <p:nvPr>
            <p:ph type="ftr" sz="quarter" idx="11"/>
          </p:nvPr>
        </p:nvSpPr>
        <p:spPr/>
        <p:txBody>
          <a:bodyPr/>
          <a:lstStyle/>
          <a:p>
            <a:pPr>
              <a:defRPr/>
            </a:pPr>
            <a:r>
              <a:rPr lang="en-US">
                <a:solidFill>
                  <a:srgbClr val="676A55">
                    <a:tint val="60000"/>
                    <a:satMod val="155000"/>
                  </a:srgbClr>
                </a:solidFill>
              </a:rPr>
              <a:t>Rupali Bank Ltd.</a:t>
            </a:r>
          </a:p>
        </p:txBody>
      </p:sp>
      <p:sp>
        <p:nvSpPr>
          <p:cNvPr id="7" name="Slide Number Placeholder 5"/>
          <p:cNvSpPr>
            <a:spLocks noGrp="1"/>
          </p:cNvSpPr>
          <p:nvPr>
            <p:ph type="sldNum" sz="quarter" idx="12"/>
          </p:nvPr>
        </p:nvSpPr>
        <p:spPr/>
        <p:txBody>
          <a:bodyPr>
            <a:norm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lnSpc>
                <a:spcPct val="80000"/>
              </a:lnSpc>
            </a:pPr>
            <a:fld id="{1DD81D54-5A07-4413-948C-B2A518C6BA3B}" type="slidenum">
              <a:rPr lang="en-US" sz="1400">
                <a:solidFill>
                  <a:srgbClr val="DFE0D4"/>
                </a:solidFill>
              </a:rPr>
              <a:pPr eaLnBrk="1" hangingPunct="1">
                <a:lnSpc>
                  <a:spcPct val="80000"/>
                </a:lnSpc>
              </a:pPr>
              <a:t>32</a:t>
            </a:fld>
            <a:endParaRPr lang="en-US" sz="1400">
              <a:solidFill>
                <a:srgbClr val="DFE0D4"/>
              </a:solidFill>
            </a:endParaRPr>
          </a:p>
        </p:txBody>
      </p:sp>
      <p:sp>
        <p:nvSpPr>
          <p:cNvPr id="64518" name="WordArt 4"/>
          <p:cNvSpPr>
            <a:spLocks noChangeArrowheads="1" noChangeShapeType="1" noTextEdit="1"/>
          </p:cNvSpPr>
          <p:nvPr/>
        </p:nvSpPr>
        <p:spPr bwMode="auto">
          <a:xfrm>
            <a:off x="769034" y="1406770"/>
            <a:ext cx="9415976" cy="334811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6000" b="1" kern="10" spc="1201" dirty="0">
                <a:solidFill>
                  <a:schemeClr val="accent5">
                    <a:lumMod val="10000"/>
                  </a:schemeClr>
                </a:solidFill>
                <a:effectLst>
                  <a:outerShdw dist="45791" dir="3378596" algn="ctr" rotWithShape="0">
                    <a:srgbClr val="4D4D4D">
                      <a:alpha val="79999"/>
                    </a:srgbClr>
                  </a:outerShdw>
                </a:effectLst>
                <a:latin typeface="Colonna MT" panose="04020805060202030203" pitchFamily="82" charset="0"/>
                <a:cs typeface="Arial" panose="020B0604020202020204" pitchFamily="34" charset="0"/>
              </a:rPr>
              <a:t>Thank You</a:t>
            </a:r>
          </a:p>
        </p:txBody>
      </p:sp>
    </p:spTree>
    <p:extLst>
      <p:ext uri="{BB962C8B-B14F-4D97-AF65-F5344CB8AC3E}">
        <p14:creationId xmlns:p14="http://schemas.microsoft.com/office/powerpoint/2010/main" xmlns="" val="918792944"/>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738282" y="407962"/>
            <a:ext cx="8882826" cy="1223889"/>
          </a:xfrm>
        </p:spPr>
        <p:txBody>
          <a:bodyPr anchor="t" anchorCtr="0">
            <a:normAutofit/>
          </a:bodyPr>
          <a:lstStyle/>
          <a:p>
            <a:pPr marL="54864" indent="0" algn="l" eaLnBrk="1" fontAlgn="auto" hangingPunct="1">
              <a:spcAft>
                <a:spcPts val="0"/>
              </a:spcAft>
              <a:defRPr/>
            </a:pPr>
            <a:r>
              <a:rPr lang="en-US" sz="4000" b="1" dirty="0" smtClean="0">
                <a:solidFill>
                  <a:srgbClr val="000000"/>
                </a:solidFill>
                <a:effectLst/>
                <a:latin typeface="Times New Roman" pitchFamily="18" charset="0"/>
              </a:rPr>
              <a:t> </a:t>
            </a:r>
            <a:r>
              <a:rPr lang="en-US" sz="3100" b="1" dirty="0">
                <a:solidFill>
                  <a:schemeClr val="accent6">
                    <a:lumMod val="25000"/>
                  </a:schemeClr>
                </a:solidFill>
                <a:effectLst/>
                <a:latin typeface="Times New Roman" pitchFamily="18" charset="0"/>
              </a:rPr>
              <a:t>Bangladesh Automated Clearing House (BACH)</a:t>
            </a:r>
            <a:endParaRPr lang="en-US" sz="3100" b="1" dirty="0">
              <a:solidFill>
                <a:schemeClr val="accent6">
                  <a:lumMod val="25000"/>
                </a:schemeClr>
              </a:solidFill>
              <a:effectLst/>
            </a:endParaRPr>
          </a:p>
        </p:txBody>
      </p:sp>
      <p:sp>
        <p:nvSpPr>
          <p:cNvPr id="10" name="Footer Placeholder 4"/>
          <p:cNvSpPr>
            <a:spLocks noGrp="1"/>
          </p:cNvSpPr>
          <p:nvPr>
            <p:ph type="ftr" sz="quarter" idx="11"/>
          </p:nvPr>
        </p:nvSpPr>
        <p:spPr/>
        <p:txBody>
          <a:bodyPr/>
          <a:lstStyle/>
          <a:p>
            <a:pPr>
              <a:defRPr/>
            </a:pPr>
            <a:r>
              <a:rPr lang="en-US" dirty="0" err="1">
                <a:solidFill>
                  <a:srgbClr val="676A55">
                    <a:tint val="60000"/>
                    <a:satMod val="155000"/>
                  </a:srgbClr>
                </a:solidFill>
              </a:rPr>
              <a:t>Rupali</a:t>
            </a:r>
            <a:r>
              <a:rPr lang="en-US" dirty="0">
                <a:solidFill>
                  <a:srgbClr val="676A55">
                    <a:tint val="60000"/>
                    <a:satMod val="155000"/>
                  </a:srgbClr>
                </a:solidFill>
              </a:rPr>
              <a:t> Bank Ltd.</a:t>
            </a:r>
          </a:p>
        </p:txBody>
      </p:sp>
      <p:sp>
        <p:nvSpPr>
          <p:cNvPr id="17412"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nSpc>
                <a:spcPct val="80000"/>
              </a:lnSpc>
              <a:buClrTx/>
              <a:buSzTx/>
              <a:buFontTx/>
              <a:buNone/>
            </a:pPr>
            <a:fld id="{8861B581-3F8C-42DD-8640-3D592851DA77}" type="slidenum">
              <a:rPr lang="en-US" sz="1400">
                <a:solidFill>
                  <a:srgbClr val="DFE0D4"/>
                </a:solidFill>
                <a:latin typeface="Tahoma" panose="020B0604030504040204" pitchFamily="34" charset="0"/>
              </a:rPr>
              <a:pPr>
                <a:lnSpc>
                  <a:spcPct val="80000"/>
                </a:lnSpc>
                <a:buClrTx/>
                <a:buSzTx/>
                <a:buFontTx/>
                <a:buNone/>
              </a:pPr>
              <a:t>4</a:t>
            </a:fld>
            <a:endParaRPr lang="en-US" sz="1400">
              <a:solidFill>
                <a:srgbClr val="DFE0D4"/>
              </a:solidFill>
              <a:latin typeface="Tahoma" panose="020B0604030504040204" pitchFamily="34" charset="0"/>
            </a:endParaRPr>
          </a:p>
        </p:txBody>
      </p:sp>
      <p:sp>
        <p:nvSpPr>
          <p:cNvPr id="5125" name="Text Box 4"/>
          <p:cNvSpPr txBox="1">
            <a:spLocks noChangeArrowheads="1"/>
          </p:cNvSpPr>
          <p:nvPr/>
        </p:nvSpPr>
        <p:spPr bwMode="auto">
          <a:xfrm>
            <a:off x="5087938" y="1844675"/>
            <a:ext cx="2108200" cy="707886"/>
          </a:xfrm>
          <a:prstGeom prst="rect">
            <a:avLst/>
          </a:prstGeom>
          <a:solidFill>
            <a:schemeClr val="bg2">
              <a:lumMod val="10000"/>
              <a:lumOff val="90000"/>
            </a:schemeClr>
          </a:solidFill>
          <a:ln>
            <a:solidFill>
              <a:schemeClr val="bg1">
                <a:lumMod val="60000"/>
                <a:lumOff val="40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base">
              <a:spcBef>
                <a:spcPct val="0"/>
              </a:spcBef>
              <a:spcAft>
                <a:spcPct val="0"/>
              </a:spcAft>
              <a:defRPr/>
            </a:pPr>
            <a:r>
              <a:rPr lang="en-US" sz="4000" dirty="0">
                <a:solidFill>
                  <a:srgbClr val="000000"/>
                </a:solidFill>
              </a:rPr>
              <a:t>BACH</a:t>
            </a:r>
          </a:p>
        </p:txBody>
      </p:sp>
      <p:sp>
        <p:nvSpPr>
          <p:cNvPr id="82949" name="Text Box 5"/>
          <p:cNvSpPr txBox="1">
            <a:spLocks noChangeArrowheads="1"/>
          </p:cNvSpPr>
          <p:nvPr/>
        </p:nvSpPr>
        <p:spPr bwMode="auto">
          <a:xfrm>
            <a:off x="1738282" y="3786190"/>
            <a:ext cx="4213256" cy="1231106"/>
          </a:xfrm>
          <a:prstGeom prst="rect">
            <a:avLst/>
          </a:prstGeom>
          <a:solidFill>
            <a:schemeClr val="bg2">
              <a:lumMod val="10000"/>
              <a:lumOff val="90000"/>
            </a:schemeClr>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base">
              <a:spcBef>
                <a:spcPct val="0"/>
              </a:spcBef>
              <a:spcAft>
                <a:spcPct val="0"/>
              </a:spcAft>
              <a:defRPr/>
            </a:pPr>
            <a:r>
              <a:rPr lang="en-US" sz="3200" dirty="0">
                <a:solidFill>
                  <a:srgbClr val="000000"/>
                </a:solidFill>
              </a:rPr>
              <a:t>BACPS</a:t>
            </a:r>
          </a:p>
          <a:p>
            <a:pPr algn="ctr" fontAlgn="base">
              <a:spcBef>
                <a:spcPct val="0"/>
              </a:spcBef>
              <a:spcAft>
                <a:spcPct val="0"/>
              </a:spcAft>
              <a:defRPr/>
            </a:pPr>
            <a:r>
              <a:rPr lang="en-US" sz="1400" dirty="0">
                <a:solidFill>
                  <a:srgbClr val="000000"/>
                </a:solidFill>
              </a:rPr>
              <a:t>Bangladesh Automated </a:t>
            </a:r>
            <a:r>
              <a:rPr lang="en-US" sz="1400" dirty="0" err="1">
                <a:solidFill>
                  <a:srgbClr val="000000"/>
                </a:solidFill>
              </a:rPr>
              <a:t>Cheque</a:t>
            </a:r>
            <a:r>
              <a:rPr lang="en-US" sz="1400" dirty="0">
                <a:solidFill>
                  <a:srgbClr val="000000"/>
                </a:solidFill>
              </a:rPr>
              <a:t> Processing System</a:t>
            </a:r>
            <a:r>
              <a:rPr lang="en-US" sz="1400" dirty="0">
                <a:solidFill>
                  <a:srgbClr val="99CC00"/>
                </a:solidFill>
              </a:rPr>
              <a:t> </a:t>
            </a:r>
          </a:p>
          <a:p>
            <a:pPr algn="ctr" fontAlgn="base">
              <a:spcBef>
                <a:spcPct val="0"/>
              </a:spcBef>
              <a:spcAft>
                <a:spcPct val="0"/>
              </a:spcAft>
              <a:defRPr/>
            </a:pPr>
            <a:endParaRPr lang="en-US" sz="1400" dirty="0">
              <a:solidFill>
                <a:prstClr val="white"/>
              </a:solidFill>
            </a:endParaRPr>
          </a:p>
        </p:txBody>
      </p:sp>
      <p:sp>
        <p:nvSpPr>
          <p:cNvPr id="82952" name="Text Box 8"/>
          <p:cNvSpPr txBox="1">
            <a:spLocks noChangeArrowheads="1"/>
          </p:cNvSpPr>
          <p:nvPr/>
        </p:nvSpPr>
        <p:spPr bwMode="auto">
          <a:xfrm>
            <a:off x="6238876" y="3786190"/>
            <a:ext cx="4176712" cy="1042988"/>
          </a:xfrm>
          <a:prstGeom prst="rect">
            <a:avLst/>
          </a:prstGeom>
          <a:solidFill>
            <a:schemeClr val="bg2">
              <a:lumMod val="10000"/>
              <a:lumOff val="90000"/>
            </a:schemeClr>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base">
              <a:spcBef>
                <a:spcPct val="0"/>
              </a:spcBef>
              <a:spcAft>
                <a:spcPct val="0"/>
              </a:spcAft>
              <a:defRPr/>
            </a:pPr>
            <a:r>
              <a:rPr lang="en-US" sz="3200" dirty="0" smtClean="0">
                <a:solidFill>
                  <a:srgbClr val="000000"/>
                </a:solidFill>
              </a:rPr>
              <a:t>NIKASH-BEFTN</a:t>
            </a:r>
            <a:endParaRPr lang="en-US" sz="3200" dirty="0">
              <a:solidFill>
                <a:srgbClr val="000000"/>
              </a:solidFill>
            </a:endParaRPr>
          </a:p>
          <a:p>
            <a:pPr algn="ctr" fontAlgn="base">
              <a:spcBef>
                <a:spcPct val="0"/>
              </a:spcBef>
              <a:spcAft>
                <a:spcPct val="0"/>
              </a:spcAft>
              <a:defRPr/>
            </a:pPr>
            <a:r>
              <a:rPr lang="en-US" sz="1400" dirty="0">
                <a:solidFill>
                  <a:srgbClr val="000000"/>
                </a:solidFill>
              </a:rPr>
              <a:t>Bangladesh Electronic Fund  Transfer Network</a:t>
            </a:r>
          </a:p>
          <a:p>
            <a:pPr algn="ctr" fontAlgn="base">
              <a:spcBef>
                <a:spcPct val="0"/>
              </a:spcBef>
              <a:spcAft>
                <a:spcPct val="0"/>
              </a:spcAft>
              <a:defRPr/>
            </a:pPr>
            <a:endParaRPr lang="en-US" sz="1400" dirty="0">
              <a:solidFill>
                <a:srgbClr val="000000"/>
              </a:solidFill>
            </a:endParaRPr>
          </a:p>
        </p:txBody>
      </p:sp>
      <p:sp>
        <p:nvSpPr>
          <p:cNvPr id="5129" name="Line 9"/>
          <p:cNvSpPr>
            <a:spLocks noChangeShapeType="1"/>
          </p:cNvSpPr>
          <p:nvPr/>
        </p:nvSpPr>
        <p:spPr bwMode="auto">
          <a:xfrm>
            <a:off x="3575051" y="3214688"/>
            <a:ext cx="5400675" cy="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fontAlgn="base">
              <a:spcBef>
                <a:spcPct val="0"/>
              </a:spcBef>
              <a:spcAft>
                <a:spcPct val="0"/>
              </a:spcAft>
              <a:defRPr/>
            </a:pPr>
            <a:r>
              <a:rPr lang="en-US" dirty="0">
                <a:solidFill>
                  <a:prstClr val="white"/>
                </a:solidFill>
              </a:rPr>
              <a:t>                               </a:t>
            </a:r>
          </a:p>
        </p:txBody>
      </p:sp>
      <p:sp>
        <p:nvSpPr>
          <p:cNvPr id="5130" name="Line 10"/>
          <p:cNvSpPr>
            <a:spLocks noChangeShapeType="1"/>
          </p:cNvSpPr>
          <p:nvPr/>
        </p:nvSpPr>
        <p:spPr bwMode="auto">
          <a:xfrm>
            <a:off x="3575050" y="3214688"/>
            <a:ext cx="0" cy="576262"/>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base">
              <a:spcBef>
                <a:spcPct val="0"/>
              </a:spcBef>
              <a:spcAft>
                <a:spcPct val="0"/>
              </a:spcAft>
              <a:defRPr/>
            </a:pPr>
            <a:endParaRPr lang="en-US">
              <a:solidFill>
                <a:prstClr val="white"/>
              </a:solidFill>
            </a:endParaRPr>
          </a:p>
        </p:txBody>
      </p:sp>
      <p:sp>
        <p:nvSpPr>
          <p:cNvPr id="5131" name="Line 11"/>
          <p:cNvSpPr>
            <a:spLocks noChangeShapeType="1"/>
          </p:cNvSpPr>
          <p:nvPr/>
        </p:nvSpPr>
        <p:spPr bwMode="auto">
          <a:xfrm>
            <a:off x="8975725" y="3214688"/>
            <a:ext cx="0" cy="576262"/>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base">
              <a:spcBef>
                <a:spcPct val="0"/>
              </a:spcBef>
              <a:spcAft>
                <a:spcPct val="0"/>
              </a:spcAft>
              <a:defRPr/>
            </a:pPr>
            <a:endParaRPr lang="en-US">
              <a:solidFill>
                <a:prstClr val="white"/>
              </a:solidFill>
            </a:endParaRPr>
          </a:p>
        </p:txBody>
      </p:sp>
      <p:cxnSp>
        <p:nvCxnSpPr>
          <p:cNvPr id="13" name="Straight Arrow Connector 12"/>
          <p:cNvCxnSpPr/>
          <p:nvPr/>
        </p:nvCxnSpPr>
        <p:spPr>
          <a:xfrm rot="5400000">
            <a:off x="3670692" y="5173958"/>
            <a:ext cx="321581" cy="461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381250" y="5357814"/>
            <a:ext cx="292893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2166145" y="5571333"/>
            <a:ext cx="4286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5096669" y="5572919"/>
            <a:ext cx="4270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 Box 4"/>
          <p:cNvSpPr txBox="1">
            <a:spLocks noChangeArrowheads="1"/>
          </p:cNvSpPr>
          <p:nvPr/>
        </p:nvSpPr>
        <p:spPr bwMode="auto">
          <a:xfrm>
            <a:off x="1809720" y="5786455"/>
            <a:ext cx="1785950" cy="276999"/>
          </a:xfrm>
          <a:prstGeom prst="rect">
            <a:avLst/>
          </a:prstGeom>
          <a:solidFill>
            <a:schemeClr val="bg2">
              <a:lumMod val="10000"/>
              <a:lumOff val="90000"/>
            </a:schemeClr>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base">
              <a:spcBef>
                <a:spcPct val="0"/>
              </a:spcBef>
              <a:spcAft>
                <a:spcPct val="0"/>
              </a:spcAft>
              <a:defRPr/>
            </a:pPr>
            <a:r>
              <a:rPr lang="en-US" sz="1200" dirty="0">
                <a:solidFill>
                  <a:srgbClr val="000000"/>
                </a:solidFill>
              </a:rPr>
              <a:t>High Value/Same Day</a:t>
            </a:r>
          </a:p>
        </p:txBody>
      </p:sp>
      <p:sp>
        <p:nvSpPr>
          <p:cNvPr id="23" name="Text Box 4"/>
          <p:cNvSpPr txBox="1">
            <a:spLocks noChangeArrowheads="1"/>
          </p:cNvSpPr>
          <p:nvPr/>
        </p:nvSpPr>
        <p:spPr bwMode="auto">
          <a:xfrm>
            <a:off x="4167174" y="5786455"/>
            <a:ext cx="2108200" cy="276999"/>
          </a:xfrm>
          <a:prstGeom prst="rect">
            <a:avLst/>
          </a:prstGeom>
          <a:solidFill>
            <a:schemeClr val="bg2">
              <a:lumMod val="10000"/>
              <a:lumOff val="90000"/>
            </a:schemeClr>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base">
              <a:spcBef>
                <a:spcPct val="0"/>
              </a:spcBef>
              <a:spcAft>
                <a:spcPct val="0"/>
              </a:spcAft>
              <a:defRPr/>
            </a:pPr>
            <a:r>
              <a:rPr lang="en-US" sz="1200" dirty="0">
                <a:solidFill>
                  <a:srgbClr val="000000"/>
                </a:solidFill>
              </a:rPr>
              <a:t>Regular Value</a:t>
            </a:r>
          </a:p>
        </p:txBody>
      </p:sp>
      <p:cxnSp>
        <p:nvCxnSpPr>
          <p:cNvPr id="24" name="Straight Arrow Connector 23"/>
          <p:cNvCxnSpPr/>
          <p:nvPr/>
        </p:nvCxnSpPr>
        <p:spPr>
          <a:xfrm rot="5400000">
            <a:off x="8274051" y="5106989"/>
            <a:ext cx="500063"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6883400" y="5572125"/>
            <a:ext cx="42703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9811544" y="5572919"/>
            <a:ext cx="4270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096125" y="5357814"/>
            <a:ext cx="2928938" cy="1587"/>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 Box 4"/>
          <p:cNvSpPr txBox="1">
            <a:spLocks noChangeArrowheads="1"/>
          </p:cNvSpPr>
          <p:nvPr/>
        </p:nvSpPr>
        <p:spPr bwMode="auto">
          <a:xfrm>
            <a:off x="6596066" y="5786455"/>
            <a:ext cx="1214446" cy="276999"/>
          </a:xfrm>
          <a:prstGeom prst="rect">
            <a:avLst/>
          </a:prstGeom>
          <a:solidFill>
            <a:schemeClr val="bg2">
              <a:lumMod val="10000"/>
              <a:lumOff val="90000"/>
            </a:schemeClr>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base">
              <a:spcBef>
                <a:spcPct val="0"/>
              </a:spcBef>
              <a:spcAft>
                <a:spcPct val="0"/>
              </a:spcAft>
              <a:defRPr/>
            </a:pPr>
            <a:r>
              <a:rPr lang="en-US" sz="1200" dirty="0">
                <a:solidFill>
                  <a:srgbClr val="000000"/>
                </a:solidFill>
              </a:rPr>
              <a:t>Credit Entry</a:t>
            </a:r>
          </a:p>
        </p:txBody>
      </p:sp>
      <p:sp>
        <p:nvSpPr>
          <p:cNvPr id="33" name="Text Box 4"/>
          <p:cNvSpPr txBox="1">
            <a:spLocks noChangeArrowheads="1"/>
          </p:cNvSpPr>
          <p:nvPr/>
        </p:nvSpPr>
        <p:spPr bwMode="auto">
          <a:xfrm>
            <a:off x="9239272" y="5786455"/>
            <a:ext cx="1214446" cy="276999"/>
          </a:xfrm>
          <a:prstGeom prst="rect">
            <a:avLst/>
          </a:prstGeom>
          <a:solidFill>
            <a:schemeClr val="bg2">
              <a:lumMod val="10000"/>
              <a:lumOff val="90000"/>
            </a:schemeClr>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base">
              <a:spcBef>
                <a:spcPct val="0"/>
              </a:spcBef>
              <a:spcAft>
                <a:spcPct val="0"/>
              </a:spcAft>
              <a:defRPr/>
            </a:pPr>
            <a:r>
              <a:rPr lang="en-US" sz="1200" dirty="0">
                <a:solidFill>
                  <a:srgbClr val="000000"/>
                </a:solidFill>
              </a:rPr>
              <a:t>Debit Entry</a:t>
            </a:r>
          </a:p>
        </p:txBody>
      </p:sp>
      <p:cxnSp>
        <p:nvCxnSpPr>
          <p:cNvPr id="38" name="Straight Arrow Connector 37"/>
          <p:cNvCxnSpPr/>
          <p:nvPr/>
        </p:nvCxnSpPr>
        <p:spPr>
          <a:xfrm rot="16200000" flipH="1">
            <a:off x="5839619" y="2886869"/>
            <a:ext cx="630238" cy="2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1579265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linds(horizontal)">
                                      <p:cBhvr>
                                        <p:cTn id="7" dur="1000"/>
                                        <p:tgtEl>
                                          <p:spTgt spid="82949"/>
                                        </p:tgtEl>
                                      </p:cBhvr>
                                    </p:animEffect>
                                  </p:childTnLst>
                                </p:cTn>
                              </p:par>
                              <p:par>
                                <p:cTn id="8" presetID="3" presetClass="entr" presetSubtype="10" fill="hold" nodeType="withEffect">
                                  <p:stCondLst>
                                    <p:cond delay="0"/>
                                  </p:stCondLst>
                                  <p:childTnLst>
                                    <p:set>
                                      <p:cBhvr>
                                        <p:cTn id="9" dur="1" fill="hold">
                                          <p:stCondLst>
                                            <p:cond delay="0"/>
                                          </p:stCondLst>
                                        </p:cTn>
                                        <p:tgtEl>
                                          <p:spTgt spid="82952"/>
                                        </p:tgtEl>
                                        <p:attrNameLst>
                                          <p:attrName>style.visibility</p:attrName>
                                        </p:attrNameLst>
                                      </p:cBhvr>
                                      <p:to>
                                        <p:strVal val="visible"/>
                                      </p:to>
                                    </p:set>
                                    <p:animEffect transition="in" filter="blinds(horizontal)">
                                      <p:cBhvr>
                                        <p:cTn id="10" dur="1000"/>
                                        <p:tgtEl>
                                          <p:spTgt spid="82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92313" y="404814"/>
            <a:ext cx="8229600" cy="595295"/>
          </a:xfrm>
        </p:spPr>
        <p:txBody>
          <a:bodyPr>
            <a:normAutofit fontScale="90000"/>
          </a:bodyPr>
          <a:lstStyle/>
          <a:p>
            <a:pPr marL="54864" indent="0" algn="l" eaLnBrk="1" fontAlgn="auto" hangingPunct="1">
              <a:spcAft>
                <a:spcPts val="0"/>
              </a:spcAft>
              <a:defRPr/>
            </a:pPr>
            <a:r>
              <a:rPr lang="en-US" sz="4000" dirty="0">
                <a:solidFill>
                  <a:schemeClr val="accent6">
                    <a:lumMod val="50000"/>
                  </a:schemeClr>
                </a:solidFill>
                <a:effectLst/>
                <a:latin typeface="Times New Roman" pitchFamily="18" charset="0"/>
              </a:rPr>
              <a:t>BACH Transactions Flow:-</a:t>
            </a:r>
          </a:p>
        </p:txBody>
      </p:sp>
      <p:sp>
        <p:nvSpPr>
          <p:cNvPr id="17" name="Footer Placeholder 16"/>
          <p:cNvSpPr>
            <a:spLocks noGrp="1"/>
          </p:cNvSpPr>
          <p:nvPr>
            <p:ph type="ftr" sz="quarter" idx="11"/>
          </p:nvPr>
        </p:nvSpPr>
        <p:spPr/>
        <p:txBody>
          <a:bodyPr/>
          <a:lstStyle/>
          <a:p>
            <a:pPr>
              <a:defRPr/>
            </a:pPr>
            <a:r>
              <a:rPr lang="en-US">
                <a:solidFill>
                  <a:srgbClr val="676A55">
                    <a:tint val="60000"/>
                    <a:satMod val="155000"/>
                  </a:srgbClr>
                </a:solidFill>
              </a:rPr>
              <a:t>Rupali Bank Ltd.</a:t>
            </a:r>
          </a:p>
        </p:txBody>
      </p:sp>
      <p:sp>
        <p:nvSpPr>
          <p:cNvPr id="21508" name="Slide Number Placeholder 1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nSpc>
                <a:spcPct val="80000"/>
              </a:lnSpc>
              <a:buClrTx/>
              <a:buSzTx/>
              <a:buFontTx/>
              <a:buNone/>
            </a:pPr>
            <a:fld id="{1D2EBECF-39B4-4906-ADA2-B55D2AA2DBD2}" type="slidenum">
              <a:rPr lang="en-US" sz="1400">
                <a:solidFill>
                  <a:srgbClr val="DFE0D4"/>
                </a:solidFill>
                <a:latin typeface="Tahoma" panose="020B0604030504040204" pitchFamily="34" charset="0"/>
              </a:rPr>
              <a:pPr>
                <a:lnSpc>
                  <a:spcPct val="80000"/>
                </a:lnSpc>
                <a:buClrTx/>
                <a:buSzTx/>
                <a:buFontTx/>
                <a:buNone/>
              </a:pPr>
              <a:t>5</a:t>
            </a:fld>
            <a:endParaRPr lang="en-US" sz="1400">
              <a:solidFill>
                <a:srgbClr val="DFE0D4"/>
              </a:solidFill>
              <a:latin typeface="Tahoma" panose="020B0604030504040204" pitchFamily="34" charset="0"/>
            </a:endParaRPr>
          </a:p>
        </p:txBody>
      </p:sp>
      <p:pic>
        <p:nvPicPr>
          <p:cNvPr id="21509" name="Picture 3" descr="Untitled-2 copy"/>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09751" y="1341438"/>
            <a:ext cx="8450263" cy="494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Line 4"/>
          <p:cNvSpPr>
            <a:spLocks noChangeShapeType="1"/>
          </p:cNvSpPr>
          <p:nvPr/>
        </p:nvSpPr>
        <p:spPr bwMode="auto">
          <a:xfrm flipV="1">
            <a:off x="2809875" y="3286126"/>
            <a:ext cx="642938" cy="500063"/>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73" name="Line 5"/>
          <p:cNvSpPr>
            <a:spLocks noChangeShapeType="1"/>
          </p:cNvSpPr>
          <p:nvPr/>
        </p:nvSpPr>
        <p:spPr bwMode="auto">
          <a:xfrm flipV="1">
            <a:off x="4295775" y="2276475"/>
            <a:ext cx="793750" cy="431800"/>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74" name="Line 6"/>
          <p:cNvSpPr>
            <a:spLocks noChangeShapeType="1"/>
          </p:cNvSpPr>
          <p:nvPr/>
        </p:nvSpPr>
        <p:spPr bwMode="auto">
          <a:xfrm>
            <a:off x="7319963" y="2276476"/>
            <a:ext cx="863600" cy="504825"/>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75" name="Line 7"/>
          <p:cNvSpPr>
            <a:spLocks noChangeShapeType="1"/>
          </p:cNvSpPr>
          <p:nvPr/>
        </p:nvSpPr>
        <p:spPr bwMode="auto">
          <a:xfrm flipH="1">
            <a:off x="7167564" y="3500439"/>
            <a:ext cx="439737" cy="428625"/>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76" name="Line 8"/>
          <p:cNvSpPr>
            <a:spLocks noChangeShapeType="1"/>
          </p:cNvSpPr>
          <p:nvPr/>
        </p:nvSpPr>
        <p:spPr bwMode="auto">
          <a:xfrm>
            <a:off x="9048751" y="3500439"/>
            <a:ext cx="404813" cy="428625"/>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77" name="Line 9"/>
          <p:cNvSpPr>
            <a:spLocks noChangeShapeType="1"/>
          </p:cNvSpPr>
          <p:nvPr/>
        </p:nvSpPr>
        <p:spPr bwMode="auto">
          <a:xfrm flipH="1" flipV="1">
            <a:off x="4684713" y="3513138"/>
            <a:ext cx="482600" cy="487362"/>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78" name="Line 10"/>
          <p:cNvSpPr>
            <a:spLocks noChangeShapeType="1"/>
          </p:cNvSpPr>
          <p:nvPr/>
        </p:nvSpPr>
        <p:spPr bwMode="auto">
          <a:xfrm flipH="1" flipV="1">
            <a:off x="7391400" y="2133600"/>
            <a:ext cx="865188" cy="503238"/>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79" name="Line 11"/>
          <p:cNvSpPr>
            <a:spLocks noChangeShapeType="1"/>
          </p:cNvSpPr>
          <p:nvPr/>
        </p:nvSpPr>
        <p:spPr bwMode="auto">
          <a:xfrm flipH="1">
            <a:off x="4151314" y="2133600"/>
            <a:ext cx="936625" cy="503238"/>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80" name="Line 12"/>
          <p:cNvSpPr>
            <a:spLocks noChangeShapeType="1"/>
          </p:cNvSpPr>
          <p:nvPr/>
        </p:nvSpPr>
        <p:spPr bwMode="auto">
          <a:xfrm flipV="1">
            <a:off x="6953251" y="3429001"/>
            <a:ext cx="500063" cy="500063"/>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82" name="Line 14"/>
          <p:cNvSpPr>
            <a:spLocks noChangeShapeType="1"/>
          </p:cNvSpPr>
          <p:nvPr/>
        </p:nvSpPr>
        <p:spPr bwMode="auto">
          <a:xfrm flipH="1">
            <a:off x="2667000" y="3214688"/>
            <a:ext cx="642938" cy="500062"/>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7183" name="Line 15"/>
          <p:cNvSpPr>
            <a:spLocks noChangeShapeType="1"/>
          </p:cNvSpPr>
          <p:nvPr/>
        </p:nvSpPr>
        <p:spPr bwMode="auto">
          <a:xfrm flipH="1" flipV="1">
            <a:off x="9191626" y="3429001"/>
            <a:ext cx="404813" cy="428625"/>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
        <p:nvSpPr>
          <p:cNvPr id="19" name="Line 10"/>
          <p:cNvSpPr>
            <a:spLocks noChangeShapeType="1"/>
          </p:cNvSpPr>
          <p:nvPr/>
        </p:nvSpPr>
        <p:spPr bwMode="auto">
          <a:xfrm>
            <a:off x="4881563" y="3429000"/>
            <a:ext cx="571500" cy="5715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a:solidFill>
                <a:prstClr val="white"/>
              </a:solidFill>
              <a:latin typeface="Tahoma" panose="020B0604030504040204" pitchFamily="34" charset="0"/>
              <a:cs typeface="Arial" panose="020B0604020202020204" pitchFamily="34" charset="0"/>
            </a:endParaRPr>
          </a:p>
        </p:txBody>
      </p:sp>
    </p:spTree>
    <p:extLst>
      <p:ext uri="{BB962C8B-B14F-4D97-AF65-F5344CB8AC3E}">
        <p14:creationId xmlns="" xmlns:p14="http://schemas.microsoft.com/office/powerpoint/2010/main" val="286179860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repeatCount="indefinite" fill="hold" grpId="0" nodeType="afterEffect">
                                  <p:stCondLst>
                                    <p:cond delay="0"/>
                                  </p:stCondLst>
                                  <p:endCondLst>
                                    <p:cond evt="onNext" delay="0">
                                      <p:tgtEl>
                                        <p:sldTgt/>
                                      </p:tgtEl>
                                    </p:cond>
                                  </p:end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par>
                          <p:cTn id="8" fill="hold" nodeType="afterGroup">
                            <p:stCondLst>
                              <p:cond delay="500"/>
                            </p:stCondLst>
                            <p:childTnLst>
                              <p:par>
                                <p:cTn id="9" presetID="3" presetClass="entr" presetSubtype="10" repeatCount="indefinite" fill="hold" grpId="0" nodeType="afterEffect">
                                  <p:stCondLst>
                                    <p:cond delay="0"/>
                                  </p:stCondLst>
                                  <p:endCondLst>
                                    <p:cond evt="onNext" delay="0">
                                      <p:tgtEl>
                                        <p:sldTgt/>
                                      </p:tgtEl>
                                    </p:cond>
                                  </p:endCondLst>
                                  <p:childTnLst>
                                    <p:set>
                                      <p:cBhvr>
                                        <p:cTn id="10" dur="1" fill="hold">
                                          <p:stCondLst>
                                            <p:cond delay="0"/>
                                          </p:stCondLst>
                                        </p:cTn>
                                        <p:tgtEl>
                                          <p:spTgt spid="7173"/>
                                        </p:tgtEl>
                                        <p:attrNameLst>
                                          <p:attrName>style.visibility</p:attrName>
                                        </p:attrNameLst>
                                      </p:cBhvr>
                                      <p:to>
                                        <p:strVal val="visible"/>
                                      </p:to>
                                    </p:set>
                                    <p:animEffect transition="in" filter="blinds(horizontal)">
                                      <p:cBhvr>
                                        <p:cTn id="11" dur="500"/>
                                        <p:tgtEl>
                                          <p:spTgt spid="7173"/>
                                        </p:tgtEl>
                                      </p:cBhvr>
                                    </p:animEffect>
                                  </p:childTnLst>
                                </p:cTn>
                              </p:par>
                            </p:childTnLst>
                          </p:cTn>
                        </p:par>
                        <p:par>
                          <p:cTn id="12" fill="hold" nodeType="afterGroup">
                            <p:stCondLst>
                              <p:cond delay="1000"/>
                            </p:stCondLst>
                            <p:childTnLst>
                              <p:par>
                                <p:cTn id="13" presetID="3" presetClass="entr" presetSubtype="10" repeatCount="indefinite" fill="hold" grpId="0" nodeType="afterEffect">
                                  <p:stCondLst>
                                    <p:cond delay="0"/>
                                  </p:stCondLst>
                                  <p:endCondLst>
                                    <p:cond evt="onNext" delay="0">
                                      <p:tgtEl>
                                        <p:sldTgt/>
                                      </p:tgtEl>
                                    </p:cond>
                                  </p:endCondLst>
                                  <p:childTnLst>
                                    <p:set>
                                      <p:cBhvr>
                                        <p:cTn id="14" dur="1" fill="hold">
                                          <p:stCondLst>
                                            <p:cond delay="0"/>
                                          </p:stCondLst>
                                        </p:cTn>
                                        <p:tgtEl>
                                          <p:spTgt spid="7174"/>
                                        </p:tgtEl>
                                        <p:attrNameLst>
                                          <p:attrName>style.visibility</p:attrName>
                                        </p:attrNameLst>
                                      </p:cBhvr>
                                      <p:to>
                                        <p:strVal val="visible"/>
                                      </p:to>
                                    </p:set>
                                    <p:animEffect transition="in" filter="blinds(horizontal)">
                                      <p:cBhvr>
                                        <p:cTn id="15" dur="500"/>
                                        <p:tgtEl>
                                          <p:spTgt spid="7174"/>
                                        </p:tgtEl>
                                      </p:cBhvr>
                                    </p:animEffect>
                                  </p:childTnLst>
                                </p:cTn>
                              </p:par>
                            </p:childTnLst>
                          </p:cTn>
                        </p:par>
                        <p:par>
                          <p:cTn id="16" fill="hold" nodeType="afterGroup">
                            <p:stCondLst>
                              <p:cond delay="1500"/>
                            </p:stCondLst>
                            <p:childTnLst>
                              <p:par>
                                <p:cTn id="17" presetID="3" presetClass="entr" presetSubtype="10" repeatCount="indefinite" fill="hold" grpId="0" nodeType="afterEffect">
                                  <p:stCondLst>
                                    <p:cond delay="0"/>
                                  </p:stCondLst>
                                  <p:endCondLst>
                                    <p:cond evt="onNext" delay="0">
                                      <p:tgtEl>
                                        <p:sldTgt/>
                                      </p:tgtEl>
                                    </p:cond>
                                  </p:endCondLst>
                                  <p:childTnLst>
                                    <p:set>
                                      <p:cBhvr>
                                        <p:cTn id="18" dur="1" fill="hold">
                                          <p:stCondLst>
                                            <p:cond delay="0"/>
                                          </p:stCondLst>
                                        </p:cTn>
                                        <p:tgtEl>
                                          <p:spTgt spid="7176"/>
                                        </p:tgtEl>
                                        <p:attrNameLst>
                                          <p:attrName>style.visibility</p:attrName>
                                        </p:attrNameLst>
                                      </p:cBhvr>
                                      <p:to>
                                        <p:strVal val="visible"/>
                                      </p:to>
                                    </p:set>
                                    <p:animEffect transition="in" filter="blinds(horizontal)">
                                      <p:cBhvr>
                                        <p:cTn id="19" dur="500"/>
                                        <p:tgtEl>
                                          <p:spTgt spid="7176"/>
                                        </p:tgtEl>
                                      </p:cBhvr>
                                    </p:animEffect>
                                  </p:childTnLst>
                                </p:cTn>
                              </p:par>
                            </p:childTnLst>
                          </p:cTn>
                        </p:par>
                        <p:par>
                          <p:cTn id="20" fill="hold" nodeType="afterGroup">
                            <p:stCondLst>
                              <p:cond delay="2000"/>
                            </p:stCondLst>
                            <p:childTnLst>
                              <p:par>
                                <p:cTn id="21" presetID="3" presetClass="entr" presetSubtype="10" repeatCount="indefinite" fill="hold" grpId="0" nodeType="afterEffect">
                                  <p:stCondLst>
                                    <p:cond delay="0"/>
                                  </p:stCondLst>
                                  <p:endCondLst>
                                    <p:cond evt="onNext" delay="0">
                                      <p:tgtEl>
                                        <p:sldTgt/>
                                      </p:tgtEl>
                                    </p:cond>
                                  </p:endCondLst>
                                  <p:childTnLst>
                                    <p:set>
                                      <p:cBhvr>
                                        <p:cTn id="22" dur="1" fill="hold">
                                          <p:stCondLst>
                                            <p:cond delay="0"/>
                                          </p:stCondLst>
                                        </p:cTn>
                                        <p:tgtEl>
                                          <p:spTgt spid="7175"/>
                                        </p:tgtEl>
                                        <p:attrNameLst>
                                          <p:attrName>style.visibility</p:attrName>
                                        </p:attrNameLst>
                                      </p:cBhvr>
                                      <p:to>
                                        <p:strVal val="visible"/>
                                      </p:to>
                                    </p:set>
                                    <p:animEffect transition="in" filter="blinds(horizontal)">
                                      <p:cBhvr>
                                        <p:cTn id="23" dur="500"/>
                                        <p:tgtEl>
                                          <p:spTgt spid="7175"/>
                                        </p:tgtEl>
                                      </p:cBhvr>
                                    </p:animEffect>
                                  </p:childTnLst>
                                </p:cTn>
                              </p:par>
                            </p:childTnLst>
                          </p:cTn>
                        </p:par>
                        <p:par>
                          <p:cTn id="24" fill="hold" nodeType="afterGroup">
                            <p:stCondLst>
                              <p:cond delay="2500"/>
                            </p:stCondLst>
                            <p:childTnLst>
                              <p:par>
                                <p:cTn id="25" presetID="3" presetClass="entr" presetSubtype="10" repeatCount="indefinite" fill="hold" grpId="0" nodeType="afterEffect">
                                  <p:stCondLst>
                                    <p:cond delay="0"/>
                                  </p:stCondLst>
                                  <p:endCondLst>
                                    <p:cond evt="onNext" delay="0">
                                      <p:tgtEl>
                                        <p:sldTgt/>
                                      </p:tgtEl>
                                    </p:cond>
                                  </p:endCondLst>
                                  <p:childTnLst>
                                    <p:set>
                                      <p:cBhvr>
                                        <p:cTn id="26" dur="1" fill="hold">
                                          <p:stCondLst>
                                            <p:cond delay="0"/>
                                          </p:stCondLst>
                                        </p:cTn>
                                        <p:tgtEl>
                                          <p:spTgt spid="7177"/>
                                        </p:tgtEl>
                                        <p:attrNameLst>
                                          <p:attrName>style.visibility</p:attrName>
                                        </p:attrNameLst>
                                      </p:cBhvr>
                                      <p:to>
                                        <p:strVal val="visible"/>
                                      </p:to>
                                    </p:set>
                                    <p:animEffect transition="in" filter="blinds(horizontal)">
                                      <p:cBhvr>
                                        <p:cTn id="27" dur="500"/>
                                        <p:tgtEl>
                                          <p:spTgt spid="7177"/>
                                        </p:tgtEl>
                                      </p:cBhvr>
                                    </p:animEffect>
                                  </p:childTnLst>
                                </p:cTn>
                              </p:par>
                              <p:par>
                                <p:cTn id="28" presetID="6" presetClass="emph" presetSubtype="0" repeatCount="indefinite" fill="hold" grpId="0" nodeType="withEffect">
                                  <p:stCondLst>
                                    <p:cond delay="0"/>
                                  </p:stCondLst>
                                  <p:endCondLst>
                                    <p:cond evt="onNext" delay="0">
                                      <p:tgtEl>
                                        <p:sldTgt/>
                                      </p:tgtEl>
                                    </p:cond>
                                  </p:endCondLst>
                                  <p:childTnLst>
                                    <p:animScale>
                                      <p:cBhvr>
                                        <p:cTn id="29" dur="2000" fill="hold"/>
                                        <p:tgtEl>
                                          <p:spTgt spid="7183"/>
                                        </p:tgtEl>
                                      </p:cBhvr>
                                      <p:by x="150000" y="150000"/>
                                    </p:animScale>
                                  </p:childTnLst>
                                </p:cTn>
                              </p:par>
                              <p:par>
                                <p:cTn id="30" presetID="6" presetClass="emph" presetSubtype="0" repeatCount="indefinite" fill="hold" grpId="0" nodeType="withEffect">
                                  <p:stCondLst>
                                    <p:cond delay="0"/>
                                  </p:stCondLst>
                                  <p:endCondLst>
                                    <p:cond evt="onNext" delay="0">
                                      <p:tgtEl>
                                        <p:sldTgt/>
                                      </p:tgtEl>
                                    </p:cond>
                                  </p:endCondLst>
                                  <p:childTnLst>
                                    <p:animScale>
                                      <p:cBhvr>
                                        <p:cTn id="31" dur="2000" fill="hold"/>
                                        <p:tgtEl>
                                          <p:spTgt spid="7180"/>
                                        </p:tgtEl>
                                      </p:cBhvr>
                                      <p:by x="150000" y="150000"/>
                                    </p:animScale>
                                  </p:childTnLst>
                                </p:cTn>
                              </p:par>
                              <p:par>
                                <p:cTn id="32" presetID="6" presetClass="emph" presetSubtype="0" repeatCount="indefinite" fill="hold" grpId="0" nodeType="withEffect">
                                  <p:stCondLst>
                                    <p:cond delay="0"/>
                                  </p:stCondLst>
                                  <p:endCondLst>
                                    <p:cond evt="onNext" delay="0">
                                      <p:tgtEl>
                                        <p:sldTgt/>
                                      </p:tgtEl>
                                    </p:cond>
                                  </p:endCondLst>
                                  <p:childTnLst>
                                    <p:animScale>
                                      <p:cBhvr>
                                        <p:cTn id="33" dur="2000" fill="hold"/>
                                        <p:tgtEl>
                                          <p:spTgt spid="7178"/>
                                        </p:tgtEl>
                                      </p:cBhvr>
                                      <p:by x="150000" y="150000"/>
                                    </p:animScale>
                                  </p:childTnLst>
                                </p:cTn>
                              </p:par>
                              <p:par>
                                <p:cTn id="34" presetID="6" presetClass="emph" presetSubtype="0" repeatCount="indefinite" fill="hold" grpId="0" nodeType="withEffect">
                                  <p:stCondLst>
                                    <p:cond delay="0"/>
                                  </p:stCondLst>
                                  <p:endCondLst>
                                    <p:cond evt="onNext" delay="0">
                                      <p:tgtEl>
                                        <p:sldTgt/>
                                      </p:tgtEl>
                                    </p:cond>
                                  </p:endCondLst>
                                  <p:childTnLst>
                                    <p:animScale>
                                      <p:cBhvr>
                                        <p:cTn id="35" dur="2000" fill="hold"/>
                                        <p:tgtEl>
                                          <p:spTgt spid="7179"/>
                                        </p:tgtEl>
                                      </p:cBhvr>
                                      <p:by x="150000" y="150000"/>
                                    </p:animScale>
                                  </p:childTnLst>
                                </p:cTn>
                              </p:par>
                              <p:par>
                                <p:cTn id="36" presetID="6" presetClass="emph" presetSubtype="0" repeatCount="indefinite" fill="hold" grpId="0" nodeType="withEffect">
                                  <p:stCondLst>
                                    <p:cond delay="0"/>
                                  </p:stCondLst>
                                  <p:endCondLst>
                                    <p:cond evt="onNext" delay="0">
                                      <p:tgtEl>
                                        <p:sldTgt/>
                                      </p:tgtEl>
                                    </p:cond>
                                  </p:endCondLst>
                                  <p:childTnLst>
                                    <p:animScale>
                                      <p:cBhvr>
                                        <p:cTn id="37" dur="2000" fill="hold"/>
                                        <p:tgtEl>
                                          <p:spTgt spid="7182"/>
                                        </p:tgtEl>
                                      </p:cBhvr>
                                      <p:by x="150000" y="150000"/>
                                    </p:animScale>
                                  </p:childTnLst>
                                </p:cTn>
                              </p:par>
                              <p:par>
                                <p:cTn id="38" presetID="6" presetClass="emph" presetSubtype="0" repeatCount="indefinite" fill="hold" grpId="0" nodeType="withEffect">
                                  <p:stCondLst>
                                    <p:cond delay="0"/>
                                  </p:stCondLst>
                                  <p:endCondLst>
                                    <p:cond evt="onNext" delay="0">
                                      <p:tgtEl>
                                        <p:sldTgt/>
                                      </p:tgtEl>
                                    </p:cond>
                                  </p:endCondLst>
                                  <p:childTnLst>
                                    <p:animScale>
                                      <p:cBhvr>
                                        <p:cTn id="39"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P spid="7175" grpId="0" animBg="1"/>
      <p:bldP spid="7176" grpId="0" animBg="1"/>
      <p:bldP spid="7177" grpId="0" animBg="1"/>
      <p:bldP spid="7178" grpId="0" animBg="1"/>
      <p:bldP spid="7179" grpId="0" animBg="1"/>
      <p:bldP spid="7180" grpId="0" animBg="1"/>
      <p:bldP spid="7182" grpId="0" animBg="1"/>
      <p:bldP spid="7183"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a:xfrm>
            <a:off x="7086601" y="6400800"/>
            <a:ext cx="3001963" cy="274638"/>
          </a:xfrm>
        </p:spPr>
        <p:txBody>
          <a:bodyPr/>
          <a:lstStyle/>
          <a:p>
            <a:pPr algn="l">
              <a:defRPr/>
            </a:pPr>
            <a:r>
              <a:rPr lang="en-US">
                <a:solidFill>
                  <a:srgbClr val="676A55">
                    <a:tint val="60000"/>
                    <a:satMod val="155000"/>
                  </a:srgbClr>
                </a:solidFill>
              </a:rPr>
              <a:t>Rupali Bank Ltd.</a:t>
            </a:r>
          </a:p>
        </p:txBody>
      </p:sp>
      <p:sp>
        <p:nvSpPr>
          <p:cNvPr id="2765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buClrTx/>
              <a:buSzTx/>
              <a:buFontTx/>
              <a:buNone/>
            </a:pPr>
            <a:fld id="{7CECC1C6-8EB3-436F-ABC1-77B8C1B54BA3}" type="slidenum">
              <a:rPr lang="en-US" sz="1600">
                <a:solidFill>
                  <a:srgbClr val="DFE0D4"/>
                </a:solidFill>
                <a:latin typeface="Tahoma" panose="020B0604030504040204" pitchFamily="34" charset="0"/>
              </a:rPr>
              <a:pPr>
                <a:buClrTx/>
                <a:buSzTx/>
                <a:buFontTx/>
                <a:buNone/>
              </a:pPr>
              <a:t>6</a:t>
            </a:fld>
            <a:endParaRPr lang="en-US" sz="1600">
              <a:solidFill>
                <a:srgbClr val="DFE0D4"/>
              </a:solidFill>
              <a:latin typeface="Tahoma" panose="020B0604030504040204" pitchFamily="34" charset="0"/>
            </a:endParaRPr>
          </a:p>
        </p:txBody>
      </p:sp>
      <p:graphicFrame>
        <p:nvGraphicFramePr>
          <p:cNvPr id="124964" name="Group 36"/>
          <p:cNvGraphicFramePr>
            <a:graphicFrameLocks noGrp="1"/>
          </p:cNvGraphicFramePr>
          <p:nvPr>
            <p:ph sz="half" idx="4294967295"/>
          </p:nvPr>
        </p:nvGraphicFramePr>
        <p:xfrm>
          <a:off x="1191491" y="3638550"/>
          <a:ext cx="9190759" cy="2941638"/>
        </p:xfrm>
        <a:graphic>
          <a:graphicData uri="http://schemas.openxmlformats.org/drawingml/2006/table">
            <a:tbl>
              <a:tblPr/>
              <a:tblGrid>
                <a:gridCol w="1418914"/>
                <a:gridCol w="1676898"/>
                <a:gridCol w="2579843"/>
                <a:gridCol w="1934883"/>
                <a:gridCol w="1580221"/>
              </a:tblGrid>
              <a:tr h="1787084">
                <a:tc gridSpan="5">
                  <a:txBody>
                    <a:bodyPr/>
                    <a:lstStyle/>
                    <a:p>
                      <a:pPr algn="just"/>
                      <a:r>
                        <a:rPr kumimoji="0" lang="en-US" sz="1400" b="1" kern="1200" baseline="0" dirty="0" smtClean="0">
                          <a:solidFill>
                            <a:schemeClr val="accent6">
                              <a:lumMod val="25000"/>
                            </a:schemeClr>
                          </a:solidFill>
                          <a:latin typeface="+mj-lt"/>
                          <a:ea typeface="+mn-ea"/>
                          <a:cs typeface="+mn-cs"/>
                        </a:rPr>
                        <a:t>The new </a:t>
                      </a:r>
                      <a:r>
                        <a:rPr kumimoji="0" lang="en-US" sz="1400" b="1" kern="1200" baseline="0" dirty="0" err="1" smtClean="0">
                          <a:solidFill>
                            <a:schemeClr val="accent6">
                              <a:lumMod val="25000"/>
                            </a:schemeClr>
                          </a:solidFill>
                          <a:latin typeface="+mj-lt"/>
                          <a:ea typeface="+mn-ea"/>
                          <a:cs typeface="+mn-cs"/>
                        </a:rPr>
                        <a:t>cheques</a:t>
                      </a:r>
                      <a:r>
                        <a:rPr kumimoji="0" lang="en-US" sz="1400" b="1" kern="1200" baseline="0" dirty="0" smtClean="0">
                          <a:solidFill>
                            <a:schemeClr val="accent6">
                              <a:lumMod val="25000"/>
                            </a:schemeClr>
                          </a:solidFill>
                          <a:latin typeface="+mj-lt"/>
                          <a:ea typeface="+mn-ea"/>
                          <a:cs typeface="+mn-cs"/>
                        </a:rPr>
                        <a:t> contain Magnetic Ink Character Recognition (MICR) line which has been formulated to provide information on </a:t>
                      </a:r>
                      <a:r>
                        <a:rPr kumimoji="0" lang="en-US" sz="1400" b="1" kern="1200" baseline="0" dirty="0" err="1" smtClean="0">
                          <a:solidFill>
                            <a:schemeClr val="accent6">
                              <a:lumMod val="25000"/>
                            </a:schemeClr>
                          </a:solidFill>
                          <a:latin typeface="+mj-lt"/>
                          <a:ea typeface="+mn-ea"/>
                          <a:cs typeface="+mn-cs"/>
                        </a:rPr>
                        <a:t>Cheque</a:t>
                      </a:r>
                      <a:r>
                        <a:rPr kumimoji="0" lang="en-US" sz="1400" b="1" kern="1200" baseline="0" dirty="0" smtClean="0">
                          <a:solidFill>
                            <a:schemeClr val="accent6">
                              <a:lumMod val="25000"/>
                            </a:schemeClr>
                          </a:solidFill>
                          <a:latin typeface="+mj-lt"/>
                          <a:ea typeface="+mn-ea"/>
                          <a:cs typeface="+mn-cs"/>
                        </a:rPr>
                        <a:t> Number (7 digits), Routing Number (9 digits), Account Number (13 digits) and Transaction Code (2 digits). These information on MICR line will be read electronically by machines and transmitted with the corresponding images using prescribed software and hardware electronically. Following is the composition of MICR line of the new </a:t>
                      </a:r>
                      <a:r>
                        <a:rPr kumimoji="0" lang="en-US" sz="1400" b="1" kern="1200" baseline="0" dirty="0" err="1" smtClean="0">
                          <a:solidFill>
                            <a:schemeClr val="accent6">
                              <a:lumMod val="25000"/>
                            </a:schemeClr>
                          </a:solidFill>
                          <a:latin typeface="+mj-lt"/>
                          <a:ea typeface="+mn-ea"/>
                          <a:cs typeface="+mn-cs"/>
                        </a:rPr>
                        <a:t>cheques</a:t>
                      </a:r>
                      <a:r>
                        <a:rPr kumimoji="0" lang="en-US" sz="1400" b="1" kern="1200" baseline="0" dirty="0" smtClean="0">
                          <a:solidFill>
                            <a:schemeClr val="accent6">
                              <a:lumMod val="25000"/>
                            </a:schemeClr>
                          </a:solidFill>
                          <a:latin typeface="+mj-lt"/>
                          <a:ea typeface="+mn-ea"/>
                          <a:cs typeface="+mn-cs"/>
                        </a:rPr>
                        <a:t> – Routing Number, an essential component of the MICR line, is newly formulated numeric code for easy identification of bank-branch of a </a:t>
                      </a:r>
                      <a:r>
                        <a:rPr kumimoji="0" lang="en-US" sz="1400" b="1" kern="1200" baseline="0" dirty="0" err="1" smtClean="0">
                          <a:solidFill>
                            <a:schemeClr val="accent6">
                              <a:lumMod val="25000"/>
                            </a:schemeClr>
                          </a:solidFill>
                          <a:latin typeface="+mj-lt"/>
                          <a:ea typeface="+mn-ea"/>
                          <a:cs typeface="+mn-cs"/>
                        </a:rPr>
                        <a:t>cheque’s</a:t>
                      </a:r>
                      <a:r>
                        <a:rPr kumimoji="0" lang="en-US" sz="1400" b="1" kern="1200" baseline="0" dirty="0" smtClean="0">
                          <a:solidFill>
                            <a:schemeClr val="accent6">
                              <a:lumMod val="25000"/>
                            </a:schemeClr>
                          </a:solidFill>
                          <a:latin typeface="+mj-lt"/>
                          <a:ea typeface="+mn-ea"/>
                          <a:cs typeface="+mn-cs"/>
                        </a:rPr>
                        <a:t> origin. Transaction Code is a numeric code to identify different types of payments.</a:t>
                      </a:r>
                    </a:p>
                  </a:txBody>
                  <a:tcPr marL="80009" marR="80009" marT="40009" marB="400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8718">
                <a:tc>
                  <a:txBody>
                    <a:bodyPr/>
                    <a:lstStyle/>
                    <a:p>
                      <a:pPr marL="392113" marR="0" lvl="0" indent="-392113"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dirty="0" err="1" smtClean="0">
                          <a:ln>
                            <a:noFill/>
                          </a:ln>
                          <a:solidFill>
                            <a:schemeClr val="accent6">
                              <a:lumMod val="25000"/>
                            </a:schemeClr>
                          </a:solidFill>
                          <a:effectLst/>
                          <a:latin typeface="+mj-lt"/>
                          <a:cs typeface="Times New Roman" pitchFamily="18" charset="0"/>
                        </a:rPr>
                        <a:t>Cheque</a:t>
                      </a:r>
                      <a:endParaRPr kumimoji="0" lang="en-US" sz="1200" b="1" i="0" u="none" strike="noStrike" cap="none" normalizeH="0" baseline="0" dirty="0" smtClean="0">
                        <a:ln>
                          <a:noFill/>
                        </a:ln>
                        <a:solidFill>
                          <a:schemeClr val="accent6">
                            <a:lumMod val="25000"/>
                          </a:schemeClr>
                        </a:solidFill>
                        <a:effectLst/>
                        <a:latin typeface="+mj-lt"/>
                        <a:cs typeface="Times New Roman" pitchFamily="18" charset="0"/>
                      </a:endParaRPr>
                    </a:p>
                    <a:p>
                      <a:pPr marL="392113" marR="0" lvl="0" indent="-392113"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accent6">
                              <a:lumMod val="25000"/>
                            </a:schemeClr>
                          </a:solidFill>
                          <a:effectLst/>
                          <a:latin typeface="+mj-lt"/>
                          <a:cs typeface="Times New Roman" pitchFamily="18" charset="0"/>
                        </a:rPr>
                        <a:t>No</a:t>
                      </a:r>
                      <a:r>
                        <a:rPr kumimoji="0" lang="en-US" sz="1200" b="1" kern="1200" baseline="0" dirty="0" smtClean="0">
                          <a:solidFill>
                            <a:schemeClr val="accent6">
                              <a:lumMod val="25000"/>
                            </a:schemeClr>
                          </a:solidFill>
                          <a:latin typeface="+mj-lt"/>
                          <a:ea typeface="+mn-ea"/>
                          <a:cs typeface="+mn-cs"/>
                        </a:rPr>
                        <a:t>(7 digits), </a:t>
                      </a:r>
                      <a:endParaRPr kumimoji="0" lang="en-US" sz="1200" b="1" i="0" u="none" strike="noStrike" cap="none" normalizeH="0" baseline="0" dirty="0" smtClean="0">
                        <a:ln>
                          <a:noFill/>
                        </a:ln>
                        <a:solidFill>
                          <a:schemeClr val="accent6">
                            <a:lumMod val="25000"/>
                          </a:schemeClr>
                        </a:solidFill>
                        <a:effectLst/>
                        <a:latin typeface="+mj-lt"/>
                        <a:cs typeface="Arial" charset="0"/>
                      </a:endParaRPr>
                    </a:p>
                  </a:txBody>
                  <a:tcPr marL="80009" marR="80009" marT="40009" marB="400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92113" marR="0" lvl="0" indent="-392113" algn="l"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accent6">
                              <a:lumMod val="25000"/>
                            </a:schemeClr>
                          </a:solidFill>
                          <a:effectLst/>
                          <a:latin typeface="+mj-lt"/>
                          <a:cs typeface="Times New Roman" pitchFamily="18" charset="0"/>
                        </a:rPr>
                        <a:t>Routing</a:t>
                      </a:r>
                    </a:p>
                    <a:p>
                      <a:pPr marL="392113" marR="0" lvl="0" indent="-392113" algn="l"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accent6">
                              <a:lumMod val="25000"/>
                            </a:schemeClr>
                          </a:solidFill>
                          <a:effectLst/>
                          <a:latin typeface="+mj-lt"/>
                          <a:cs typeface="Times New Roman" pitchFamily="18" charset="0"/>
                        </a:rPr>
                        <a:t>Number</a:t>
                      </a:r>
                      <a:r>
                        <a:rPr kumimoji="0" lang="en-US" sz="1200" b="1" kern="1200" baseline="0" dirty="0" smtClean="0">
                          <a:solidFill>
                            <a:schemeClr val="accent6">
                              <a:lumMod val="25000"/>
                            </a:schemeClr>
                          </a:solidFill>
                          <a:latin typeface="+mj-lt"/>
                          <a:ea typeface="+mn-ea"/>
                          <a:cs typeface="+mn-cs"/>
                        </a:rPr>
                        <a:t>(9 digits), </a:t>
                      </a:r>
                      <a:endParaRPr kumimoji="0" lang="en-US" sz="1200" b="1" i="0" u="none" strike="noStrike" cap="none" normalizeH="0" baseline="0" dirty="0" smtClean="0">
                        <a:ln>
                          <a:noFill/>
                        </a:ln>
                        <a:solidFill>
                          <a:schemeClr val="accent6">
                            <a:lumMod val="25000"/>
                          </a:schemeClr>
                        </a:solidFill>
                        <a:effectLst/>
                        <a:latin typeface="+mj-lt"/>
                        <a:cs typeface="Times New Roman" pitchFamily="18" charset="0"/>
                      </a:endParaRPr>
                    </a:p>
                    <a:p>
                      <a:pPr marL="392113" marR="0" lvl="0" indent="-392113" algn="l"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accent6">
                            <a:lumMod val="25000"/>
                          </a:schemeClr>
                        </a:solidFill>
                        <a:effectLst/>
                        <a:latin typeface="+mj-lt"/>
                        <a:cs typeface="Times New Roman" pitchFamily="18" charset="0"/>
                      </a:endParaRPr>
                    </a:p>
                  </a:txBody>
                  <a:tcPr marL="80009" marR="80009" marT="40009" marB="400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92113" marR="0" lvl="0" indent="-392113"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accent6">
                              <a:lumMod val="25000"/>
                            </a:schemeClr>
                          </a:solidFill>
                          <a:effectLst/>
                          <a:latin typeface="+mj-lt"/>
                          <a:cs typeface="Times New Roman" pitchFamily="18" charset="0"/>
                        </a:rPr>
                        <a:t>Account </a:t>
                      </a:r>
                    </a:p>
                    <a:p>
                      <a:pPr marL="392113" marR="0" lvl="0" indent="-392113"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accent6">
                              <a:lumMod val="25000"/>
                            </a:schemeClr>
                          </a:solidFill>
                          <a:effectLst/>
                          <a:latin typeface="+mj-lt"/>
                          <a:cs typeface="Times New Roman" pitchFamily="18" charset="0"/>
                        </a:rPr>
                        <a:t>Number</a:t>
                      </a:r>
                      <a:r>
                        <a:rPr kumimoji="0" lang="en-US" sz="1200" b="1" kern="1200" baseline="0" dirty="0" smtClean="0">
                          <a:solidFill>
                            <a:schemeClr val="accent6">
                              <a:lumMod val="25000"/>
                            </a:schemeClr>
                          </a:solidFill>
                          <a:latin typeface="+mj-lt"/>
                          <a:ea typeface="+mn-ea"/>
                          <a:cs typeface="+mn-cs"/>
                        </a:rPr>
                        <a:t>(13 digits) </a:t>
                      </a:r>
                      <a:endParaRPr kumimoji="0" lang="en-US" sz="1200" b="1" i="0" u="none" strike="noStrike" cap="none" normalizeH="0" baseline="0" dirty="0" smtClean="0">
                        <a:ln>
                          <a:noFill/>
                        </a:ln>
                        <a:solidFill>
                          <a:schemeClr val="accent6">
                            <a:lumMod val="25000"/>
                          </a:schemeClr>
                        </a:solidFill>
                        <a:effectLst/>
                        <a:latin typeface="+mj-lt"/>
                        <a:cs typeface="Arial" charset="0"/>
                      </a:endParaRPr>
                    </a:p>
                    <a:p>
                      <a:pPr marL="392113" marR="0" lvl="0" indent="-392113"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accent6">
                            <a:lumMod val="25000"/>
                          </a:schemeClr>
                        </a:solidFill>
                        <a:effectLst/>
                        <a:latin typeface="+mj-lt"/>
                        <a:cs typeface="Arial" charset="0"/>
                      </a:endParaRPr>
                    </a:p>
                  </a:txBody>
                  <a:tcPr marL="80009" marR="80009" marT="40009" marB="400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92113" marR="0" lvl="0" indent="-392113"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accent6">
                              <a:lumMod val="25000"/>
                            </a:schemeClr>
                          </a:solidFill>
                          <a:effectLst/>
                          <a:latin typeface="+mj-lt"/>
                          <a:cs typeface="Times New Roman" pitchFamily="18" charset="0"/>
                        </a:rPr>
                        <a:t>Transaction </a:t>
                      </a:r>
                    </a:p>
                    <a:p>
                      <a:pPr marL="392113" marR="0" lvl="0" indent="-392113"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accent6">
                              <a:lumMod val="25000"/>
                            </a:schemeClr>
                          </a:solidFill>
                          <a:effectLst/>
                          <a:latin typeface="+mj-lt"/>
                          <a:cs typeface="Times New Roman" pitchFamily="18" charset="0"/>
                        </a:rPr>
                        <a:t>Code</a:t>
                      </a:r>
                      <a:r>
                        <a:rPr kumimoji="0" lang="en-US" sz="1200" b="1" kern="1200" baseline="0" dirty="0" smtClean="0">
                          <a:solidFill>
                            <a:schemeClr val="accent6">
                              <a:lumMod val="25000"/>
                            </a:schemeClr>
                          </a:solidFill>
                          <a:latin typeface="+mj-lt"/>
                          <a:ea typeface="+mn-ea"/>
                          <a:cs typeface="+mn-cs"/>
                        </a:rPr>
                        <a:t>(2 digits). </a:t>
                      </a:r>
                      <a:endParaRPr kumimoji="0" lang="en-US" sz="1200" b="1" i="0" u="none" strike="noStrike" cap="none" normalizeH="0" baseline="0" dirty="0" smtClean="0">
                        <a:ln>
                          <a:noFill/>
                        </a:ln>
                        <a:solidFill>
                          <a:schemeClr val="accent6">
                            <a:lumMod val="25000"/>
                          </a:schemeClr>
                        </a:solidFill>
                        <a:effectLst/>
                        <a:latin typeface="+mj-lt"/>
                        <a:cs typeface="Times New Roman" pitchFamily="18" charset="0"/>
                      </a:endParaRPr>
                    </a:p>
                  </a:txBody>
                  <a:tcPr marL="80009" marR="80009" marT="40009" marB="400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92113" marR="0" lvl="0" indent="-392113"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accent6">
                              <a:lumMod val="25000"/>
                            </a:schemeClr>
                          </a:solidFill>
                          <a:effectLst/>
                          <a:latin typeface="+mj-lt"/>
                          <a:cs typeface="Times New Roman" pitchFamily="18" charset="0"/>
                        </a:rPr>
                        <a:t>Amount</a:t>
                      </a:r>
                      <a:endParaRPr kumimoji="0" lang="en-US" sz="1200" b="1" i="0" u="none" strike="noStrike" cap="none" normalizeH="0" baseline="0" dirty="0" smtClean="0">
                        <a:ln>
                          <a:noFill/>
                        </a:ln>
                        <a:solidFill>
                          <a:schemeClr val="accent6">
                            <a:lumMod val="25000"/>
                          </a:schemeClr>
                        </a:solidFill>
                        <a:effectLst/>
                        <a:latin typeface="+mj-lt"/>
                        <a:cs typeface="Arial" charset="0"/>
                      </a:endParaRPr>
                    </a:p>
                  </a:txBody>
                  <a:tcPr marL="80009" marR="80009" marT="40009" marB="400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62918">
                <a:tc>
                  <a:txBody>
                    <a:bodyPr/>
                    <a:lstStyle/>
                    <a:p>
                      <a:pPr marL="0" marR="0" lvl="0" indent="0"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accent6">
                              <a:lumMod val="25000"/>
                            </a:schemeClr>
                          </a:solidFill>
                          <a:effectLst/>
                          <a:latin typeface="+mj-lt"/>
                          <a:cs typeface="Times New Roman" pitchFamily="18" charset="0"/>
                        </a:rPr>
                        <a:t>4582331</a:t>
                      </a:r>
                      <a:endParaRPr kumimoji="0" lang="en-US" sz="1200" b="1" i="0" u="none" strike="noStrike" cap="none" normalizeH="0" baseline="0" dirty="0" smtClean="0">
                        <a:ln>
                          <a:noFill/>
                        </a:ln>
                        <a:solidFill>
                          <a:schemeClr val="accent6">
                            <a:lumMod val="25000"/>
                          </a:schemeClr>
                        </a:solidFill>
                        <a:effectLst/>
                        <a:latin typeface="+mj-lt"/>
                        <a:cs typeface="Arial" charset="0"/>
                      </a:endParaRPr>
                    </a:p>
                  </a:txBody>
                  <a:tcPr marL="80009" marR="80009" marT="40009" marB="4000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accent6">
                              <a:lumMod val="25000"/>
                            </a:schemeClr>
                          </a:solidFill>
                          <a:effectLst/>
                          <a:latin typeface="+mj-lt"/>
                          <a:cs typeface="Times New Roman" pitchFamily="18" charset="0"/>
                        </a:rPr>
                        <a:t>015274247</a:t>
                      </a:r>
                    </a:p>
                  </a:txBody>
                  <a:tcPr marL="80009" marR="80009" marT="40009" marB="40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accent6">
                              <a:lumMod val="25000"/>
                            </a:schemeClr>
                          </a:solidFill>
                          <a:effectLst/>
                          <a:latin typeface="+mj-lt"/>
                          <a:cs typeface="Times New Roman" pitchFamily="18" charset="0"/>
                        </a:rPr>
                        <a:t>0021220002531</a:t>
                      </a:r>
                      <a:endParaRPr kumimoji="0" lang="en-US" sz="1200" b="1" i="0" u="none" strike="noStrike" cap="none" normalizeH="0" baseline="0" dirty="0" smtClean="0">
                        <a:ln>
                          <a:noFill/>
                        </a:ln>
                        <a:solidFill>
                          <a:schemeClr val="accent6">
                            <a:lumMod val="25000"/>
                          </a:schemeClr>
                        </a:solidFill>
                        <a:effectLst/>
                        <a:latin typeface="+mj-lt"/>
                        <a:cs typeface="Arial" charset="0"/>
                      </a:endParaRPr>
                    </a:p>
                  </a:txBody>
                  <a:tcPr marL="80009" marR="80009" marT="40009" marB="40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accent6">
                              <a:lumMod val="25000"/>
                            </a:schemeClr>
                          </a:solidFill>
                          <a:effectLst/>
                          <a:latin typeface="+mj-lt"/>
                          <a:cs typeface="Times New Roman" pitchFamily="18" charset="0"/>
                        </a:rPr>
                        <a:t>11</a:t>
                      </a:r>
                    </a:p>
                  </a:txBody>
                  <a:tcPr marL="80009" marR="80009" marT="40009" marB="40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chemeClr val="accent6">
                              <a:lumMod val="25000"/>
                            </a:schemeClr>
                          </a:solidFill>
                          <a:effectLst/>
                          <a:latin typeface="+mj-lt"/>
                          <a:cs typeface="Arial" charset="0"/>
                        </a:rPr>
                        <a:t>83000.00</a:t>
                      </a:r>
                    </a:p>
                  </a:txBody>
                  <a:tcPr marL="80009" marR="80009" marT="40009" marB="40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62918">
                <a:tc>
                  <a:txBody>
                    <a:bodyPr/>
                    <a:lstStyle/>
                    <a:p>
                      <a:pPr marL="0" marR="0" lvl="0" indent="0"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accent6">
                            <a:lumMod val="25000"/>
                          </a:schemeClr>
                        </a:solidFill>
                        <a:effectLst/>
                        <a:latin typeface="Bell MT" pitchFamily="18" charset="0"/>
                        <a:cs typeface="Arial" charset="0"/>
                      </a:endParaRPr>
                    </a:p>
                  </a:txBody>
                  <a:tcPr marL="80009" marR="80009" marT="40009" marB="4000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accent6">
                            <a:lumMod val="25000"/>
                          </a:schemeClr>
                        </a:solidFill>
                        <a:effectLst/>
                        <a:latin typeface="Bell MT" pitchFamily="18" charset="0"/>
                        <a:cs typeface="Times New Roman" pitchFamily="18" charset="0"/>
                      </a:endParaRPr>
                    </a:p>
                  </a:txBody>
                  <a:tcPr marL="80009" marR="80009" marT="40009" marB="40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accent6">
                            <a:lumMod val="25000"/>
                          </a:schemeClr>
                        </a:solidFill>
                        <a:effectLst/>
                        <a:latin typeface="Bell MT" pitchFamily="18" charset="0"/>
                        <a:cs typeface="Arial" charset="0"/>
                      </a:endParaRPr>
                    </a:p>
                  </a:txBody>
                  <a:tcPr marL="80009" marR="80009" marT="40009" marB="40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accent6">
                            <a:lumMod val="25000"/>
                          </a:schemeClr>
                        </a:solidFill>
                        <a:effectLst/>
                        <a:latin typeface="Bell MT" pitchFamily="18" charset="0"/>
                        <a:cs typeface="Times New Roman" pitchFamily="18" charset="0"/>
                      </a:endParaRPr>
                    </a:p>
                  </a:txBody>
                  <a:tcPr marL="80009" marR="80009" marT="40009" marB="40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1044575" rtl="0" eaLnBrk="1" fontAlgn="base" latinLnBrk="0" hangingPunct="1">
                        <a:lnSpc>
                          <a:spcPct val="100000"/>
                        </a:lnSpc>
                        <a:spcBef>
                          <a:spcPct val="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accent6">
                            <a:lumMod val="25000"/>
                          </a:schemeClr>
                        </a:solidFill>
                        <a:effectLst/>
                        <a:latin typeface="Bell MT" pitchFamily="18" charset="0"/>
                        <a:cs typeface="Arial" charset="0"/>
                      </a:endParaRPr>
                    </a:p>
                  </a:txBody>
                  <a:tcPr marL="80009" marR="80009" marT="40009" marB="400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14370" name="Rectangle 273"/>
          <p:cNvSpPr>
            <a:spLocks noGrp="1" noChangeArrowheads="1"/>
          </p:cNvSpPr>
          <p:nvPr>
            <p:ph type="title" idx="4294967295"/>
          </p:nvPr>
        </p:nvSpPr>
        <p:spPr>
          <a:xfrm>
            <a:off x="3179297" y="109539"/>
            <a:ext cx="6386733" cy="467236"/>
          </a:xfrm>
        </p:spPr>
        <p:txBody>
          <a:bodyPr lIns="91436" tIns="45718" rIns="91436" bIns="45718" rtlCol="0" anchor="b">
            <a:noAutofit/>
            <a:scene3d>
              <a:camera prst="orthographicFront"/>
              <a:lightRig rig="soft" dir="t">
                <a:rot lat="0" lon="0" rev="2400000"/>
              </a:lightRig>
            </a:scene3d>
            <a:sp3d>
              <a:bevelT w="19050" h="12700"/>
            </a:sp3d>
          </a:bodyPr>
          <a:lstStyle/>
          <a:p>
            <a:pPr marL="54864" indent="0" defTabSz="1044575" eaLnBrk="1" fontAlgn="auto" hangingPunct="1">
              <a:spcAft>
                <a:spcPts val="0"/>
              </a:spcAft>
              <a:defRPr/>
            </a:pPr>
            <a:r>
              <a:rPr lang="en-US" sz="3600" dirty="0">
                <a:solidFill>
                  <a:schemeClr val="accent6">
                    <a:lumMod val="50000"/>
                  </a:schemeClr>
                </a:solidFill>
              </a:rPr>
              <a:t>MICR </a:t>
            </a:r>
            <a:r>
              <a:rPr lang="en-US" sz="3600" dirty="0" err="1">
                <a:solidFill>
                  <a:schemeClr val="accent6">
                    <a:lumMod val="50000"/>
                  </a:schemeClr>
                </a:solidFill>
              </a:rPr>
              <a:t>Cheques</a:t>
            </a:r>
            <a:r>
              <a:rPr lang="en-US" sz="3600" dirty="0">
                <a:solidFill>
                  <a:schemeClr val="accent6">
                    <a:lumMod val="50000"/>
                  </a:schemeClr>
                </a:solidFill>
              </a:rPr>
              <a:t>:</a:t>
            </a:r>
          </a:p>
        </p:txBody>
      </p:sp>
      <p:pic>
        <p:nvPicPr>
          <p:cNvPr id="27686" name="Picture 10" descr="IMG_0007.jpg"/>
          <p:cNvPicPr>
            <a:picLocks noChangeAspect="1"/>
          </p:cNvPicPr>
          <p:nvPr/>
        </p:nvPicPr>
        <p:blipFill>
          <a:blip r:embed="rId3">
            <a:lum bright="-22000" contrast="28000"/>
            <a:extLst>
              <a:ext uri="{28A0092B-C50C-407E-A947-70E740481C1C}">
                <a14:useLocalDpi xmlns="" xmlns:a14="http://schemas.microsoft.com/office/drawing/2010/main" val="0"/>
              </a:ext>
            </a:extLst>
          </a:blip>
          <a:srcRect/>
          <a:stretch>
            <a:fillRect/>
          </a:stretch>
        </p:blipFill>
        <p:spPr bwMode="auto">
          <a:xfrm>
            <a:off x="1205345" y="571500"/>
            <a:ext cx="9171709" cy="29670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41881929"/>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err="1">
                <a:solidFill>
                  <a:srgbClr val="676A55">
                    <a:tint val="60000"/>
                    <a:satMod val="155000"/>
                  </a:srgbClr>
                </a:solidFill>
              </a:rPr>
              <a:t>Rupali</a:t>
            </a:r>
            <a:r>
              <a:rPr lang="en-US" dirty="0">
                <a:solidFill>
                  <a:srgbClr val="676A55">
                    <a:tint val="60000"/>
                    <a:satMod val="155000"/>
                  </a:srgbClr>
                </a:solidFill>
              </a:rPr>
              <a:t> Bank Ltd.</a:t>
            </a:r>
          </a:p>
        </p:txBody>
      </p:sp>
      <p:sp>
        <p:nvSpPr>
          <p:cNvPr id="30723"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buClrTx/>
              <a:buSzTx/>
              <a:buFontTx/>
              <a:buNone/>
            </a:pPr>
            <a:fld id="{43EAD73F-59FF-4062-B730-7B07D97D6A47}" type="slidenum">
              <a:rPr lang="en-US" sz="1600">
                <a:solidFill>
                  <a:srgbClr val="DFE0D4"/>
                </a:solidFill>
                <a:latin typeface="Tahoma" panose="020B0604030504040204" pitchFamily="34" charset="0"/>
              </a:rPr>
              <a:pPr>
                <a:buClrTx/>
                <a:buSzTx/>
                <a:buFontTx/>
                <a:buNone/>
              </a:pPr>
              <a:t>7</a:t>
            </a:fld>
            <a:endParaRPr lang="en-US" sz="1600">
              <a:solidFill>
                <a:srgbClr val="DFE0D4"/>
              </a:solidFill>
              <a:latin typeface="Tahoma" panose="020B0604030504040204" pitchFamily="34" charset="0"/>
            </a:endParaRPr>
          </a:p>
        </p:txBody>
      </p:sp>
      <p:sp>
        <p:nvSpPr>
          <p:cNvPr id="4" name="Rectangle 3"/>
          <p:cNvSpPr>
            <a:spLocks noChangeArrowheads="1"/>
          </p:cNvSpPr>
          <p:nvPr/>
        </p:nvSpPr>
        <p:spPr bwMode="auto">
          <a:xfrm>
            <a:off x="1628776" y="1143001"/>
            <a:ext cx="5324475" cy="708025"/>
          </a:xfrm>
          <a:prstGeom prst="rect">
            <a:avLst/>
          </a:prstGeom>
          <a:noFill/>
          <a:ln w="9525">
            <a:noFill/>
            <a:miter lim="800000"/>
            <a:headEnd/>
            <a:tailEnd/>
          </a:ln>
        </p:spPr>
        <p:txBody>
          <a:bodyPr>
            <a:spAutoFit/>
          </a:bodyPr>
          <a:lstStyle/>
          <a:p>
            <a:pPr algn="just" fontAlgn="base">
              <a:spcBef>
                <a:spcPct val="0"/>
              </a:spcBef>
              <a:spcAft>
                <a:spcPct val="0"/>
              </a:spcAft>
              <a:defRPr/>
            </a:pPr>
            <a:r>
              <a:rPr lang="en-US" sz="2000" b="1" dirty="0">
                <a:solidFill>
                  <a:srgbClr val="EAEBDE">
                    <a:lumMod val="10000"/>
                  </a:srgbClr>
                </a:solidFill>
                <a:latin typeface="Times New Roman" pitchFamily="18" charset="0"/>
                <a:cs typeface="Arial" charset="0"/>
              </a:rPr>
              <a:t>1</a:t>
            </a:r>
            <a:r>
              <a:rPr lang="en-US" sz="2000" b="1" baseline="30000" dirty="0">
                <a:solidFill>
                  <a:srgbClr val="EAEBDE">
                    <a:lumMod val="10000"/>
                  </a:srgbClr>
                </a:solidFill>
                <a:latin typeface="Times New Roman" pitchFamily="18" charset="0"/>
                <a:cs typeface="Arial" charset="0"/>
              </a:rPr>
              <a:t>st</a:t>
            </a:r>
            <a:r>
              <a:rPr lang="en-US" sz="2000" b="1" dirty="0">
                <a:solidFill>
                  <a:srgbClr val="EAEBDE">
                    <a:lumMod val="10000"/>
                  </a:srgbClr>
                </a:solidFill>
                <a:latin typeface="Times New Roman" pitchFamily="18" charset="0"/>
                <a:cs typeface="Arial" charset="0"/>
              </a:rPr>
              <a:t>  3(three) Digits in Routing Number </a:t>
            </a:r>
          </a:p>
          <a:p>
            <a:pPr algn="just" fontAlgn="base">
              <a:spcBef>
                <a:spcPct val="0"/>
              </a:spcBef>
              <a:spcAft>
                <a:spcPct val="0"/>
              </a:spcAft>
              <a:defRPr/>
            </a:pPr>
            <a:r>
              <a:rPr lang="en-US" sz="2000" b="1" dirty="0">
                <a:solidFill>
                  <a:srgbClr val="EAEBDE">
                    <a:lumMod val="10000"/>
                  </a:srgbClr>
                </a:solidFill>
                <a:latin typeface="Times New Roman" pitchFamily="18" charset="0"/>
                <a:cs typeface="Arial" charset="0"/>
              </a:rPr>
              <a:t>assigned as Bank Code:</a:t>
            </a:r>
            <a:endParaRPr lang="en-US" sz="2000" dirty="0">
              <a:solidFill>
                <a:srgbClr val="EAEBDE">
                  <a:lumMod val="10000"/>
                </a:srgbClr>
              </a:solidFill>
              <a:latin typeface="Tahoma" panose="020B0604030504040204" pitchFamily="34" charset="0"/>
              <a:cs typeface="Arial" charset="0"/>
            </a:endParaRPr>
          </a:p>
        </p:txBody>
      </p:sp>
      <p:sp>
        <p:nvSpPr>
          <p:cNvPr id="5" name="Rectangle 4"/>
          <p:cNvSpPr>
            <a:spLocks noChangeArrowheads="1"/>
          </p:cNvSpPr>
          <p:nvPr/>
        </p:nvSpPr>
        <p:spPr bwMode="auto">
          <a:xfrm>
            <a:off x="1738313" y="3071813"/>
            <a:ext cx="5357812" cy="646112"/>
          </a:xfrm>
          <a:prstGeom prst="rect">
            <a:avLst/>
          </a:prstGeom>
          <a:noFill/>
          <a:ln w="9525">
            <a:noFill/>
            <a:miter lim="800000"/>
            <a:headEnd/>
            <a:tailEnd/>
          </a:ln>
        </p:spPr>
        <p:txBody>
          <a:bodyPr>
            <a:spAutoFit/>
          </a:bodyPr>
          <a:lstStyle/>
          <a:p>
            <a:pPr fontAlgn="base">
              <a:spcBef>
                <a:spcPct val="0"/>
              </a:spcBef>
              <a:spcAft>
                <a:spcPct val="0"/>
              </a:spcAft>
              <a:defRPr/>
            </a:pPr>
            <a:r>
              <a:rPr lang="en-US" b="1" dirty="0">
                <a:solidFill>
                  <a:prstClr val="black">
                    <a:lumMod val="95000"/>
                    <a:lumOff val="5000"/>
                  </a:prstClr>
                </a:solidFill>
                <a:latin typeface="Times New Roman" pitchFamily="18" charset="0"/>
                <a:cs typeface="Arial" charset="0"/>
              </a:rPr>
              <a:t>Next 2(Two) digits used in Routing Number </a:t>
            </a:r>
          </a:p>
          <a:p>
            <a:pPr fontAlgn="base">
              <a:spcBef>
                <a:spcPct val="0"/>
              </a:spcBef>
              <a:spcAft>
                <a:spcPct val="0"/>
              </a:spcAft>
              <a:defRPr/>
            </a:pPr>
            <a:r>
              <a:rPr lang="en-US" b="1" dirty="0">
                <a:solidFill>
                  <a:prstClr val="black">
                    <a:lumMod val="95000"/>
                    <a:lumOff val="5000"/>
                  </a:prstClr>
                </a:solidFill>
                <a:latin typeface="Times New Roman" pitchFamily="18" charset="0"/>
                <a:cs typeface="Arial" charset="0"/>
              </a:rPr>
              <a:t>as District Code:</a:t>
            </a:r>
            <a:endParaRPr lang="en-US" dirty="0">
              <a:solidFill>
                <a:prstClr val="black">
                  <a:lumMod val="95000"/>
                  <a:lumOff val="5000"/>
                </a:prstClr>
              </a:solidFill>
              <a:latin typeface="Tahoma" panose="020B0604030504040204" pitchFamily="34" charset="0"/>
              <a:cs typeface="Arial" charset="0"/>
            </a:endParaRPr>
          </a:p>
        </p:txBody>
      </p:sp>
      <p:graphicFrame>
        <p:nvGraphicFramePr>
          <p:cNvPr id="15425" name="Group 65"/>
          <p:cNvGraphicFramePr>
            <a:graphicFrameLocks noGrp="1"/>
          </p:cNvGraphicFramePr>
          <p:nvPr/>
        </p:nvGraphicFramePr>
        <p:xfrm>
          <a:off x="7310439" y="1201739"/>
          <a:ext cx="2714625" cy="1395413"/>
        </p:xfrm>
        <a:graphic>
          <a:graphicData uri="http://schemas.openxmlformats.org/drawingml/2006/table">
            <a:tbl>
              <a:tblPr/>
              <a:tblGrid>
                <a:gridCol w="1437154"/>
                <a:gridCol w="1277471"/>
              </a:tblGrid>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Name of Banks</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Routing Number</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Tahoma" pitchFamily="34" charset="0"/>
                          <a:cs typeface="Arial" charset="0"/>
                        </a:rPr>
                        <a:t>Sonali</a:t>
                      </a:r>
                      <a:r>
                        <a:rPr kumimoji="0" lang="en-US" sz="1000" b="1" i="0" u="none" strike="noStrike" cap="none" normalizeH="0" baseline="0" dirty="0" smtClean="0">
                          <a:ln>
                            <a:noFill/>
                          </a:ln>
                          <a:solidFill>
                            <a:srgbClr val="000000"/>
                          </a:solidFill>
                          <a:effectLst/>
                          <a:latin typeface="Tahoma" pitchFamily="34" charset="0"/>
                          <a:cs typeface="Arial" charset="0"/>
                        </a:rPr>
                        <a:t> Bank</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200</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CB"/>
                    </a:solidFill>
                  </a:tcPr>
                </a:tc>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Tahoma" pitchFamily="34" charset="0"/>
                          <a:cs typeface="Arial" charset="0"/>
                        </a:rPr>
                        <a:t>Janata</a:t>
                      </a:r>
                      <a:r>
                        <a:rPr kumimoji="0" lang="en-US" sz="1000" b="1" i="0" u="none" strike="noStrike" cap="none" normalizeH="0" baseline="0" dirty="0" smtClean="0">
                          <a:ln>
                            <a:noFill/>
                          </a:ln>
                          <a:solidFill>
                            <a:srgbClr val="000000"/>
                          </a:solidFill>
                          <a:effectLst/>
                          <a:latin typeface="Tahoma" pitchFamily="34" charset="0"/>
                          <a:cs typeface="Arial" charset="0"/>
                        </a:rPr>
                        <a:t> Bank</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135</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E7"/>
                    </a:solid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ahoma" pitchFamily="34" charset="0"/>
                          <a:cs typeface="Arial" charset="0"/>
                        </a:rPr>
                        <a:t>Agrani Bank</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010</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CB"/>
                    </a:solid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ahoma" pitchFamily="34" charset="0"/>
                          <a:cs typeface="Arial" charset="0"/>
                        </a:rPr>
                        <a:t>Rupali  Bank</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185</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E7"/>
                    </a:solidFill>
                  </a:tcPr>
                </a:tc>
              </a:tr>
            </a:tbl>
          </a:graphicData>
        </a:graphic>
      </p:graphicFrame>
      <p:graphicFrame>
        <p:nvGraphicFramePr>
          <p:cNvPr id="15455" name="Group 95"/>
          <p:cNvGraphicFramePr>
            <a:graphicFrameLocks noGrp="1"/>
          </p:cNvGraphicFramePr>
          <p:nvPr/>
        </p:nvGraphicFramePr>
        <p:xfrm>
          <a:off x="7239001" y="3092451"/>
          <a:ext cx="2714625" cy="1270001"/>
        </p:xfrm>
        <a:graphic>
          <a:graphicData uri="http://schemas.openxmlformats.org/drawingml/2006/table">
            <a:tbl>
              <a:tblPr/>
              <a:tblGrid>
                <a:gridCol w="1206501"/>
                <a:gridCol w="1508124"/>
              </a:tblGrid>
              <a:tr h="243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Name of Banks</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Routing Number</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49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Dhaka</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26,27</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CB"/>
                    </a:solidFill>
                  </a:tcPr>
                </a:tc>
              </a:tr>
              <a:tr h="2607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Chittagong</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15</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E7"/>
                    </a:solidFill>
                  </a:tcPr>
                </a:tc>
              </a:tr>
              <a:tr h="2721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Tahoma" pitchFamily="34" charset="0"/>
                          <a:cs typeface="Arial" charset="0"/>
                        </a:rPr>
                        <a:t>Sylhet</a:t>
                      </a:r>
                      <a:endParaRPr kumimoji="0" lang="en-US" sz="1000" b="1" i="0" u="none" strike="noStrike" cap="none" normalizeH="0" baseline="0" dirty="0" smtClean="0">
                        <a:ln>
                          <a:noFill/>
                        </a:ln>
                        <a:solidFill>
                          <a:srgbClr val="000000"/>
                        </a:solidFill>
                        <a:effectLst/>
                        <a:latin typeface="Tahoma" pitchFamily="34" charset="0"/>
                        <a:cs typeface="Arial" charset="0"/>
                      </a:endParaRP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91</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CB"/>
                    </a:solidFill>
                  </a:tcPr>
                </a:tc>
              </a:tr>
              <a:tr h="243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Barisal</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06</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E7"/>
                    </a:solidFill>
                  </a:tcPr>
                </a:tc>
              </a:tr>
            </a:tbl>
          </a:graphicData>
        </a:graphic>
      </p:graphicFrame>
      <p:sp>
        <p:nvSpPr>
          <p:cNvPr id="10" name="Rectangle 9"/>
          <p:cNvSpPr>
            <a:spLocks noChangeArrowheads="1"/>
          </p:cNvSpPr>
          <p:nvPr/>
        </p:nvSpPr>
        <p:spPr bwMode="auto">
          <a:xfrm>
            <a:off x="1881188" y="282576"/>
            <a:ext cx="850106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fontAlgn="base">
              <a:spcBef>
                <a:spcPct val="0"/>
              </a:spcBef>
              <a:spcAft>
                <a:spcPct val="0"/>
              </a:spcAft>
              <a:buClrTx/>
              <a:buSzTx/>
              <a:buFontTx/>
              <a:buNone/>
            </a:pPr>
            <a:r>
              <a:rPr lang="en-US" sz="2000" b="1">
                <a:solidFill>
                  <a:srgbClr val="002060"/>
                </a:solidFill>
                <a:latin typeface="High Tower Text" panose="02040502050506030303" pitchFamily="18" charset="0"/>
                <a:cs typeface="Arial" panose="020B0604020202020204" pitchFamily="34" charset="0"/>
              </a:rPr>
              <a:t>Routing Number:-Routing Number is  9 digits number allocated  by Bangladesh Bank  for each branch of every bank .  </a:t>
            </a:r>
          </a:p>
        </p:txBody>
      </p:sp>
      <p:sp>
        <p:nvSpPr>
          <p:cNvPr id="11" name="Rectangle 10"/>
          <p:cNvSpPr>
            <a:spLocks noChangeArrowheads="1"/>
          </p:cNvSpPr>
          <p:nvPr/>
        </p:nvSpPr>
        <p:spPr bwMode="auto">
          <a:xfrm>
            <a:off x="1738313" y="4786314"/>
            <a:ext cx="3143250" cy="2308225"/>
          </a:xfrm>
          <a:prstGeom prst="rect">
            <a:avLst/>
          </a:prstGeom>
          <a:noFill/>
          <a:ln w="9525">
            <a:noFill/>
            <a:miter lim="800000"/>
            <a:headEnd/>
            <a:tailEnd/>
          </a:ln>
        </p:spPr>
        <p:txBody>
          <a:bodyPr>
            <a:spAutoFit/>
          </a:bodyPr>
          <a:lstStyle/>
          <a:p>
            <a:pPr algn="just" fontAlgn="base">
              <a:spcBef>
                <a:spcPct val="0"/>
              </a:spcBef>
              <a:spcAft>
                <a:spcPct val="0"/>
              </a:spcAft>
              <a:defRPr/>
            </a:pPr>
            <a:r>
              <a:rPr lang="en-US" sz="1600" b="1" dirty="0">
                <a:solidFill>
                  <a:prstClr val="black">
                    <a:lumMod val="95000"/>
                    <a:lumOff val="5000"/>
                  </a:prstClr>
                </a:solidFill>
                <a:latin typeface="Times New Roman" pitchFamily="18" charset="0"/>
                <a:cs typeface="Arial" charset="0"/>
              </a:rPr>
              <a:t>Next 3(Three) digits used in Routing Number is Branch Code &amp; last digit a check digit generated by computer . Some Example of routing number of different branches.</a:t>
            </a:r>
          </a:p>
          <a:p>
            <a:pPr fontAlgn="base">
              <a:spcBef>
                <a:spcPct val="0"/>
              </a:spcBef>
              <a:spcAft>
                <a:spcPct val="0"/>
              </a:spcAft>
              <a:defRPr/>
            </a:pPr>
            <a:endParaRPr lang="en-US" sz="1600" b="1" dirty="0">
              <a:solidFill>
                <a:srgbClr val="000000"/>
              </a:solidFill>
              <a:latin typeface="Times New Roman" pitchFamily="18" charset="0"/>
              <a:cs typeface="Arial" charset="0"/>
            </a:endParaRPr>
          </a:p>
          <a:p>
            <a:pPr fontAlgn="base">
              <a:spcBef>
                <a:spcPct val="0"/>
              </a:spcBef>
              <a:spcAft>
                <a:spcPct val="0"/>
              </a:spcAft>
              <a:defRPr/>
            </a:pPr>
            <a:endParaRPr lang="en-US" sz="1600" b="1" dirty="0">
              <a:solidFill>
                <a:srgbClr val="000000"/>
              </a:solidFill>
              <a:latin typeface="Times New Roman" pitchFamily="18" charset="0"/>
              <a:cs typeface="Arial" charset="0"/>
            </a:endParaRPr>
          </a:p>
          <a:p>
            <a:pPr fontAlgn="base">
              <a:spcBef>
                <a:spcPct val="0"/>
              </a:spcBef>
              <a:spcAft>
                <a:spcPct val="0"/>
              </a:spcAft>
              <a:defRPr/>
            </a:pPr>
            <a:endParaRPr lang="en-US" sz="1600" dirty="0">
              <a:solidFill>
                <a:prstClr val="white"/>
              </a:solidFill>
              <a:latin typeface="Tahoma" panose="020B0604030504040204" pitchFamily="34" charset="0"/>
              <a:cs typeface="Arial" charset="0"/>
            </a:endParaRPr>
          </a:p>
        </p:txBody>
      </p:sp>
      <p:graphicFrame>
        <p:nvGraphicFramePr>
          <p:cNvPr id="12" name="Group 95"/>
          <p:cNvGraphicFramePr>
            <a:graphicFrameLocks noGrp="1"/>
          </p:cNvGraphicFramePr>
          <p:nvPr/>
        </p:nvGraphicFramePr>
        <p:xfrm>
          <a:off x="5024439" y="4945064"/>
          <a:ext cx="5214937" cy="1270001"/>
        </p:xfrm>
        <a:graphic>
          <a:graphicData uri="http://schemas.openxmlformats.org/drawingml/2006/table">
            <a:tbl>
              <a:tblPr/>
              <a:tblGrid>
                <a:gridCol w="2317751"/>
                <a:gridCol w="2897186"/>
              </a:tblGrid>
              <a:tr h="2439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Name of Branches</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Routing Number</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49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RBL Local Office, Dhaka</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185273886</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CB"/>
                    </a:solidFill>
                  </a:tcPr>
                </a:tc>
              </a:tr>
              <a:tr h="2607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ABL, Bandar </a:t>
                      </a:r>
                      <a:r>
                        <a:rPr kumimoji="0" lang="en-US" sz="1000" b="1" i="0" u="none" strike="noStrike" cap="none" normalizeH="0" baseline="0" dirty="0" err="1" smtClean="0">
                          <a:ln>
                            <a:noFill/>
                          </a:ln>
                          <a:solidFill>
                            <a:srgbClr val="000000"/>
                          </a:solidFill>
                          <a:effectLst/>
                          <a:latin typeface="Tahoma" pitchFamily="34" charset="0"/>
                          <a:cs typeface="Arial" charset="0"/>
                        </a:rPr>
                        <a:t>Bazr</a:t>
                      </a:r>
                      <a:r>
                        <a:rPr kumimoji="0" lang="en-US" sz="1000" b="1" i="0" u="none" strike="noStrike" cap="none" normalizeH="0" baseline="0" dirty="0" smtClean="0">
                          <a:ln>
                            <a:noFill/>
                          </a:ln>
                          <a:solidFill>
                            <a:srgbClr val="000000"/>
                          </a:solidFill>
                          <a:effectLst/>
                          <a:latin typeface="Tahoma" pitchFamily="34" charset="0"/>
                          <a:cs typeface="Arial" charset="0"/>
                        </a:rPr>
                        <a:t>, </a:t>
                      </a:r>
                      <a:r>
                        <a:rPr kumimoji="0" lang="en-US" sz="1000" b="1" i="0" u="none" strike="noStrike" cap="none" normalizeH="0" baseline="0" dirty="0" err="1" smtClean="0">
                          <a:ln>
                            <a:noFill/>
                          </a:ln>
                          <a:solidFill>
                            <a:srgbClr val="000000"/>
                          </a:solidFill>
                          <a:effectLst/>
                          <a:latin typeface="Tahoma" pitchFamily="34" charset="0"/>
                          <a:cs typeface="Arial" charset="0"/>
                        </a:rPr>
                        <a:t>Sylhet</a:t>
                      </a:r>
                      <a:r>
                        <a:rPr kumimoji="0" lang="en-US" sz="1000" b="1" i="0" u="none" strike="noStrike" cap="none" normalizeH="0" baseline="0" dirty="0" smtClean="0">
                          <a:ln>
                            <a:noFill/>
                          </a:ln>
                          <a:solidFill>
                            <a:srgbClr val="000000"/>
                          </a:solidFill>
                          <a:effectLst/>
                          <a:latin typeface="Tahoma" pitchFamily="34" charset="0"/>
                          <a:cs typeface="Arial" charset="0"/>
                        </a:rPr>
                        <a:t>, </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010610193</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E7"/>
                    </a:solidFill>
                  </a:tcPr>
                </a:tc>
              </a:tr>
              <a:tr h="2721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SBL, </a:t>
                      </a:r>
                      <a:r>
                        <a:rPr kumimoji="0" lang="en-US" sz="1000" b="1" i="0" u="none" strike="noStrike" cap="none" normalizeH="0" baseline="0" dirty="0" err="1" smtClean="0">
                          <a:ln>
                            <a:noFill/>
                          </a:ln>
                          <a:solidFill>
                            <a:srgbClr val="000000"/>
                          </a:solidFill>
                          <a:effectLst/>
                          <a:latin typeface="Tahoma" pitchFamily="34" charset="0"/>
                          <a:cs typeface="Arial" charset="0"/>
                        </a:rPr>
                        <a:t>Uttara</a:t>
                      </a:r>
                      <a:r>
                        <a:rPr kumimoji="0" lang="en-US" sz="1000" b="1" i="0" u="none" strike="noStrike" cap="none" normalizeH="0" baseline="0" dirty="0" smtClean="0">
                          <a:ln>
                            <a:noFill/>
                          </a:ln>
                          <a:solidFill>
                            <a:srgbClr val="000000"/>
                          </a:solidFill>
                          <a:effectLst/>
                          <a:latin typeface="Tahoma" pitchFamily="34" charset="0"/>
                          <a:cs typeface="Arial" charset="0"/>
                        </a:rPr>
                        <a:t> Model town, Dhaka</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200264604</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CB"/>
                    </a:solidFill>
                  </a:tcPr>
                </a:tc>
              </a:tr>
              <a:tr h="243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JBL, Barisal Corporate</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ahoma" pitchFamily="34" charset="0"/>
                          <a:cs typeface="Arial" charset="0"/>
                        </a:rPr>
                        <a:t>135060344</a:t>
                      </a:r>
                    </a:p>
                  </a:txBody>
                  <a:tcPr marL="91439" marR="91439"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E7"/>
                    </a:solidFill>
                  </a:tcPr>
                </a:tc>
              </a:tr>
            </a:tbl>
          </a:graphicData>
        </a:graphic>
      </p:graphicFrame>
    </p:spTree>
    <p:extLst>
      <p:ext uri="{BB962C8B-B14F-4D97-AF65-F5344CB8AC3E}">
        <p14:creationId xmlns="" xmlns:p14="http://schemas.microsoft.com/office/powerpoint/2010/main" val="17011999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4" presetClass="emph" presetSubtype="2" fill="hold" grpId="1" nodeType="afterEffect">
                                  <p:stCondLst>
                                    <p:cond delay="0"/>
                                  </p:stCondLst>
                                  <p:childTnLst>
                                    <p:anim to="1.2" calcmode="lin" valueType="num">
                                      <p:cBhvr override="childStyle">
                                        <p:cTn id="15" dur="1000" fill="hold"/>
                                        <p:tgtEl>
                                          <p:spTgt spid="4"/>
                                        </p:tgtEl>
                                        <p:attrNameLst>
                                          <p:attrName>style.fontSize</p:attrName>
                                        </p:attrNameLst>
                                      </p:cBhvr>
                                    </p:anim>
                                  </p:childTnLst>
                                </p:cTn>
                              </p:par>
                              <p:par>
                                <p:cTn id="16" presetID="4" presetClass="emph" presetSubtype="2" fill="hold" nodeType="withEffect">
                                  <p:stCondLst>
                                    <p:cond delay="0"/>
                                  </p:stCondLst>
                                  <p:childTnLst>
                                    <p:anim to="1.2" calcmode="lin" valueType="num">
                                      <p:cBhvr override="childStyle">
                                        <p:cTn id="17" dur="2000" fill="hold"/>
                                        <p:tgtEl>
                                          <p:spTgt spid="5"/>
                                        </p:tgtEl>
                                        <p:attrNameLst>
                                          <p:attrName>style.fontSize</p:attrName>
                                        </p:attrNameLst>
                                      </p:cBhvr>
                                    </p:anim>
                                  </p:childTnLst>
                                </p:cTn>
                              </p:par>
                              <p:par>
                                <p:cTn id="18" presetID="2" presetClass="entr" presetSubtype="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000" fill="hold"/>
                                        <p:tgtEl>
                                          <p:spTgt spid="10"/>
                                        </p:tgtEl>
                                        <p:attrNameLst>
                                          <p:attrName>ppt_x</p:attrName>
                                        </p:attrNameLst>
                                      </p:cBhvr>
                                      <p:tavLst>
                                        <p:tav tm="0">
                                          <p:val>
                                            <p:strVal val="#ppt_x"/>
                                          </p:val>
                                        </p:tav>
                                        <p:tav tm="100000">
                                          <p:val>
                                            <p:strVal val="#ppt_x"/>
                                          </p:val>
                                        </p:tav>
                                      </p:tavLst>
                                    </p:anim>
                                    <p:anim calcmode="lin" valueType="num">
                                      <p:cBhvr additive="base">
                                        <p:cTn id="21" dur="2000" fill="hold"/>
                                        <p:tgtEl>
                                          <p:spTgt spid="10"/>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4000"/>
                            </p:stCondLst>
                            <p:childTnLst>
                              <p:par>
                                <p:cTn id="23" presetID="4" presetClass="emph" presetSubtype="2" fill="hold" grpId="1" nodeType="afterEffect">
                                  <p:stCondLst>
                                    <p:cond delay="0"/>
                                  </p:stCondLst>
                                  <p:childTnLst>
                                    <p:anim to="1.2" calcmode="lin" valueType="num">
                                      <p:cBhvr override="childStyle">
                                        <p:cTn id="24" dur="1000" fill="hold"/>
                                        <p:tgtEl>
                                          <p:spTgt spid="10"/>
                                        </p:tgtEl>
                                        <p:attrNameLst>
                                          <p:attrName>style.fontSize</p:attrName>
                                        </p:attrNameLst>
                                      </p:cBhvr>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000" fill="hold"/>
                                        <p:tgtEl>
                                          <p:spTgt spid="11"/>
                                        </p:tgtEl>
                                        <p:attrNameLst>
                                          <p:attrName>ppt_x</p:attrName>
                                        </p:attrNameLst>
                                      </p:cBhvr>
                                      <p:tavLst>
                                        <p:tav tm="0">
                                          <p:val>
                                            <p:strVal val="#ppt_x"/>
                                          </p:val>
                                        </p:tav>
                                        <p:tav tm="100000">
                                          <p:val>
                                            <p:strVal val="#ppt_x"/>
                                          </p:val>
                                        </p:tav>
                                      </p:tavLst>
                                    </p:anim>
                                    <p:anim calcmode="lin" valueType="num">
                                      <p:cBhvr additive="base">
                                        <p:cTn id="28" dur="2000" fill="hold"/>
                                        <p:tgtEl>
                                          <p:spTgt spid="11"/>
                                        </p:tgtEl>
                                        <p:attrNameLst>
                                          <p:attrName>ppt_y</p:attrName>
                                        </p:attrNameLst>
                                      </p:cBhvr>
                                      <p:tavLst>
                                        <p:tav tm="0">
                                          <p:val>
                                            <p:strVal val="1+#ppt_h/2"/>
                                          </p:val>
                                        </p:tav>
                                        <p:tav tm="100000">
                                          <p:val>
                                            <p:strVal val="#ppt_y"/>
                                          </p:val>
                                        </p:tav>
                                      </p:tavLst>
                                    </p:anim>
                                  </p:childTnLst>
                                </p:cTn>
                              </p:par>
                              <p:par>
                                <p:cTn id="29" presetID="4" presetClass="emph" presetSubtype="2" fill="hold" nodeType="withEffect">
                                  <p:stCondLst>
                                    <p:cond delay="0"/>
                                  </p:stCondLst>
                                  <p:childTnLst>
                                    <p:anim to="1.2" calcmode="lin" valueType="num">
                                      <p:cBhvr override="childStyle">
                                        <p:cTn id="30" dur="2000" fill="hold"/>
                                        <p:tgtEl>
                                          <p:spTgt spid="11"/>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10" grpId="0"/>
      <p:bldP spid="10" grpId="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01781"/>
            <a:ext cx="11235397" cy="1680237"/>
          </a:xfrm>
        </p:spPr>
        <p:txBody>
          <a:bodyPr>
            <a:normAutofit fontScale="90000"/>
          </a:bodyPr>
          <a:lstStyle/>
          <a:p>
            <a:pPr algn="l"/>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solidFill>
                  <a:srgbClr val="00B0F0"/>
                </a:solidFill>
              </a:rPr>
              <a:t> </a:t>
            </a:r>
            <a:br>
              <a:rPr lang="en-US" b="1" dirty="0" smtClean="0">
                <a:solidFill>
                  <a:srgbClr val="00B0F0"/>
                </a:solidFill>
              </a:rPr>
            </a:br>
            <a:r>
              <a:rPr lang="en-US" b="1" dirty="0" smtClean="0">
                <a:solidFill>
                  <a:schemeClr val="accent5">
                    <a:lumMod val="10000"/>
                  </a:schemeClr>
                </a:solidFill>
                <a:latin typeface="Times New Roman" pitchFamily="18" charset="0"/>
                <a:cs typeface="Times New Roman" pitchFamily="18" charset="0"/>
              </a:rPr>
              <a:t>CHEQUE PHYSICAL SECURITY </a:t>
            </a:r>
            <a:r>
              <a:rPr lang="en-US" b="1" u="sng" dirty="0" smtClean="0">
                <a:solidFill>
                  <a:schemeClr val="accent5">
                    <a:lumMod val="10000"/>
                  </a:schemeClr>
                </a:solidFill>
                <a:latin typeface="Times New Roman" pitchFamily="18" charset="0"/>
                <a:cs typeface="Times New Roman" pitchFamily="18" charset="0"/>
              </a:rPr>
              <a:t>STANDARDS… </a:t>
            </a: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u="sng" dirty="0" smtClean="0"/>
              <a:t/>
            </a:r>
            <a:br>
              <a:rPr lang="en-US" u="sng" dirty="0" smtClean="0"/>
            </a:br>
            <a:endParaRPr lang="en-US" u="sng" dirty="0"/>
          </a:p>
        </p:txBody>
      </p:sp>
      <p:sp>
        <p:nvSpPr>
          <p:cNvPr id="3" name="Content Placeholder 2"/>
          <p:cNvSpPr>
            <a:spLocks noGrp="1"/>
          </p:cNvSpPr>
          <p:nvPr>
            <p:ph idx="1"/>
          </p:nvPr>
        </p:nvSpPr>
        <p:spPr>
          <a:xfrm>
            <a:off x="609600" y="1772529"/>
            <a:ext cx="10972800" cy="4323471"/>
          </a:xfrm>
        </p:spPr>
        <p:txBody>
          <a:bodyPr/>
          <a:lstStyle/>
          <a:p>
            <a:r>
              <a:rPr lang="en-US" sz="3600" b="1" dirty="0" smtClean="0">
                <a:solidFill>
                  <a:schemeClr val="accent6">
                    <a:lumMod val="10000"/>
                  </a:schemeClr>
                </a:solidFill>
                <a:latin typeface="Times New Roman" pitchFamily="18" charset="0"/>
                <a:cs typeface="Times New Roman" pitchFamily="18" charset="0"/>
              </a:rPr>
              <a:t>Watermark</a:t>
            </a:r>
          </a:p>
          <a:p>
            <a:r>
              <a:rPr lang="en-US" sz="3600" b="1" dirty="0" smtClean="0">
                <a:solidFill>
                  <a:schemeClr val="accent6">
                    <a:lumMod val="10000"/>
                  </a:schemeClr>
                </a:solidFill>
                <a:latin typeface="Times New Roman" pitchFamily="18" charset="0"/>
                <a:cs typeface="Times New Roman" pitchFamily="18" charset="0"/>
              </a:rPr>
              <a:t>Microprint</a:t>
            </a:r>
          </a:p>
          <a:p>
            <a:r>
              <a:rPr lang="en-US" sz="3600" b="1" dirty="0" smtClean="0">
                <a:solidFill>
                  <a:schemeClr val="accent6">
                    <a:lumMod val="10000"/>
                  </a:schemeClr>
                </a:solidFill>
                <a:latin typeface="Times New Roman" pitchFamily="18" charset="0"/>
                <a:cs typeface="Times New Roman" pitchFamily="18" charset="0"/>
              </a:rPr>
              <a:t>Magnetic Ink</a:t>
            </a:r>
          </a:p>
          <a:p>
            <a:r>
              <a:rPr lang="en-US" sz="3600" b="1" dirty="0" smtClean="0">
                <a:solidFill>
                  <a:schemeClr val="accent6">
                    <a:lumMod val="10000"/>
                  </a:schemeClr>
                </a:solidFill>
                <a:latin typeface="Times New Roman" pitchFamily="18" charset="0"/>
                <a:cs typeface="Times New Roman" pitchFamily="18" charset="0"/>
              </a:rPr>
              <a:t>Erasable Inks (for </a:t>
            </a:r>
            <a:r>
              <a:rPr lang="en-US" sz="3600" b="1" dirty="0" err="1" smtClean="0">
                <a:solidFill>
                  <a:schemeClr val="accent6">
                    <a:lumMod val="10000"/>
                  </a:schemeClr>
                </a:solidFill>
                <a:latin typeface="Times New Roman" pitchFamily="18" charset="0"/>
                <a:cs typeface="Times New Roman" pitchFamily="18" charset="0"/>
              </a:rPr>
              <a:t>Cheque</a:t>
            </a:r>
            <a:r>
              <a:rPr lang="en-US" sz="3600" b="1" dirty="0" smtClean="0">
                <a:solidFill>
                  <a:schemeClr val="accent6">
                    <a:lumMod val="10000"/>
                  </a:schemeClr>
                </a:solidFill>
                <a:latin typeface="Times New Roman" pitchFamily="18" charset="0"/>
                <a:cs typeface="Times New Roman" pitchFamily="18" charset="0"/>
              </a:rPr>
              <a:t> Background)</a:t>
            </a:r>
          </a:p>
          <a:p>
            <a:r>
              <a:rPr lang="en-US" sz="3600" b="1" dirty="0" smtClean="0">
                <a:solidFill>
                  <a:schemeClr val="accent6">
                    <a:lumMod val="10000"/>
                  </a:schemeClr>
                </a:solidFill>
                <a:latin typeface="Times New Roman" pitchFamily="18" charset="0"/>
                <a:cs typeface="Times New Roman" pitchFamily="18" charset="0"/>
              </a:rPr>
              <a:t>Invisible UV Fluorescent</a:t>
            </a:r>
          </a:p>
          <a:p>
            <a:r>
              <a:rPr lang="en-US" sz="3600" b="1" dirty="0" smtClean="0">
                <a:solidFill>
                  <a:schemeClr val="accent6">
                    <a:lumMod val="10000"/>
                  </a:schemeClr>
                </a:solidFill>
                <a:latin typeface="Times New Roman" pitchFamily="18" charset="0"/>
                <a:cs typeface="Times New Roman" pitchFamily="18" charset="0"/>
              </a:rPr>
              <a:t>Chemical Sensitivity</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pPr>
              <a:defRPr/>
            </a:pPr>
            <a:r>
              <a:rPr lang="en-US" smtClean="0">
                <a:solidFill>
                  <a:srgbClr val="676A55">
                    <a:tint val="60000"/>
                    <a:satMod val="155000"/>
                  </a:srgbClr>
                </a:solidFill>
              </a:rPr>
              <a:t>Rupali Bank Ltd.</a:t>
            </a:r>
            <a:endParaRPr lang="en-US">
              <a:solidFill>
                <a:srgbClr val="676A55">
                  <a:tint val="60000"/>
                  <a:satMod val="155000"/>
                </a:srgbClr>
              </a:solidFill>
            </a:endParaRPr>
          </a:p>
        </p:txBody>
      </p:sp>
      <p:sp>
        <p:nvSpPr>
          <p:cNvPr id="5" name="Slide Number Placeholder 4"/>
          <p:cNvSpPr>
            <a:spLocks noGrp="1"/>
          </p:cNvSpPr>
          <p:nvPr>
            <p:ph type="sldNum" sz="quarter" idx="12"/>
          </p:nvPr>
        </p:nvSpPr>
        <p:spPr/>
        <p:txBody>
          <a:bodyPr/>
          <a:lstStyle/>
          <a:p>
            <a:pPr>
              <a:defRPr/>
            </a:pPr>
            <a:fld id="{837FF546-4D3F-4C37-A50D-294B9AD224DD}" type="slidenum">
              <a:rPr lang="en-US" smtClean="0"/>
              <a:pPr>
                <a:defRPr/>
              </a:pPr>
              <a:t>8</a:t>
            </a:fld>
            <a:endParaRPr lang="en-US"/>
          </a:p>
        </p:txBody>
      </p:sp>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31236" cy="429491"/>
          </a:xfrm>
        </p:spPr>
        <p:txBody>
          <a:bodyPr>
            <a:normAutofit fontScale="90000"/>
          </a:bodyPr>
          <a:lstStyle/>
          <a:p>
            <a:endParaRPr lang="en-US" dirty="0"/>
          </a:p>
        </p:txBody>
      </p:sp>
      <p:pic>
        <p:nvPicPr>
          <p:cNvPr id="6" name="Content Placeholder 5" descr="cheque1.jpg"/>
          <p:cNvPicPr>
            <a:picLocks noGrp="1" noChangeAspect="1"/>
          </p:cNvPicPr>
          <p:nvPr>
            <p:ph idx="1"/>
          </p:nvPr>
        </p:nvPicPr>
        <p:blipFill>
          <a:blip r:embed="rId2"/>
          <a:stretch>
            <a:fillRect/>
          </a:stretch>
        </p:blipFill>
        <p:spPr>
          <a:xfrm>
            <a:off x="706581" y="0"/>
            <a:ext cx="10958945" cy="6858001"/>
          </a:xfrm>
        </p:spPr>
      </p:pic>
      <p:sp>
        <p:nvSpPr>
          <p:cNvPr id="4" name="Footer Placeholder 3"/>
          <p:cNvSpPr>
            <a:spLocks noGrp="1"/>
          </p:cNvSpPr>
          <p:nvPr>
            <p:ph type="ftr" sz="quarter" idx="11"/>
          </p:nvPr>
        </p:nvSpPr>
        <p:spPr/>
        <p:txBody>
          <a:bodyPr/>
          <a:lstStyle/>
          <a:p>
            <a:pPr>
              <a:defRPr/>
            </a:pPr>
            <a:r>
              <a:rPr lang="en-US" smtClean="0">
                <a:solidFill>
                  <a:srgbClr val="676A55">
                    <a:tint val="60000"/>
                    <a:satMod val="155000"/>
                  </a:srgbClr>
                </a:solidFill>
              </a:rPr>
              <a:t>Rupali Bank Ltd.</a:t>
            </a:r>
            <a:endParaRPr lang="en-US">
              <a:solidFill>
                <a:srgbClr val="676A55">
                  <a:tint val="60000"/>
                  <a:satMod val="155000"/>
                </a:srgbClr>
              </a:solidFill>
            </a:endParaRPr>
          </a:p>
        </p:txBody>
      </p:sp>
      <p:sp>
        <p:nvSpPr>
          <p:cNvPr id="5" name="Slide Number Placeholder 4"/>
          <p:cNvSpPr>
            <a:spLocks noGrp="1"/>
          </p:cNvSpPr>
          <p:nvPr>
            <p:ph type="sldNum" sz="quarter" idx="12"/>
          </p:nvPr>
        </p:nvSpPr>
        <p:spPr/>
        <p:txBody>
          <a:bodyPr/>
          <a:lstStyle/>
          <a:p>
            <a:pPr>
              <a:defRPr/>
            </a:pPr>
            <a:fld id="{837FF546-4D3F-4C37-A50D-294B9AD224DD}" type="slidenum">
              <a:rPr lang="en-US" smtClean="0"/>
              <a:pPr>
                <a:defRPr/>
              </a:pPr>
              <a:t>9</a:t>
            </a:fld>
            <a:endParaRPr lang="en-US"/>
          </a:p>
        </p:txBody>
      </p:sp>
    </p:spTree>
  </p:cSld>
  <p:clrMapOvr>
    <a:masterClrMapping/>
  </p:clrMapOvr>
  <p:transition spd="med">
    <p:wip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xtured">
  <a:themeElements>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1954</Words>
  <Application>Microsoft Office PowerPoint</Application>
  <PresentationFormat>Custom</PresentationFormat>
  <Paragraphs>287</Paragraphs>
  <Slides>32</Slides>
  <Notes>12</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32</vt:i4>
      </vt:variant>
    </vt:vector>
  </HeadingPairs>
  <TitlesOfParts>
    <vt:vector size="37" baseType="lpstr">
      <vt:lpstr>Textured</vt:lpstr>
      <vt:lpstr>Foundry</vt:lpstr>
      <vt:lpstr>1_Foundry</vt:lpstr>
      <vt:lpstr>Image</vt:lpstr>
      <vt:lpstr>Clip</vt:lpstr>
      <vt:lpstr>An Overview of   NIKASH – BEFTN &amp; New BACPS Software</vt:lpstr>
      <vt:lpstr>Why BACH / NIKASH-BEFTN </vt:lpstr>
      <vt:lpstr>Slide 3</vt:lpstr>
      <vt:lpstr> Bangladesh Automated Clearing House (BACH)</vt:lpstr>
      <vt:lpstr>BACH Transactions Flow:-</vt:lpstr>
      <vt:lpstr>MICR Cheques:</vt:lpstr>
      <vt:lpstr>Slide 7</vt:lpstr>
      <vt:lpstr>            CHEQUE PHYSICAL SECURITY STANDARDS…            </vt:lpstr>
      <vt:lpstr>Slide 9</vt:lpstr>
      <vt:lpstr>Slide 10</vt:lpstr>
      <vt:lpstr>MICR Reader:</vt:lpstr>
      <vt:lpstr>Slide 12</vt:lpstr>
      <vt:lpstr>Image &amp; Data at Paying Bank</vt:lpstr>
      <vt:lpstr>Presenting Banks Responsibilities</vt:lpstr>
      <vt:lpstr>Paying Banks Responsibilities</vt:lpstr>
      <vt:lpstr>Bangladesh Electronic Funds Transfer Network (BEFTN) Electronic credit and Debit instructions…</vt:lpstr>
      <vt:lpstr>Bangladesh Electronic Fund Transfer Network (BEFTN)</vt:lpstr>
      <vt:lpstr>Slide 18</vt:lpstr>
      <vt:lpstr>EFT Credit Transactions Flow..</vt:lpstr>
      <vt:lpstr>BEFTN Transactions Flow:-</vt:lpstr>
      <vt:lpstr>EFT Debit Transactions Flow..</vt:lpstr>
      <vt:lpstr>Slide 22</vt:lpstr>
      <vt:lpstr>Slide 23</vt:lpstr>
      <vt:lpstr>Slide 24</vt:lpstr>
      <vt:lpstr>Slide 25</vt:lpstr>
      <vt:lpstr>Slide 26</vt:lpstr>
      <vt:lpstr>Slide 27</vt:lpstr>
      <vt:lpstr>Slide 28</vt:lpstr>
      <vt:lpstr>Slide 29</vt:lpstr>
      <vt:lpstr>Slide 30</vt:lpstr>
      <vt:lpstr>Legal Framework</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Probook</dc:creator>
  <cp:lastModifiedBy>User</cp:lastModifiedBy>
  <cp:revision>46</cp:revision>
  <dcterms:created xsi:type="dcterms:W3CDTF">2015-02-24T16:12:50Z</dcterms:created>
  <dcterms:modified xsi:type="dcterms:W3CDTF">2023-08-03T12:11:51Z</dcterms:modified>
</cp:coreProperties>
</file>