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9144000" cy="5143500" type="screen16x9"/>
  <p:notesSz cx="9144000" cy="51435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6F2F9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614"/>
              </a:lnSpc>
            </a:pPr>
            <a:r>
              <a:rPr b="1" dirty="0">
                <a:latin typeface="Calibri"/>
                <a:cs typeface="Calibri"/>
              </a:rPr>
              <a:t>S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M</a:t>
            </a:r>
            <a:r>
              <a:rPr b="1" spc="-4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Salehur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Rahman</a:t>
            </a:r>
            <a:r>
              <a:rPr dirty="0"/>
              <a:t>,</a:t>
            </a:r>
            <a:r>
              <a:rPr spc="-35" dirty="0"/>
              <a:t> </a:t>
            </a:r>
            <a:r>
              <a:rPr dirty="0"/>
              <a:t>SPO,</a:t>
            </a:r>
            <a:r>
              <a:rPr spc="-45" dirty="0"/>
              <a:t> </a:t>
            </a:r>
            <a:r>
              <a:rPr spc="-25" dirty="0"/>
              <a:t>RBTA,</a:t>
            </a:r>
            <a:r>
              <a:rPr spc="-40" dirty="0"/>
              <a:t> </a:t>
            </a:r>
            <a:r>
              <a:rPr spc="-10" dirty="0"/>
              <a:t>01748914448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6F2F9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614"/>
              </a:lnSpc>
            </a:pPr>
            <a:r>
              <a:rPr b="1" dirty="0">
                <a:latin typeface="Calibri"/>
                <a:cs typeface="Calibri"/>
              </a:rPr>
              <a:t>S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M</a:t>
            </a:r>
            <a:r>
              <a:rPr b="1" spc="-4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Salehur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Rahman</a:t>
            </a:r>
            <a:r>
              <a:rPr dirty="0"/>
              <a:t>,</a:t>
            </a:r>
            <a:r>
              <a:rPr spc="-35" dirty="0"/>
              <a:t> </a:t>
            </a:r>
            <a:r>
              <a:rPr dirty="0"/>
              <a:t>SPO,</a:t>
            </a:r>
            <a:r>
              <a:rPr spc="-45" dirty="0"/>
              <a:t> </a:t>
            </a:r>
            <a:r>
              <a:rPr spc="-25" dirty="0"/>
              <a:t>RBTA,</a:t>
            </a:r>
            <a:r>
              <a:rPr spc="-40" dirty="0"/>
              <a:t> </a:t>
            </a:r>
            <a:r>
              <a:rPr spc="-10" dirty="0"/>
              <a:t>01748914448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614"/>
              </a:lnSpc>
            </a:pPr>
            <a:r>
              <a:rPr b="1" dirty="0">
                <a:latin typeface="Calibri"/>
                <a:cs typeface="Calibri"/>
              </a:rPr>
              <a:t>S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M</a:t>
            </a:r>
            <a:r>
              <a:rPr b="1" spc="-4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Salehur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Rahman</a:t>
            </a:r>
            <a:r>
              <a:rPr dirty="0"/>
              <a:t>,</a:t>
            </a:r>
            <a:r>
              <a:rPr spc="-35" dirty="0"/>
              <a:t> </a:t>
            </a:r>
            <a:r>
              <a:rPr dirty="0"/>
              <a:t>SPO,</a:t>
            </a:r>
            <a:r>
              <a:rPr spc="-45" dirty="0"/>
              <a:t> </a:t>
            </a:r>
            <a:r>
              <a:rPr spc="-25" dirty="0"/>
              <a:t>RBTA,</a:t>
            </a:r>
            <a:r>
              <a:rPr spc="-40" dirty="0"/>
              <a:t> </a:t>
            </a:r>
            <a:r>
              <a:rPr spc="-10" dirty="0"/>
              <a:t>01748914448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614"/>
              </a:lnSpc>
            </a:pPr>
            <a:r>
              <a:rPr b="1" dirty="0">
                <a:latin typeface="Calibri"/>
                <a:cs typeface="Calibri"/>
              </a:rPr>
              <a:t>S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M</a:t>
            </a:r>
            <a:r>
              <a:rPr b="1" spc="-4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Salehur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Rahman</a:t>
            </a:r>
            <a:r>
              <a:rPr dirty="0"/>
              <a:t>,</a:t>
            </a:r>
            <a:r>
              <a:rPr spc="-35" dirty="0"/>
              <a:t> </a:t>
            </a:r>
            <a:r>
              <a:rPr dirty="0"/>
              <a:t>SPO,</a:t>
            </a:r>
            <a:r>
              <a:rPr spc="-45" dirty="0"/>
              <a:t> </a:t>
            </a:r>
            <a:r>
              <a:rPr spc="-25" dirty="0"/>
              <a:t>RBTA,</a:t>
            </a:r>
            <a:r>
              <a:rPr spc="-40" dirty="0"/>
              <a:t> </a:t>
            </a:r>
            <a:r>
              <a:rPr spc="-10" dirty="0"/>
              <a:t>01748914448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614"/>
              </a:lnSpc>
            </a:pPr>
            <a:r>
              <a:rPr b="1" dirty="0">
                <a:latin typeface="Calibri"/>
                <a:cs typeface="Calibri"/>
              </a:rPr>
              <a:t>S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M</a:t>
            </a:r>
            <a:r>
              <a:rPr b="1" spc="-4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Salehur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Rahman</a:t>
            </a:r>
            <a:r>
              <a:rPr dirty="0"/>
              <a:t>,</a:t>
            </a:r>
            <a:r>
              <a:rPr spc="-35" dirty="0"/>
              <a:t> </a:t>
            </a:r>
            <a:r>
              <a:rPr dirty="0"/>
              <a:t>SPO,</a:t>
            </a:r>
            <a:r>
              <a:rPr spc="-45" dirty="0"/>
              <a:t> </a:t>
            </a:r>
            <a:r>
              <a:rPr spc="-25" dirty="0"/>
              <a:t>RBTA,</a:t>
            </a:r>
            <a:r>
              <a:rPr spc="-40" dirty="0"/>
              <a:t> </a:t>
            </a:r>
            <a:r>
              <a:rPr spc="-10" dirty="0"/>
              <a:t>01748914448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587746" y="1607946"/>
            <a:ext cx="3045459" cy="3308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1F5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4339" y="1359658"/>
            <a:ext cx="4191635" cy="28898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6F2F9F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28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12700">
              <a:lnSpc>
                <a:spcPts val="1614"/>
              </a:lnSpc>
            </a:pPr>
            <a:r>
              <a:rPr b="1" dirty="0">
                <a:latin typeface="Calibri"/>
                <a:cs typeface="Calibri"/>
              </a:rPr>
              <a:t>S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M</a:t>
            </a:r>
            <a:r>
              <a:rPr b="1" spc="-45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Salehur</a:t>
            </a:r>
            <a:r>
              <a:rPr b="1" spc="-40" dirty="0">
                <a:latin typeface="Calibri"/>
                <a:cs typeface="Calibri"/>
              </a:rPr>
              <a:t> </a:t>
            </a:r>
            <a:r>
              <a:rPr b="1" dirty="0">
                <a:latin typeface="Calibri"/>
                <a:cs typeface="Calibri"/>
              </a:rPr>
              <a:t>Rahman</a:t>
            </a:r>
            <a:r>
              <a:rPr dirty="0"/>
              <a:t>,</a:t>
            </a:r>
            <a:r>
              <a:rPr spc="-35" dirty="0"/>
              <a:t> </a:t>
            </a:r>
            <a:r>
              <a:rPr dirty="0"/>
              <a:t>SPO,</a:t>
            </a:r>
            <a:r>
              <a:rPr spc="-45" dirty="0"/>
              <a:t> </a:t>
            </a:r>
            <a:r>
              <a:rPr spc="-25" dirty="0"/>
              <a:t>RBTA,</a:t>
            </a:r>
            <a:r>
              <a:rPr spc="-40" dirty="0"/>
              <a:t> </a:t>
            </a:r>
            <a:r>
              <a:rPr spc="-10" dirty="0"/>
              <a:t>01748914448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jpeg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395222" y="557022"/>
            <a:ext cx="6355080" cy="1511935"/>
          </a:xfrm>
          <a:custGeom>
            <a:avLst/>
            <a:gdLst/>
            <a:ahLst/>
            <a:cxnLst/>
            <a:rect l="l" t="t" r="r" b="b"/>
            <a:pathLst>
              <a:path w="6355080" h="1511935">
                <a:moveTo>
                  <a:pt x="0" y="251967"/>
                </a:moveTo>
                <a:lnTo>
                  <a:pt x="4058" y="206667"/>
                </a:lnTo>
                <a:lnTo>
                  <a:pt x="15759" y="164034"/>
                </a:lnTo>
                <a:lnTo>
                  <a:pt x="34393" y="124779"/>
                </a:lnTo>
                <a:lnTo>
                  <a:pt x="59248" y="89614"/>
                </a:lnTo>
                <a:lnTo>
                  <a:pt x="89614" y="59248"/>
                </a:lnTo>
                <a:lnTo>
                  <a:pt x="124779" y="34393"/>
                </a:lnTo>
                <a:lnTo>
                  <a:pt x="164034" y="15759"/>
                </a:lnTo>
                <a:lnTo>
                  <a:pt x="206667" y="4058"/>
                </a:lnTo>
                <a:lnTo>
                  <a:pt x="251967" y="0"/>
                </a:lnTo>
                <a:lnTo>
                  <a:pt x="6103111" y="0"/>
                </a:lnTo>
                <a:lnTo>
                  <a:pt x="6148412" y="4058"/>
                </a:lnTo>
                <a:lnTo>
                  <a:pt x="6191045" y="15759"/>
                </a:lnTo>
                <a:lnTo>
                  <a:pt x="6230300" y="34393"/>
                </a:lnTo>
                <a:lnTo>
                  <a:pt x="6265465" y="59248"/>
                </a:lnTo>
                <a:lnTo>
                  <a:pt x="6295831" y="89614"/>
                </a:lnTo>
                <a:lnTo>
                  <a:pt x="6320686" y="124779"/>
                </a:lnTo>
                <a:lnTo>
                  <a:pt x="6339320" y="164034"/>
                </a:lnTo>
                <a:lnTo>
                  <a:pt x="6351021" y="206667"/>
                </a:lnTo>
                <a:lnTo>
                  <a:pt x="6355080" y="251967"/>
                </a:lnTo>
                <a:lnTo>
                  <a:pt x="6355080" y="1259839"/>
                </a:lnTo>
                <a:lnTo>
                  <a:pt x="6351021" y="1305140"/>
                </a:lnTo>
                <a:lnTo>
                  <a:pt x="6339320" y="1347773"/>
                </a:lnTo>
                <a:lnTo>
                  <a:pt x="6320686" y="1387028"/>
                </a:lnTo>
                <a:lnTo>
                  <a:pt x="6295831" y="1422193"/>
                </a:lnTo>
                <a:lnTo>
                  <a:pt x="6265465" y="1452559"/>
                </a:lnTo>
                <a:lnTo>
                  <a:pt x="6230300" y="1477414"/>
                </a:lnTo>
                <a:lnTo>
                  <a:pt x="6191045" y="1496048"/>
                </a:lnTo>
                <a:lnTo>
                  <a:pt x="6148412" y="1507749"/>
                </a:lnTo>
                <a:lnTo>
                  <a:pt x="6103111" y="1511808"/>
                </a:lnTo>
                <a:lnTo>
                  <a:pt x="251967" y="1511808"/>
                </a:lnTo>
                <a:lnTo>
                  <a:pt x="206667" y="1507749"/>
                </a:lnTo>
                <a:lnTo>
                  <a:pt x="164034" y="1496048"/>
                </a:lnTo>
                <a:lnTo>
                  <a:pt x="124779" y="1477414"/>
                </a:lnTo>
                <a:lnTo>
                  <a:pt x="89614" y="1452559"/>
                </a:lnTo>
                <a:lnTo>
                  <a:pt x="59248" y="1422193"/>
                </a:lnTo>
                <a:lnTo>
                  <a:pt x="34393" y="1387028"/>
                </a:lnTo>
                <a:lnTo>
                  <a:pt x="15759" y="1347773"/>
                </a:lnTo>
                <a:lnTo>
                  <a:pt x="4058" y="1305140"/>
                </a:lnTo>
                <a:lnTo>
                  <a:pt x="0" y="1259839"/>
                </a:lnTo>
                <a:lnTo>
                  <a:pt x="0" y="251967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09089" y="649681"/>
            <a:ext cx="5922010" cy="1292860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705485" marR="693420" indent="-22860" algn="ctr">
              <a:lnSpc>
                <a:spcPts val="3640"/>
              </a:lnSpc>
              <a:spcBef>
                <a:spcPts val="395"/>
              </a:spcBef>
            </a:pPr>
            <a:r>
              <a:rPr sz="3200" spc="-45" dirty="0">
                <a:solidFill>
                  <a:srgbClr val="FF0000"/>
                </a:solidFill>
                <a:latin typeface="Georgia"/>
                <a:cs typeface="Georgia"/>
              </a:rPr>
              <a:t>Maintenance</a:t>
            </a:r>
            <a:r>
              <a:rPr sz="3200" spc="-9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3200" spc="-25" dirty="0">
                <a:solidFill>
                  <a:srgbClr val="FF0000"/>
                </a:solidFill>
                <a:latin typeface="Georgia"/>
                <a:cs typeface="Georgia"/>
              </a:rPr>
              <a:t>Of </a:t>
            </a:r>
            <a:r>
              <a:rPr sz="3200" spc="-20" dirty="0">
                <a:latin typeface="Georgia"/>
                <a:cs typeface="Georgia"/>
              </a:rPr>
              <a:t>I</a:t>
            </a:r>
            <a:r>
              <a:rPr sz="3200" b="0" i="1" spc="-20" dirty="0">
                <a:latin typeface="Myriad Pro SemiCond"/>
                <a:cs typeface="Myriad Pro SemiCond"/>
              </a:rPr>
              <a:t>r</a:t>
            </a:r>
            <a:r>
              <a:rPr sz="3200" b="0" spc="-20" dirty="0">
                <a:latin typeface="Verdana"/>
                <a:cs typeface="Verdana"/>
              </a:rPr>
              <a:t>R</a:t>
            </a:r>
            <a:r>
              <a:rPr sz="3200" spc="-20" dirty="0">
                <a:latin typeface="Georgia"/>
                <a:cs typeface="Georgia"/>
              </a:rPr>
              <a:t>e</a:t>
            </a:r>
            <a:r>
              <a:rPr sz="3200" b="0" i="1" spc="-20" dirty="0">
                <a:latin typeface="Times New Roman"/>
                <a:cs typeface="Times New Roman"/>
              </a:rPr>
              <a:t>g</a:t>
            </a:r>
            <a:r>
              <a:rPr sz="3200" spc="-20" dirty="0">
                <a:latin typeface="Georgia"/>
                <a:cs typeface="Georgia"/>
              </a:rPr>
              <a:t>U</a:t>
            </a:r>
            <a:r>
              <a:rPr sz="3200" b="1" i="1" u="sng" spc="-20" dirty="0">
                <a:uFill>
                  <a:solidFill>
                    <a:srgbClr val="001F5F"/>
                  </a:solidFill>
                </a:uFill>
                <a:latin typeface="Cooper Std Black"/>
                <a:cs typeface="Cooper Std Black"/>
              </a:rPr>
              <a:t>l</a:t>
            </a:r>
            <a:r>
              <a:rPr sz="3200" b="0" spc="-20" dirty="0">
                <a:latin typeface="Castellar"/>
                <a:cs typeface="Castellar"/>
              </a:rPr>
              <a:t>A</a:t>
            </a:r>
            <a:r>
              <a:rPr sz="3200" b="1" i="1" spc="-20" dirty="0">
                <a:latin typeface="Cooper Std Black"/>
                <a:cs typeface="Cooper Std Black"/>
              </a:rPr>
              <a:t>r</a:t>
            </a:r>
            <a:r>
              <a:rPr sz="3200" b="1" i="1" spc="-185" dirty="0">
                <a:latin typeface="Cooper Std Black"/>
                <a:cs typeface="Cooper Std Black"/>
              </a:rPr>
              <a:t> </a:t>
            </a:r>
            <a:r>
              <a:rPr sz="3200" spc="-70" dirty="0">
                <a:solidFill>
                  <a:srgbClr val="FF0000"/>
                </a:solidFill>
                <a:latin typeface="Georgia"/>
                <a:cs typeface="Georgia"/>
              </a:rPr>
              <a:t>ACCOUNTS</a:t>
            </a:r>
            <a:endParaRPr sz="3200">
              <a:latin typeface="Georgia"/>
              <a:cs typeface="Georgia"/>
            </a:endParaRPr>
          </a:p>
          <a:p>
            <a:pPr algn="ctr">
              <a:lnSpc>
                <a:spcPct val="100000"/>
              </a:lnSpc>
              <a:spcBef>
                <a:spcPts val="240"/>
              </a:spcBef>
            </a:pPr>
            <a:r>
              <a:rPr sz="18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(Dormant/Inoperative/Unclaimed/Deceased/Suspense</a:t>
            </a:r>
            <a:r>
              <a:rPr sz="1800" b="0" spc="-5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Accounts)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17014" y="3220973"/>
            <a:ext cx="5111750" cy="1367155"/>
          </a:xfrm>
          <a:custGeom>
            <a:avLst/>
            <a:gdLst/>
            <a:ahLst/>
            <a:cxnLst/>
            <a:rect l="l" t="t" r="r" b="b"/>
            <a:pathLst>
              <a:path w="5111750" h="1367154">
                <a:moveTo>
                  <a:pt x="0" y="227837"/>
                </a:moveTo>
                <a:lnTo>
                  <a:pt x="4627" y="181913"/>
                </a:lnTo>
                <a:lnTo>
                  <a:pt x="17901" y="139142"/>
                </a:lnTo>
                <a:lnTo>
                  <a:pt x="38904" y="100440"/>
                </a:lnTo>
                <a:lnTo>
                  <a:pt x="66722" y="66722"/>
                </a:lnTo>
                <a:lnTo>
                  <a:pt x="100440" y="38904"/>
                </a:lnTo>
                <a:lnTo>
                  <a:pt x="139142" y="17901"/>
                </a:lnTo>
                <a:lnTo>
                  <a:pt x="181913" y="4627"/>
                </a:lnTo>
                <a:lnTo>
                  <a:pt x="227837" y="0"/>
                </a:lnTo>
                <a:lnTo>
                  <a:pt x="4883658" y="0"/>
                </a:lnTo>
                <a:lnTo>
                  <a:pt x="4929582" y="4627"/>
                </a:lnTo>
                <a:lnTo>
                  <a:pt x="4972353" y="17901"/>
                </a:lnTo>
                <a:lnTo>
                  <a:pt x="5011055" y="38904"/>
                </a:lnTo>
                <a:lnTo>
                  <a:pt x="5044773" y="66722"/>
                </a:lnTo>
                <a:lnTo>
                  <a:pt x="5072591" y="100440"/>
                </a:lnTo>
                <a:lnTo>
                  <a:pt x="5093594" y="139142"/>
                </a:lnTo>
                <a:lnTo>
                  <a:pt x="5106868" y="181913"/>
                </a:lnTo>
                <a:lnTo>
                  <a:pt x="5111495" y="227837"/>
                </a:lnTo>
                <a:lnTo>
                  <a:pt x="5111495" y="1139189"/>
                </a:lnTo>
                <a:lnTo>
                  <a:pt x="5106868" y="1185107"/>
                </a:lnTo>
                <a:lnTo>
                  <a:pt x="5093594" y="1227874"/>
                </a:lnTo>
                <a:lnTo>
                  <a:pt x="5072591" y="1266576"/>
                </a:lnTo>
                <a:lnTo>
                  <a:pt x="5044773" y="1300295"/>
                </a:lnTo>
                <a:lnTo>
                  <a:pt x="5011055" y="1328116"/>
                </a:lnTo>
                <a:lnTo>
                  <a:pt x="4972353" y="1349123"/>
                </a:lnTo>
                <a:lnTo>
                  <a:pt x="4929582" y="1362399"/>
                </a:lnTo>
                <a:lnTo>
                  <a:pt x="4883658" y="1367027"/>
                </a:lnTo>
                <a:lnTo>
                  <a:pt x="227837" y="1367027"/>
                </a:lnTo>
                <a:lnTo>
                  <a:pt x="181913" y="1362399"/>
                </a:lnTo>
                <a:lnTo>
                  <a:pt x="139142" y="1349123"/>
                </a:lnTo>
                <a:lnTo>
                  <a:pt x="100440" y="1328116"/>
                </a:lnTo>
                <a:lnTo>
                  <a:pt x="66722" y="1300295"/>
                </a:lnTo>
                <a:lnTo>
                  <a:pt x="38904" y="1266576"/>
                </a:lnTo>
                <a:lnTo>
                  <a:pt x="17901" y="1227874"/>
                </a:lnTo>
                <a:lnTo>
                  <a:pt x="4627" y="1185107"/>
                </a:lnTo>
                <a:lnTo>
                  <a:pt x="0" y="1139189"/>
                </a:lnTo>
                <a:lnTo>
                  <a:pt x="0" y="227837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2228850" y="3221285"/>
            <a:ext cx="4686935" cy="1182370"/>
          </a:xfrm>
          <a:prstGeom prst="rect">
            <a:avLst/>
          </a:prstGeom>
        </p:spPr>
        <p:txBody>
          <a:bodyPr vert="horz" wrap="square" lIns="0" tIns="2597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045"/>
              </a:spcBef>
            </a:pPr>
            <a:r>
              <a:rPr lang="en-US" sz="2800" b="1" dirty="0" smtClean="0">
                <a:latin typeface="Georgia"/>
                <a:cs typeface="Georgia"/>
              </a:rPr>
              <a:t>Md. </a:t>
            </a:r>
            <a:r>
              <a:rPr lang="en-US" sz="2800" b="1" dirty="0" err="1" smtClean="0">
                <a:latin typeface="Georgia"/>
                <a:cs typeface="Georgia"/>
              </a:rPr>
              <a:t>Jahirul</a:t>
            </a:r>
            <a:r>
              <a:rPr lang="en-US" sz="2800" b="1" dirty="0" smtClean="0">
                <a:latin typeface="Georgia"/>
                <a:cs typeface="Georgia"/>
              </a:rPr>
              <a:t> Islam</a:t>
            </a:r>
            <a:endParaRPr sz="2000">
              <a:latin typeface="Verdana"/>
              <a:cs typeface="Verdana"/>
            </a:endParaRPr>
          </a:p>
          <a:p>
            <a:pPr marL="1905" algn="ctr">
              <a:lnSpc>
                <a:spcPct val="100000"/>
              </a:lnSpc>
              <a:spcBef>
                <a:spcPts val="1400"/>
              </a:spcBef>
            </a:pPr>
            <a:r>
              <a:rPr sz="2000" b="1" dirty="0">
                <a:solidFill>
                  <a:srgbClr val="001F5F"/>
                </a:solidFill>
                <a:latin typeface="Georgia"/>
                <a:cs typeface="Georgia"/>
              </a:rPr>
              <a:t>SPO</a:t>
            </a:r>
            <a:r>
              <a:rPr sz="2000" b="1" spc="10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b="1" spc="-55" dirty="0">
                <a:solidFill>
                  <a:srgbClr val="001F5F"/>
                </a:solidFill>
                <a:latin typeface="Georgia"/>
                <a:cs typeface="Georgia"/>
              </a:rPr>
              <a:t>(Faculty),</a:t>
            </a:r>
            <a:r>
              <a:rPr sz="2000" b="1" spc="9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000" b="1" spc="60" dirty="0">
                <a:solidFill>
                  <a:srgbClr val="001F5F"/>
                </a:solidFill>
                <a:latin typeface="Georgia"/>
                <a:cs typeface="Georgia"/>
              </a:rPr>
              <a:t>RBTA</a:t>
            </a:r>
            <a:endParaRPr sz="20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3810" y="-3811"/>
            <a:ext cx="2552065" cy="1640839"/>
            <a:chOff x="-3810" y="-3811"/>
            <a:chExt cx="2552065" cy="1640839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2538984" cy="1627632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2" y="760"/>
              <a:ext cx="2543175" cy="1631950"/>
            </a:xfrm>
            <a:custGeom>
              <a:avLst/>
              <a:gdLst/>
              <a:ahLst/>
              <a:cxnLst/>
              <a:rect l="l" t="t" r="r" b="b"/>
              <a:pathLst>
                <a:path w="2543175" h="1631950">
                  <a:moveTo>
                    <a:pt x="0" y="1631443"/>
                  </a:moveTo>
                  <a:lnTo>
                    <a:pt x="2542793" y="1631443"/>
                  </a:lnTo>
                  <a:lnTo>
                    <a:pt x="2542793" y="0"/>
                  </a:lnTo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926388" y="1759584"/>
            <a:ext cx="5678170" cy="2163445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273050" indent="-260985">
              <a:lnSpc>
                <a:spcPct val="100000"/>
              </a:lnSpc>
              <a:spcBef>
                <a:spcPts val="1540"/>
              </a:spcBef>
              <a:buClr>
                <a:srgbClr val="006FC0"/>
              </a:buClr>
              <a:buFont typeface="Times New Roman"/>
              <a:buChar char="■"/>
              <a:tabLst>
                <a:tab pos="273685" algn="l"/>
              </a:tabLst>
            </a:pPr>
            <a:r>
              <a:rPr sz="2400" b="1" spc="-10" dirty="0">
                <a:latin typeface="Times New Roman"/>
                <a:cs typeface="Times New Roman"/>
              </a:rPr>
              <a:t>Application</a:t>
            </a:r>
            <a:endParaRPr sz="2400">
              <a:latin typeface="Times New Roman"/>
              <a:cs typeface="Times New Roman"/>
            </a:endParaRPr>
          </a:p>
          <a:p>
            <a:pPr marL="273050" indent="-260985">
              <a:lnSpc>
                <a:spcPct val="100000"/>
              </a:lnSpc>
              <a:spcBef>
                <a:spcPts val="1445"/>
              </a:spcBef>
              <a:buClr>
                <a:srgbClr val="006FC0"/>
              </a:buClr>
              <a:buFont typeface="Times New Roman"/>
              <a:buChar char="■"/>
              <a:tabLst>
                <a:tab pos="273685" algn="l"/>
              </a:tabLst>
            </a:pPr>
            <a:r>
              <a:rPr sz="2400" b="1" dirty="0">
                <a:latin typeface="Times New Roman"/>
                <a:cs typeface="Times New Roman"/>
              </a:rPr>
              <a:t>Activate</a:t>
            </a:r>
            <a:r>
              <a:rPr sz="2400" b="1" spc="-65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The</a:t>
            </a:r>
            <a:r>
              <a:rPr sz="2400" b="1" spc="-130" dirty="0">
                <a:latin typeface="Times New Roman"/>
                <a:cs typeface="Times New Roman"/>
              </a:rPr>
              <a:t> </a:t>
            </a:r>
            <a:r>
              <a:rPr sz="2400" b="1" spc="-10" dirty="0">
                <a:latin typeface="Times New Roman"/>
                <a:cs typeface="Times New Roman"/>
              </a:rPr>
              <a:t>Account</a:t>
            </a:r>
            <a:endParaRPr sz="2400">
              <a:latin typeface="Times New Roman"/>
              <a:cs typeface="Times New Roman"/>
            </a:endParaRPr>
          </a:p>
          <a:p>
            <a:pPr marL="280670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IF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After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5</a:t>
            </a:r>
            <a:r>
              <a:rPr sz="2400" b="1" spc="-22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Years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New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20" dirty="0">
                <a:latin typeface="Times New Roman"/>
                <a:cs typeface="Times New Roman"/>
              </a:rPr>
              <a:t>KYC</a:t>
            </a:r>
            <a:r>
              <a:rPr sz="2400" b="1" spc="-1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Needed</a:t>
            </a:r>
            <a:endParaRPr sz="1800">
              <a:latin typeface="Times New Roman"/>
              <a:cs typeface="Times New Roman"/>
            </a:endParaRPr>
          </a:p>
          <a:p>
            <a:pPr marL="273050" indent="-260985">
              <a:lnSpc>
                <a:spcPct val="100000"/>
              </a:lnSpc>
              <a:spcBef>
                <a:spcPts val="1889"/>
              </a:spcBef>
              <a:buClr>
                <a:srgbClr val="006FC0"/>
              </a:buClr>
              <a:buFont typeface="Times New Roman"/>
              <a:buChar char="■"/>
              <a:tabLst>
                <a:tab pos="273685" algn="l"/>
              </a:tabLst>
            </a:pPr>
            <a:r>
              <a:rPr sz="2400" b="1" dirty="0">
                <a:latin typeface="Times New Roman"/>
                <a:cs typeface="Times New Roman"/>
              </a:rPr>
              <a:t>NO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dirty="0">
                <a:latin typeface="Times New Roman"/>
                <a:cs typeface="Times New Roman"/>
              </a:rPr>
              <a:t>CHARGE</a:t>
            </a:r>
            <a:r>
              <a:rPr sz="2400" b="1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4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Activation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Dormant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Account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4683" y="2279904"/>
            <a:ext cx="4295140" cy="584200"/>
          </a:xfrm>
          <a:prstGeom prst="rect">
            <a:avLst/>
          </a:prstGeom>
          <a:ln w="9144">
            <a:solidFill>
              <a:srgbClr val="4F81BC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217170">
              <a:lnSpc>
                <a:spcPct val="100000"/>
              </a:lnSpc>
              <a:spcBef>
                <a:spcPts val="30"/>
              </a:spcBef>
            </a:pPr>
            <a:r>
              <a:rPr sz="3200" spc="-50" dirty="0">
                <a:latin typeface="Georgia"/>
                <a:cs typeface="Georgia"/>
              </a:rPr>
              <a:t>Deceased</a:t>
            </a:r>
            <a:r>
              <a:rPr sz="3200" spc="-114" dirty="0">
                <a:latin typeface="Georgia"/>
                <a:cs typeface="Georgia"/>
              </a:rPr>
              <a:t> </a:t>
            </a:r>
            <a:r>
              <a:rPr sz="3200" spc="-10" dirty="0">
                <a:latin typeface="Georgia"/>
                <a:cs typeface="Georgia"/>
              </a:rPr>
              <a:t>Accounts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9495" y="483108"/>
            <a:ext cx="5039995" cy="462280"/>
          </a:xfrm>
          <a:prstGeom prst="rect">
            <a:avLst/>
          </a:prstGeom>
          <a:ln w="9144">
            <a:solidFill>
              <a:srgbClr val="4F81BC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106045">
              <a:lnSpc>
                <a:spcPct val="100000"/>
              </a:lnSpc>
              <a:spcBef>
                <a:spcPts val="110"/>
              </a:spcBef>
            </a:pPr>
            <a:r>
              <a:rPr sz="2400" dirty="0">
                <a:latin typeface="Georgia"/>
                <a:cs typeface="Georgia"/>
              </a:rPr>
              <a:t>Payment</a:t>
            </a:r>
            <a:r>
              <a:rPr sz="2400" spc="-2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65" dirty="0">
                <a:latin typeface="Georgia"/>
                <a:cs typeface="Georgia"/>
              </a:rPr>
              <a:t> </a:t>
            </a:r>
            <a:r>
              <a:rPr sz="2400" spc="-45" dirty="0">
                <a:latin typeface="Georgia"/>
                <a:cs typeface="Georgia"/>
              </a:rPr>
              <a:t>Deceased</a:t>
            </a:r>
            <a:r>
              <a:rPr sz="2400" spc="-1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Accounts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03448" y="1894332"/>
            <a:ext cx="5329555" cy="462280"/>
          </a:xfrm>
          <a:prstGeom prst="rect">
            <a:avLst/>
          </a:prstGeom>
          <a:ln w="9144">
            <a:solidFill>
              <a:srgbClr val="4F81BC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158115">
              <a:lnSpc>
                <a:spcPct val="100000"/>
              </a:lnSpc>
              <a:spcBef>
                <a:spcPts val="110"/>
              </a:spcBef>
            </a:pPr>
            <a:r>
              <a:rPr sz="2400" b="1" dirty="0">
                <a:solidFill>
                  <a:srgbClr val="001F5F"/>
                </a:solidFill>
                <a:latin typeface="Georgia"/>
                <a:cs typeface="Georgia"/>
              </a:rPr>
              <a:t>Process</a:t>
            </a:r>
            <a:r>
              <a:rPr sz="2400" b="1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24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Georgia"/>
                <a:cs typeface="Georgia"/>
              </a:rPr>
              <a:t>Payment</a:t>
            </a:r>
            <a:r>
              <a:rPr sz="2400" b="1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2400" b="1" dirty="0">
                <a:solidFill>
                  <a:srgbClr val="001F5F"/>
                </a:solidFill>
                <a:latin typeface="Georgia"/>
                <a:cs typeface="Georgia"/>
              </a:rPr>
              <a:t>To</a:t>
            </a:r>
            <a:r>
              <a:rPr sz="2400" b="1" spc="-10" dirty="0">
                <a:solidFill>
                  <a:srgbClr val="001F5F"/>
                </a:solidFill>
                <a:latin typeface="Georgia"/>
                <a:cs typeface="Georgia"/>
              </a:rPr>
              <a:t> Nominee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9301" y="2454020"/>
            <a:ext cx="723455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10205" marR="5080" indent="1892935" algn="r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Application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Nominee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■ </a:t>
            </a:r>
            <a:r>
              <a:rPr sz="1800" dirty="0">
                <a:latin typeface="Times New Roman"/>
                <a:cs typeface="Times New Roman"/>
              </a:rPr>
              <a:t>Death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Certificate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From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Competent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Authority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■</a:t>
            </a:r>
            <a:endParaRPr sz="18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1800" spc="-20" dirty="0">
                <a:latin typeface="Times New Roman"/>
                <a:cs typeface="Times New Roman"/>
              </a:rPr>
              <a:t>NID/SMART </a:t>
            </a:r>
            <a:r>
              <a:rPr sz="1800" spc="-10" dirty="0">
                <a:latin typeface="Times New Roman"/>
                <a:cs typeface="Times New Roman"/>
              </a:rPr>
              <a:t>CARD/Passport/Driving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License/Birth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Certificate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Nominee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■</a:t>
            </a:r>
            <a:endParaRPr sz="1800">
              <a:latin typeface="Times New Roman"/>
              <a:cs typeface="Times New Roman"/>
            </a:endParaRPr>
          </a:p>
          <a:p>
            <a:pPr marL="1760855" marR="5080" indent="2034539" algn="r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Indemnity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Bond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Two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Witness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■ </a:t>
            </a:r>
            <a:r>
              <a:rPr sz="1800" dirty="0">
                <a:latin typeface="Times New Roman"/>
                <a:cs typeface="Times New Roman"/>
              </a:rPr>
              <a:t>Unused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Cheque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Book/Debit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Card/Deposit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Receipt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(FDR)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■</a:t>
            </a:r>
            <a:endParaRPr sz="1800">
              <a:latin typeface="Times New Roman"/>
              <a:cs typeface="Times New Roman"/>
            </a:endParaRPr>
          </a:p>
          <a:p>
            <a:pPr marL="3253104" marR="5080" indent="647700" algn="r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Clearance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Loans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Advance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0" dirty="0">
                <a:latin typeface="Times New Roman"/>
                <a:cs typeface="Times New Roman"/>
              </a:rPr>
              <a:t>■ </a:t>
            </a:r>
            <a:r>
              <a:rPr sz="1800" dirty="0">
                <a:latin typeface="Times New Roman"/>
                <a:cs typeface="Times New Roman"/>
              </a:rPr>
              <a:t>Payment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Bank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Account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Order </a:t>
            </a:r>
            <a:r>
              <a:rPr sz="1800" spc="-50" dirty="0">
                <a:latin typeface="Times New Roman"/>
                <a:cs typeface="Times New Roman"/>
              </a:rPr>
              <a:t>■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18540" y="963629"/>
            <a:ext cx="1851660" cy="849630"/>
          </a:xfrm>
          <a:prstGeom prst="rect">
            <a:avLst/>
          </a:prstGeom>
        </p:spPr>
        <p:txBody>
          <a:bodyPr vert="horz" wrap="square" lIns="0" tIns="150495" rIns="0" bIns="0" rtlCol="0">
            <a:spAutoFit/>
          </a:bodyPr>
          <a:lstStyle/>
          <a:p>
            <a:pPr marL="203200" indent="-190500">
              <a:lnSpc>
                <a:spcPct val="100000"/>
              </a:lnSpc>
              <a:spcBef>
                <a:spcPts val="1185"/>
              </a:spcBef>
              <a:buChar char="■"/>
              <a:tabLst>
                <a:tab pos="203200" algn="l"/>
              </a:tabLst>
            </a:pP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Nominee</a:t>
            </a:r>
            <a:endParaRPr sz="180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085"/>
              </a:spcBef>
              <a:buChar char="■"/>
              <a:tabLst>
                <a:tab pos="203200" algn="l"/>
              </a:tabLst>
            </a:pPr>
            <a:r>
              <a:rPr sz="1800" dirty="0">
                <a:latin typeface="Times New Roman"/>
                <a:cs typeface="Times New Roman"/>
              </a:rPr>
              <a:t>Without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Nominee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9495" y="483108"/>
            <a:ext cx="6337300" cy="462280"/>
          </a:xfrm>
          <a:prstGeom prst="rect">
            <a:avLst/>
          </a:prstGeom>
          <a:ln w="9144">
            <a:solidFill>
              <a:srgbClr val="4F81BC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207645">
              <a:lnSpc>
                <a:spcPct val="100000"/>
              </a:lnSpc>
              <a:spcBef>
                <a:spcPts val="110"/>
              </a:spcBef>
            </a:pPr>
            <a:r>
              <a:rPr sz="2400" dirty="0">
                <a:latin typeface="Georgia"/>
                <a:cs typeface="Georgia"/>
              </a:rPr>
              <a:t>Process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of</a:t>
            </a:r>
            <a:r>
              <a:rPr sz="2400" spc="100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Payment</a:t>
            </a:r>
            <a:r>
              <a:rPr sz="2400" spc="5" dirty="0">
                <a:latin typeface="Georgia"/>
                <a:cs typeface="Georgia"/>
              </a:rPr>
              <a:t> </a:t>
            </a:r>
            <a:r>
              <a:rPr sz="2400" dirty="0">
                <a:latin typeface="Georgia"/>
                <a:cs typeface="Georgia"/>
              </a:rPr>
              <a:t>Without</a:t>
            </a:r>
            <a:r>
              <a:rPr sz="2400" spc="-5" dirty="0">
                <a:latin typeface="Georgia"/>
                <a:cs typeface="Georgia"/>
              </a:rPr>
              <a:t> </a:t>
            </a:r>
            <a:r>
              <a:rPr sz="2400" spc="-10" dirty="0">
                <a:latin typeface="Georgia"/>
                <a:cs typeface="Georgia"/>
              </a:rPr>
              <a:t>Nominee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540" y="1013205"/>
            <a:ext cx="7259320" cy="276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5580" indent="-182880">
              <a:lnSpc>
                <a:spcPct val="100000"/>
              </a:lnSpc>
              <a:spcBef>
                <a:spcPts val="100"/>
              </a:spcBef>
              <a:buChar char="■"/>
              <a:tabLst>
                <a:tab pos="195580" algn="l"/>
              </a:tabLst>
            </a:pPr>
            <a:r>
              <a:rPr sz="1800" dirty="0">
                <a:latin typeface="Times New Roman"/>
                <a:cs typeface="Times New Roman"/>
              </a:rPr>
              <a:t>Application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 </a:t>
            </a:r>
            <a:r>
              <a:rPr sz="1800" spc="-10" dirty="0">
                <a:latin typeface="Times New Roman"/>
                <a:cs typeface="Times New Roman"/>
              </a:rPr>
              <a:t>Successor/Successors</a:t>
            </a:r>
            <a:endParaRPr sz="1800">
              <a:latin typeface="Times New Roman"/>
              <a:cs typeface="Times New Roman"/>
            </a:endParaRPr>
          </a:p>
          <a:p>
            <a:pPr marL="207645" indent="-195580">
              <a:lnSpc>
                <a:spcPct val="100000"/>
              </a:lnSpc>
              <a:buChar char="■"/>
              <a:tabLst>
                <a:tab pos="208279" algn="l"/>
              </a:tabLst>
            </a:pPr>
            <a:r>
              <a:rPr sz="1800" dirty="0">
                <a:latin typeface="Times New Roman"/>
                <a:cs typeface="Times New Roman"/>
              </a:rPr>
              <a:t>Death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Certificate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From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Competent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Authority</a:t>
            </a:r>
            <a:endParaRPr sz="1800">
              <a:latin typeface="Times New Roman"/>
              <a:cs typeface="Times New Roman"/>
            </a:endParaRPr>
          </a:p>
          <a:p>
            <a:pPr marL="207645" indent="-195580">
              <a:lnSpc>
                <a:spcPct val="100000"/>
              </a:lnSpc>
              <a:buChar char="■"/>
              <a:tabLst>
                <a:tab pos="208279" algn="l"/>
              </a:tabLst>
            </a:pPr>
            <a:r>
              <a:rPr sz="1800" dirty="0">
                <a:latin typeface="Times New Roman"/>
                <a:cs typeface="Times New Roman"/>
              </a:rPr>
              <a:t>Succession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Certificate</a:t>
            </a:r>
            <a:endParaRPr sz="1800">
              <a:latin typeface="Times New Roman"/>
              <a:cs typeface="Times New Roman"/>
            </a:endParaRPr>
          </a:p>
          <a:p>
            <a:pPr marL="207645" indent="-195580">
              <a:lnSpc>
                <a:spcPct val="100000"/>
              </a:lnSpc>
              <a:buChar char="■"/>
              <a:tabLst>
                <a:tab pos="208279" algn="l"/>
              </a:tabLst>
            </a:pPr>
            <a:r>
              <a:rPr sz="1800" dirty="0">
                <a:latin typeface="Times New Roman"/>
                <a:cs typeface="Times New Roman"/>
              </a:rPr>
              <a:t>NID/Smart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Card/Passport/Driving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License/Birth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Certificate</a:t>
            </a:r>
            <a:endParaRPr sz="1800">
              <a:latin typeface="Times New Roman"/>
              <a:cs typeface="Times New Roman"/>
            </a:endParaRPr>
          </a:p>
          <a:p>
            <a:pPr marL="207645" indent="-195580">
              <a:lnSpc>
                <a:spcPct val="100000"/>
              </a:lnSpc>
              <a:buChar char="■"/>
              <a:tabLst>
                <a:tab pos="208279" algn="l"/>
              </a:tabLst>
            </a:pPr>
            <a:r>
              <a:rPr sz="1800" dirty="0">
                <a:latin typeface="Times New Roman"/>
                <a:cs typeface="Times New Roman"/>
              </a:rPr>
              <a:t>Indemnity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Bond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Judicial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Stamp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With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40" dirty="0">
                <a:latin typeface="Times New Roman"/>
                <a:cs typeface="Times New Roman"/>
              </a:rPr>
              <a:t>Two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Witness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Successor</a:t>
            </a:r>
            <a:endParaRPr sz="1800">
              <a:latin typeface="Times New Roman"/>
              <a:cs typeface="Times New Roman"/>
            </a:endParaRPr>
          </a:p>
          <a:p>
            <a:pPr marL="207645" indent="-195580">
              <a:lnSpc>
                <a:spcPct val="100000"/>
              </a:lnSpc>
              <a:spcBef>
                <a:spcPts val="5"/>
              </a:spcBef>
              <a:buChar char="■"/>
              <a:tabLst>
                <a:tab pos="208279" algn="l"/>
              </a:tabLst>
            </a:pPr>
            <a:r>
              <a:rPr sz="1800" dirty="0">
                <a:latin typeface="Times New Roman"/>
                <a:cs typeface="Times New Roman"/>
              </a:rPr>
              <a:t>Unused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Cheque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Book/Debit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Card/Deposit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Receipt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(FDR)</a:t>
            </a:r>
            <a:endParaRPr sz="1800">
              <a:latin typeface="Times New Roman"/>
              <a:cs typeface="Times New Roman"/>
            </a:endParaRPr>
          </a:p>
          <a:p>
            <a:pPr marL="207645" indent="-195580">
              <a:lnSpc>
                <a:spcPct val="100000"/>
              </a:lnSpc>
              <a:buChar char="■"/>
              <a:tabLst>
                <a:tab pos="208279" algn="l"/>
              </a:tabLst>
            </a:pPr>
            <a:r>
              <a:rPr sz="1800" dirty="0">
                <a:latin typeface="Times New Roman"/>
                <a:cs typeface="Times New Roman"/>
              </a:rPr>
              <a:t>Legal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Opinion (If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Required)</a:t>
            </a:r>
            <a:endParaRPr sz="1800">
              <a:latin typeface="Times New Roman"/>
              <a:cs typeface="Times New Roman"/>
            </a:endParaRPr>
          </a:p>
          <a:p>
            <a:pPr marL="207645" indent="-195580">
              <a:lnSpc>
                <a:spcPct val="100000"/>
              </a:lnSpc>
              <a:buFont typeface="Times New Roman"/>
              <a:buChar char="■"/>
              <a:tabLst>
                <a:tab pos="208279" algn="l"/>
              </a:tabLst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Approval</a:t>
            </a:r>
            <a:r>
              <a:rPr sz="18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Higher</a:t>
            </a:r>
            <a:r>
              <a:rPr sz="1800" b="1" u="sng" spc="-1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Authority</a:t>
            </a:r>
            <a:endParaRPr sz="1800">
              <a:latin typeface="Times New Roman"/>
              <a:cs typeface="Times New Roman"/>
            </a:endParaRPr>
          </a:p>
          <a:p>
            <a:pPr marL="207645" indent="-195580">
              <a:lnSpc>
                <a:spcPct val="100000"/>
              </a:lnSpc>
              <a:buChar char="■"/>
              <a:tabLst>
                <a:tab pos="208279" algn="l"/>
              </a:tabLst>
            </a:pPr>
            <a:r>
              <a:rPr sz="1800" dirty="0">
                <a:latin typeface="Times New Roman"/>
                <a:cs typeface="Times New Roman"/>
              </a:rPr>
              <a:t>Clearance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 </a:t>
            </a:r>
            <a:r>
              <a:rPr sz="1800" spc="-10" dirty="0">
                <a:latin typeface="Times New Roman"/>
                <a:cs typeface="Times New Roman"/>
              </a:rPr>
              <a:t>Loans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Advance</a:t>
            </a:r>
            <a:endParaRPr sz="1800">
              <a:latin typeface="Times New Roman"/>
              <a:cs typeface="Times New Roman"/>
            </a:endParaRPr>
          </a:p>
          <a:p>
            <a:pPr marL="207645" indent="-195580">
              <a:lnSpc>
                <a:spcPct val="100000"/>
              </a:lnSpc>
              <a:buChar char="■"/>
              <a:tabLst>
                <a:tab pos="208279" algn="l"/>
              </a:tabLst>
            </a:pPr>
            <a:r>
              <a:rPr sz="1800" dirty="0">
                <a:latin typeface="Times New Roman"/>
                <a:cs typeface="Times New Roman"/>
              </a:rPr>
              <a:t>Payment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Bank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Account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Or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Order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9495" y="483108"/>
            <a:ext cx="6337300" cy="462280"/>
          </a:xfrm>
          <a:prstGeom prst="rect">
            <a:avLst/>
          </a:prstGeom>
          <a:ln w="9144">
            <a:solidFill>
              <a:srgbClr val="4F81BC"/>
            </a:solidFill>
          </a:ln>
        </p:spPr>
        <p:txBody>
          <a:bodyPr vert="horz" wrap="square" lIns="0" tIns="13970" rIns="0" bIns="0" rtlCol="0">
            <a:spAutoFit/>
          </a:bodyPr>
          <a:lstStyle/>
          <a:p>
            <a:pPr marL="207645">
              <a:lnSpc>
                <a:spcPct val="100000"/>
              </a:lnSpc>
              <a:spcBef>
                <a:spcPts val="110"/>
              </a:spcBef>
            </a:pPr>
            <a:r>
              <a:rPr sz="2400" dirty="0">
                <a:solidFill>
                  <a:srgbClr val="000000"/>
                </a:solidFill>
                <a:latin typeface="Georgia"/>
                <a:cs typeface="Georgia"/>
              </a:rPr>
              <a:t>Process</a:t>
            </a:r>
            <a:r>
              <a:rPr sz="2400" spc="-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0000"/>
                </a:solidFill>
                <a:latin typeface="Georgia"/>
                <a:cs typeface="Georgia"/>
              </a:rPr>
              <a:t>of</a:t>
            </a:r>
            <a:r>
              <a:rPr sz="2400" spc="10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0000"/>
                </a:solidFill>
                <a:latin typeface="Georgia"/>
                <a:cs typeface="Georgia"/>
              </a:rPr>
              <a:t>Payment</a:t>
            </a:r>
            <a:r>
              <a:rPr sz="2400" spc="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000000"/>
                </a:solidFill>
                <a:latin typeface="Georgia"/>
                <a:cs typeface="Georgia"/>
              </a:rPr>
              <a:t>Without</a:t>
            </a:r>
            <a:r>
              <a:rPr sz="2400" spc="-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000000"/>
                </a:solidFill>
                <a:latin typeface="Georgia"/>
                <a:cs typeface="Georgia"/>
              </a:rPr>
              <a:t>Nominee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latin typeface="Georgia"/>
                <a:cs typeface="Georgia"/>
              </a:rPr>
              <a:t>Maintenance</a:t>
            </a:r>
            <a:r>
              <a:rPr sz="1600" b="1" spc="60" dirty="0">
                <a:latin typeface="Georgia"/>
                <a:cs typeface="Georgia"/>
              </a:rPr>
              <a:t> </a:t>
            </a:r>
            <a:r>
              <a:rPr sz="1600" b="1" dirty="0">
                <a:latin typeface="Georgia"/>
                <a:cs typeface="Georgia"/>
              </a:rPr>
              <a:t>of</a:t>
            </a:r>
            <a:r>
              <a:rPr sz="1600" b="1" spc="85" dirty="0">
                <a:latin typeface="Georgia"/>
                <a:cs typeface="Georgia"/>
              </a:rPr>
              <a:t> </a:t>
            </a:r>
            <a:r>
              <a:rPr sz="1600" b="1" dirty="0">
                <a:latin typeface="Georgia"/>
                <a:cs typeface="Georgia"/>
              </a:rPr>
              <a:t>Irregular</a:t>
            </a:r>
            <a:r>
              <a:rPr sz="1600" b="1" spc="55" dirty="0">
                <a:latin typeface="Georgia"/>
                <a:cs typeface="Georgia"/>
              </a:rPr>
              <a:t> </a:t>
            </a:r>
            <a:r>
              <a:rPr sz="1600" b="1" spc="-10" dirty="0"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8540" y="1108913"/>
            <a:ext cx="306070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6060" indent="-213360">
              <a:lnSpc>
                <a:spcPct val="100000"/>
              </a:lnSpc>
              <a:spcBef>
                <a:spcPts val="105"/>
              </a:spcBef>
              <a:buChar char="■"/>
              <a:tabLst>
                <a:tab pos="226060" algn="l"/>
              </a:tabLst>
            </a:pPr>
            <a:r>
              <a:rPr sz="2000" dirty="0">
                <a:latin typeface="Times New Roman"/>
                <a:cs typeface="Times New Roman"/>
              </a:rPr>
              <a:t>With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Succession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Certificate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18540" y="1566799"/>
            <a:ext cx="338391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26060" indent="-213360">
              <a:lnSpc>
                <a:spcPct val="100000"/>
              </a:lnSpc>
              <a:spcBef>
                <a:spcPts val="105"/>
              </a:spcBef>
              <a:buChar char="■"/>
              <a:tabLst>
                <a:tab pos="226060" algn="l"/>
              </a:tabLst>
            </a:pPr>
            <a:r>
              <a:rPr sz="2000" dirty="0">
                <a:latin typeface="Times New Roman"/>
                <a:cs typeface="Times New Roman"/>
              </a:rPr>
              <a:t>Without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Succession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Certificate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811523" y="1033272"/>
            <a:ext cx="3122930" cy="459105"/>
          </a:xfrm>
          <a:prstGeom prst="rect">
            <a:avLst/>
          </a:prstGeom>
          <a:solidFill>
            <a:srgbClr val="92D050"/>
          </a:solidFill>
          <a:ln w="9144">
            <a:solidFill>
              <a:srgbClr val="4F81BC"/>
            </a:solidFill>
          </a:ln>
        </p:spPr>
        <p:txBody>
          <a:bodyPr vert="horz" wrap="square" lIns="0" tIns="127000" rIns="0" bIns="0" rtlCol="0">
            <a:spAutoFit/>
          </a:bodyPr>
          <a:lstStyle/>
          <a:p>
            <a:pPr marL="92710">
              <a:lnSpc>
                <a:spcPct val="100000"/>
              </a:lnSpc>
              <a:spcBef>
                <a:spcPts val="1000"/>
              </a:spcBef>
            </a:pP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GM,</a:t>
            </a:r>
            <a:r>
              <a:rPr sz="18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DO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Can </a:t>
            </a:r>
            <a:r>
              <a:rPr sz="1800" spc="-10" dirty="0">
                <a:latin typeface="Times New Roman"/>
                <a:cs typeface="Times New Roman"/>
              </a:rPr>
              <a:t>Pay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Any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Amount</a:t>
            </a:r>
            <a:endParaRPr sz="18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893241" y="2244979"/>
          <a:ext cx="7417434" cy="7626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4325"/>
                <a:gridCol w="1224280"/>
                <a:gridCol w="2088515"/>
                <a:gridCol w="2520314"/>
              </a:tblGrid>
              <a:tr h="39179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MD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&amp;</a:t>
                      </a:r>
                      <a:r>
                        <a:rPr sz="1800" b="1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CEO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spc="-2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DMD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GM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(HO/LO/DO)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DGM</a:t>
                      </a:r>
                      <a:r>
                        <a:rPr sz="1800" b="1" spc="-5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(HO/DO/ZO)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384810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2.5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Lakh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205104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1.5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Lakh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Lakh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5"/>
                        </a:spcBef>
                      </a:pPr>
                      <a:r>
                        <a:rPr sz="1800" dirty="0">
                          <a:latin typeface="Times New Roman"/>
                          <a:cs typeface="Times New Roman"/>
                        </a:rPr>
                        <a:t>.5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Lakh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73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3444366" y="3207257"/>
            <a:ext cx="48907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360" dirty="0">
                <a:latin typeface="Times New Roman"/>
                <a:cs typeface="Times New Roman"/>
              </a:rPr>
              <a:t>Kg©KZ©v‡`i</a:t>
            </a:r>
            <a:r>
              <a:rPr sz="1800" i="1" spc="25" dirty="0">
                <a:latin typeface="Times New Roman"/>
                <a:cs typeface="Times New Roman"/>
              </a:rPr>
              <a:t> </a:t>
            </a:r>
            <a:r>
              <a:rPr sz="1800" spc="-495" dirty="0">
                <a:latin typeface="Times New Roman"/>
                <a:cs typeface="Times New Roman"/>
              </a:rPr>
              <a:t>Awc©Z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85" dirty="0">
                <a:latin typeface="Times New Roman"/>
                <a:cs typeface="Times New Roman"/>
              </a:rPr>
              <a:t>ÿgZv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65" dirty="0">
                <a:latin typeface="Times New Roman"/>
                <a:cs typeface="Times New Roman"/>
              </a:rPr>
              <a:t>Zdwmj,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2012;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50" dirty="0">
                <a:latin typeface="Times New Roman"/>
                <a:cs typeface="Times New Roman"/>
              </a:rPr>
              <a:t>µwgK</a:t>
            </a:r>
            <a:r>
              <a:rPr sz="1800" i="1" spc="-250" dirty="0">
                <a:latin typeface="Times New Roman"/>
                <a:cs typeface="Times New Roman"/>
              </a:rPr>
              <a:t>: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20" dirty="0">
                <a:latin typeface="Times New Roman"/>
                <a:cs typeface="Times New Roman"/>
              </a:rPr>
              <a:t>69;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270" dirty="0">
                <a:latin typeface="Times New Roman"/>
                <a:cs typeface="Times New Roman"/>
              </a:rPr>
              <a:t>c„ôv</a:t>
            </a:r>
            <a:r>
              <a:rPr sz="1800" spc="-270" dirty="0">
                <a:latin typeface="Times New Roman"/>
                <a:cs typeface="Times New Roman"/>
              </a:rPr>
              <a:t>-</a:t>
            </a:r>
            <a:r>
              <a:rPr sz="1800" spc="-20" dirty="0">
                <a:latin typeface="Times New Roman"/>
                <a:cs typeface="Times New Roman"/>
              </a:rPr>
              <a:t>94-</a:t>
            </a:r>
            <a:r>
              <a:rPr sz="1800" spc="-25" dirty="0">
                <a:latin typeface="Times New Roman"/>
                <a:cs typeface="Times New Roman"/>
              </a:rPr>
              <a:t>95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62683" y="2279904"/>
            <a:ext cx="5819140" cy="584200"/>
          </a:xfrm>
          <a:prstGeom prst="rect">
            <a:avLst/>
          </a:prstGeom>
          <a:ln w="9144">
            <a:solidFill>
              <a:srgbClr val="4F81BC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336550">
              <a:lnSpc>
                <a:spcPct val="100000"/>
              </a:lnSpc>
              <a:spcBef>
                <a:spcPts val="30"/>
              </a:spcBef>
            </a:pPr>
            <a:r>
              <a:rPr sz="3200" spc="-30" dirty="0">
                <a:latin typeface="Georgia"/>
                <a:cs typeface="Georgia"/>
              </a:rPr>
              <a:t>Sundry</a:t>
            </a:r>
            <a:r>
              <a:rPr sz="3200" spc="-105" dirty="0">
                <a:latin typeface="Georgia"/>
                <a:cs typeface="Georgia"/>
              </a:rPr>
              <a:t> </a:t>
            </a:r>
            <a:r>
              <a:rPr sz="3200" spc="-10" dirty="0">
                <a:latin typeface="Georgia"/>
                <a:cs typeface="Georgia"/>
              </a:rPr>
              <a:t>Deposit</a:t>
            </a:r>
            <a:r>
              <a:rPr sz="3200" spc="-90" dirty="0">
                <a:latin typeface="Georgia"/>
                <a:cs typeface="Georgia"/>
              </a:rPr>
              <a:t> </a:t>
            </a:r>
            <a:r>
              <a:rPr sz="3200" spc="-10" dirty="0">
                <a:latin typeface="Georgia"/>
                <a:cs typeface="Georgia"/>
              </a:rPr>
              <a:t>Accounts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1886" y="557022"/>
            <a:ext cx="6985000" cy="576580"/>
          </a:xfrm>
          <a:prstGeom prst="rect">
            <a:avLst/>
          </a:prstGeom>
          <a:ln w="25907">
            <a:solidFill>
              <a:srgbClr val="4F81BC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670"/>
              </a:spcBef>
            </a:pP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Basic</a:t>
            </a:r>
            <a:r>
              <a:rPr sz="2400" spc="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spc="-55" dirty="0">
                <a:solidFill>
                  <a:srgbClr val="FF0000"/>
                </a:solidFill>
                <a:latin typeface="Georgia"/>
                <a:cs typeface="Georgia"/>
              </a:rPr>
              <a:t>Concepts</a:t>
            </a:r>
            <a:r>
              <a:rPr sz="2400" spc="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of</a:t>
            </a:r>
            <a:r>
              <a:rPr sz="2400" spc="114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spc="-35" dirty="0">
                <a:solidFill>
                  <a:srgbClr val="FF0000"/>
                </a:solidFill>
                <a:latin typeface="Georgia"/>
                <a:cs typeface="Georgia"/>
              </a:rPr>
              <a:t>Sundry</a:t>
            </a:r>
            <a:r>
              <a:rPr sz="2400" spc="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Deposit</a:t>
            </a:r>
            <a:r>
              <a:rPr sz="2400" spc="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Account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0473" y="1229359"/>
            <a:ext cx="7892415" cy="2494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0" indent="-190500">
              <a:lnSpc>
                <a:spcPct val="100000"/>
              </a:lnSpc>
              <a:spcBef>
                <a:spcPts val="100"/>
              </a:spcBef>
              <a:buChar char="■"/>
              <a:tabLst>
                <a:tab pos="203200" algn="l"/>
              </a:tabLst>
            </a:pP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Voucher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Meant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SCA</a:t>
            </a:r>
            <a:r>
              <a:rPr sz="1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Must</a:t>
            </a:r>
            <a:r>
              <a:rPr sz="1800" b="1" u="sng" spc="-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Be</a:t>
            </a:r>
            <a:r>
              <a:rPr sz="1800" b="1" u="sng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Signed</a:t>
            </a:r>
            <a:r>
              <a:rPr sz="1800" b="1" u="sng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By</a:t>
            </a:r>
            <a:r>
              <a:rPr sz="1800" b="1" u="sng" spc="-7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b="1" u="sng" spc="-2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Manager</a:t>
            </a:r>
            <a:endParaRPr sz="180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buChar char="■"/>
              <a:tabLst>
                <a:tab pos="203200" algn="l"/>
              </a:tabLst>
            </a:pP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Vouchers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Shall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Bear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u="sng" spc="-4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Two</a:t>
            </a:r>
            <a:r>
              <a:rPr sz="1800" b="1" u="sng" spc="-6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Transverse</a:t>
            </a:r>
            <a:r>
              <a:rPr sz="1800" b="1" u="sng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Parallel</a:t>
            </a:r>
            <a:r>
              <a:rPr sz="1800" b="1" u="sng" spc="-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Lines</a:t>
            </a:r>
            <a:r>
              <a:rPr sz="18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Red</a:t>
            </a:r>
            <a:r>
              <a:rPr sz="1800" b="1" u="sng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Ink</a:t>
            </a:r>
            <a:r>
              <a:rPr sz="1800" b="1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Containing</a:t>
            </a:r>
            <a:r>
              <a:rPr sz="1800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Words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u="sng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SCA</a:t>
            </a:r>
            <a:r>
              <a:rPr sz="1800" b="1" u="sng" spc="-10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&amp;</a:t>
            </a:r>
            <a:r>
              <a:rPr sz="1800" b="1" u="sng" spc="-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Initialed</a:t>
            </a:r>
            <a:r>
              <a:rPr sz="1800" b="1" u="sng" spc="-3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By</a:t>
            </a:r>
            <a:r>
              <a:rPr sz="1800" b="1" u="sng" spc="-5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800" b="1" u="sng" spc="-1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Manager</a:t>
            </a:r>
            <a:endParaRPr sz="1800">
              <a:latin typeface="Times New Roman"/>
              <a:cs typeface="Times New Roman"/>
            </a:endParaRPr>
          </a:p>
          <a:p>
            <a:pPr marL="12700" marR="53975" indent="195580">
              <a:lnSpc>
                <a:spcPct val="100000"/>
              </a:lnSpc>
              <a:buChar char="■"/>
              <a:tabLst>
                <a:tab pos="208279" algn="l"/>
              </a:tabLst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It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Must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Be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Noted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That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SCA</a:t>
            </a:r>
            <a:r>
              <a:rPr sz="1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Is</a:t>
            </a:r>
            <a:r>
              <a:rPr sz="1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8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Suspense</a:t>
            </a:r>
            <a:r>
              <a:rPr sz="1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Account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&amp;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Must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Be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Properly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Adjusted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Within</a:t>
            </a:r>
            <a:r>
              <a:rPr sz="1800" b="1" u="sng" spc="-3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Reasonable</a:t>
            </a:r>
            <a:r>
              <a:rPr sz="1800" b="1" u="sng" spc="-65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Time</a:t>
            </a:r>
            <a:endParaRPr sz="1800">
              <a:latin typeface="Times New Roman"/>
              <a:cs typeface="Times New Roman"/>
            </a:endParaRPr>
          </a:p>
          <a:p>
            <a:pPr marL="207645" indent="-195580">
              <a:lnSpc>
                <a:spcPct val="100000"/>
              </a:lnSpc>
              <a:buChar char="■"/>
              <a:tabLst>
                <a:tab pos="208279" algn="l"/>
              </a:tabLst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No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Entry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Can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Be</a:t>
            </a:r>
            <a:r>
              <a:rPr sz="1800" spc="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Continued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r>
              <a:rPr sz="1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</a:t>
            </a:r>
            <a:r>
              <a:rPr sz="1800" spc="-10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Long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Time</a:t>
            </a:r>
            <a:endParaRPr sz="1800">
              <a:latin typeface="Times New Roman"/>
              <a:cs typeface="Times New Roman"/>
            </a:endParaRPr>
          </a:p>
          <a:p>
            <a:pPr marL="12700" marR="458470" indent="195580">
              <a:lnSpc>
                <a:spcPct val="100000"/>
              </a:lnSpc>
              <a:spcBef>
                <a:spcPts val="5"/>
              </a:spcBef>
              <a:buChar char="■"/>
              <a:tabLst>
                <a:tab pos="208279" algn="l"/>
              </a:tabLst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Manager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Will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Be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Personally</a:t>
            </a:r>
            <a:r>
              <a:rPr sz="1800" b="1" u="sng" spc="-5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Responsible</a:t>
            </a:r>
            <a:r>
              <a:rPr sz="18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For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18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Action</a:t>
            </a:r>
            <a:r>
              <a:rPr sz="1800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Dealing</a:t>
            </a:r>
            <a:r>
              <a:rPr sz="1800" spc="-8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With</a:t>
            </a:r>
            <a:r>
              <a:rPr sz="1800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Such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Adjustment</a:t>
            </a:r>
            <a:r>
              <a:rPr sz="1800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Account</a:t>
            </a:r>
            <a:endParaRPr sz="1800">
              <a:latin typeface="Times New Roman"/>
              <a:cs typeface="Times New Roman"/>
            </a:endParaRPr>
          </a:p>
          <a:p>
            <a:pPr marL="207645" indent="-195580">
              <a:lnSpc>
                <a:spcPct val="100000"/>
              </a:lnSpc>
              <a:buChar char="■"/>
              <a:tabLst>
                <a:tab pos="208279" algn="l"/>
              </a:tabLst>
            </a:pP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Under No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Circumstances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Entries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Shall</a:t>
            </a:r>
            <a:r>
              <a:rPr sz="1800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Be</a:t>
            </a:r>
            <a:r>
              <a:rPr sz="1800" spc="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u="sng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Partially</a:t>
            </a:r>
            <a:r>
              <a:rPr sz="1800" b="1" u="sng" spc="-2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sng" spc="-10" dirty="0">
                <a:solidFill>
                  <a:srgbClr val="001F5F"/>
                </a:solidFill>
                <a:uFill>
                  <a:solidFill>
                    <a:srgbClr val="001F5F"/>
                  </a:solidFill>
                </a:uFill>
                <a:latin typeface="Times New Roman"/>
                <a:cs typeface="Times New Roman"/>
              </a:rPr>
              <a:t>Reversed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1886" y="557022"/>
            <a:ext cx="6985000" cy="576580"/>
          </a:xfrm>
          <a:prstGeom prst="rect">
            <a:avLst/>
          </a:prstGeom>
          <a:ln w="25907">
            <a:solidFill>
              <a:srgbClr val="4F81BC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670"/>
              </a:spcBef>
            </a:pP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Basic</a:t>
            </a:r>
            <a:r>
              <a:rPr sz="2400" spc="1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spc="-55" dirty="0">
                <a:solidFill>
                  <a:srgbClr val="FF0000"/>
                </a:solidFill>
                <a:latin typeface="Georgia"/>
                <a:cs typeface="Georgia"/>
              </a:rPr>
              <a:t>Concepts</a:t>
            </a:r>
            <a:r>
              <a:rPr sz="2400" spc="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of</a:t>
            </a:r>
            <a:r>
              <a:rPr sz="2400" spc="114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spc="-35" dirty="0">
                <a:solidFill>
                  <a:srgbClr val="FF0000"/>
                </a:solidFill>
                <a:latin typeface="Georgia"/>
                <a:cs typeface="Georgia"/>
              </a:rPr>
              <a:t>Sundry</a:t>
            </a:r>
            <a:r>
              <a:rPr sz="2400" spc="1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Deposit</a:t>
            </a:r>
            <a:r>
              <a:rPr sz="2400" spc="2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Account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3320" y="1301622"/>
            <a:ext cx="332422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99834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Hajj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Deposit </a:t>
            </a:r>
            <a:r>
              <a:rPr sz="1800" dirty="0">
                <a:latin typeface="Times New Roman"/>
                <a:cs typeface="Times New Roman"/>
              </a:rPr>
              <a:t>Margin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LC</a:t>
            </a:r>
            <a:endParaRPr sz="1800">
              <a:latin typeface="Times New Roman"/>
              <a:cs typeface="Times New Roman"/>
            </a:endParaRPr>
          </a:p>
          <a:p>
            <a:pPr marL="12700" marR="135001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Margin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Guarantee </a:t>
            </a:r>
            <a:r>
              <a:rPr sz="1800" dirty="0">
                <a:latin typeface="Times New Roman"/>
                <a:cs typeface="Times New Roman"/>
              </a:rPr>
              <a:t>Key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Deposit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Staff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Security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Deposit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Sundry</a:t>
            </a:r>
            <a:r>
              <a:rPr sz="1800" b="1" i="1" u="sng" spc="-5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Creditor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Interest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Payable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Different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Deposi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23638" y="1301622"/>
            <a:ext cx="3656965" cy="1946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Account</a:t>
            </a:r>
            <a:endParaRPr sz="1800">
              <a:latin typeface="Times New Roman"/>
              <a:cs typeface="Times New Roman"/>
            </a:endParaRPr>
          </a:p>
          <a:p>
            <a:pPr marL="12700" marR="96266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Excise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Duty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Payable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account </a:t>
            </a:r>
            <a:r>
              <a:rPr sz="1800" dirty="0">
                <a:latin typeface="Times New Roman"/>
                <a:cs typeface="Times New Roman"/>
              </a:rPr>
              <a:t>Source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Tax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Interest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Suspense</a:t>
            </a:r>
            <a:r>
              <a:rPr sz="1800" spc="3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Bad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and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Doubtful Account</a:t>
            </a:r>
            <a:endParaRPr sz="1800">
              <a:latin typeface="Times New Roman"/>
              <a:cs typeface="Times New Roman"/>
            </a:endParaRPr>
          </a:p>
          <a:p>
            <a:pPr marL="12700" marR="255651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Income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35" dirty="0">
                <a:latin typeface="Times New Roman"/>
                <a:cs typeface="Times New Roman"/>
              </a:rPr>
              <a:t>Tax </a:t>
            </a:r>
            <a:r>
              <a:rPr sz="1800" spc="-25" dirty="0">
                <a:latin typeface="Times New Roman"/>
                <a:cs typeface="Times New Roman"/>
              </a:rPr>
              <a:t>Vat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4339" y="3763162"/>
            <a:ext cx="623824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Account</a:t>
            </a:r>
            <a:r>
              <a:rPr sz="1800" b="1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No</a:t>
            </a:r>
            <a:r>
              <a:rPr sz="18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&amp;</a:t>
            </a:r>
            <a:r>
              <a:rPr sz="18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Name</a:t>
            </a:r>
            <a:r>
              <a:rPr sz="1800" b="1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Differ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/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No</a:t>
            </a:r>
            <a:r>
              <a:rPr sz="1800" b="1" spc="-3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Name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/</a:t>
            </a:r>
            <a:r>
              <a:rPr sz="18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No</a:t>
            </a:r>
            <a:r>
              <a:rPr sz="1800" b="1" spc="-1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Account</a:t>
            </a:r>
            <a:r>
              <a:rPr sz="18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No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Excess</a:t>
            </a:r>
            <a:r>
              <a:rPr sz="18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Cash </a:t>
            </a:r>
            <a:r>
              <a:rPr sz="18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Found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Staff</a:t>
            </a:r>
            <a:r>
              <a:rPr sz="1800" b="1" spc="-4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001F5F"/>
                </a:solidFill>
                <a:latin typeface="Times New Roman"/>
                <a:cs typeface="Times New Roman"/>
              </a:rPr>
              <a:t>Dues</a:t>
            </a:r>
            <a:r>
              <a:rPr sz="1800" b="1" spc="-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(Unpaid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Salaries,</a:t>
            </a:r>
            <a:r>
              <a:rPr sz="1800" spc="-3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Bonus)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On</a:t>
            </a:r>
            <a:r>
              <a:rPr sz="1800" spc="-5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1800" spc="-1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001F5F"/>
                </a:solidFill>
                <a:latin typeface="Times New Roman"/>
                <a:cs typeface="Times New Roman"/>
              </a:rPr>
              <a:t>Basis</a:t>
            </a:r>
            <a:r>
              <a:rPr sz="1800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1800" spc="-10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rgbClr val="001F5F"/>
                </a:solidFill>
                <a:latin typeface="Times New Roman"/>
                <a:cs typeface="Times New Roman"/>
              </a:rPr>
              <a:t>ADM</a:t>
            </a:r>
            <a:r>
              <a:rPr sz="1800" spc="-9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Times New Roman"/>
                <a:cs typeface="Times New Roman"/>
              </a:rPr>
              <a:t>Action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24683" y="2279904"/>
            <a:ext cx="4295140" cy="584200"/>
          </a:xfrm>
          <a:prstGeom prst="rect">
            <a:avLst/>
          </a:prstGeom>
          <a:ln w="9144">
            <a:solidFill>
              <a:srgbClr val="4F81BC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30"/>
              </a:spcBef>
            </a:pPr>
            <a:r>
              <a:rPr sz="3200" spc="-65" dirty="0">
                <a:latin typeface="Georgia"/>
                <a:cs typeface="Georgia"/>
              </a:rPr>
              <a:t>Suspense</a:t>
            </a:r>
            <a:r>
              <a:rPr sz="3200" spc="-55" dirty="0">
                <a:latin typeface="Georgia"/>
                <a:cs typeface="Georgia"/>
              </a:rPr>
              <a:t> </a:t>
            </a:r>
            <a:r>
              <a:rPr sz="3200" spc="-10" dirty="0">
                <a:latin typeface="Georgia"/>
                <a:cs typeface="Georgia"/>
              </a:rPr>
              <a:t>Accounts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11886" y="557022"/>
            <a:ext cx="5977255" cy="576580"/>
          </a:xfrm>
          <a:prstGeom prst="rect">
            <a:avLst/>
          </a:prstGeom>
          <a:ln w="25907">
            <a:solidFill>
              <a:srgbClr val="4F81BC"/>
            </a:solidFill>
          </a:ln>
        </p:spPr>
        <p:txBody>
          <a:bodyPr vert="horz" wrap="square" lIns="0" tIns="85090" rIns="0" bIns="0" rtlCol="0">
            <a:spAutoFit/>
          </a:bodyPr>
          <a:lstStyle/>
          <a:p>
            <a:pPr marL="213360">
              <a:lnSpc>
                <a:spcPct val="100000"/>
              </a:lnSpc>
              <a:spcBef>
                <a:spcPts val="670"/>
              </a:spcBef>
            </a:pP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Basic</a:t>
            </a:r>
            <a:r>
              <a:rPr sz="2400" spc="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spc="-55" dirty="0">
                <a:solidFill>
                  <a:srgbClr val="FF0000"/>
                </a:solidFill>
                <a:latin typeface="Georgia"/>
                <a:cs typeface="Georgia"/>
              </a:rPr>
              <a:t>Concepts</a:t>
            </a:r>
            <a:r>
              <a:rPr sz="2400" spc="30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dirty="0">
                <a:solidFill>
                  <a:srgbClr val="FF0000"/>
                </a:solidFill>
                <a:latin typeface="Georgia"/>
                <a:cs typeface="Georgia"/>
              </a:rPr>
              <a:t>of</a:t>
            </a:r>
            <a:r>
              <a:rPr sz="2400" spc="13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spc="-50" dirty="0">
                <a:solidFill>
                  <a:srgbClr val="FF0000"/>
                </a:solidFill>
                <a:latin typeface="Georgia"/>
                <a:cs typeface="Georgia"/>
              </a:rPr>
              <a:t>Suspense</a:t>
            </a:r>
            <a:r>
              <a:rPr sz="2400" spc="25" dirty="0">
                <a:solidFill>
                  <a:srgbClr val="FF0000"/>
                </a:solidFill>
                <a:latin typeface="Georgia"/>
                <a:cs typeface="Georgia"/>
              </a:rPr>
              <a:t> </a:t>
            </a:r>
            <a:r>
              <a:rPr sz="2400" spc="-10" dirty="0">
                <a:solidFill>
                  <a:srgbClr val="FF0000"/>
                </a:solidFill>
                <a:latin typeface="Georgia"/>
                <a:cs typeface="Georgia"/>
              </a:rPr>
              <a:t>Account</a:t>
            </a:r>
            <a:endParaRPr sz="24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3320" y="1301622"/>
            <a:ext cx="326517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337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Times New Roman"/>
                <a:cs typeface="Times New Roman"/>
              </a:rPr>
              <a:t>Advance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Against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25" dirty="0">
                <a:latin typeface="Times New Roman"/>
                <a:cs typeface="Times New Roman"/>
              </a:rPr>
              <a:t>NSC </a:t>
            </a:r>
            <a:r>
              <a:rPr sz="1800" spc="-10" dirty="0">
                <a:latin typeface="Times New Roman"/>
                <a:cs typeface="Times New Roman"/>
              </a:rPr>
              <a:t>Advance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Against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Salary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Demand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Draft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Paid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without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Advice (Local/Foreign)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i="1" u="sng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Sundry</a:t>
            </a:r>
            <a:r>
              <a:rPr sz="1800" b="1" i="1" u="sng" spc="-5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i="1" u="sng" spc="-10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Debtor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Pension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Paid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Retired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Person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23638" y="1301622"/>
            <a:ext cx="3347085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Protested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Bills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1800" dirty="0">
                <a:latin typeface="Times New Roman"/>
                <a:cs typeface="Times New Roman"/>
              </a:rPr>
              <a:t>Renovation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Development</a:t>
            </a:r>
            <a:r>
              <a:rPr sz="1800" spc="459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Expenses </a:t>
            </a:r>
            <a:r>
              <a:rPr sz="1800" dirty="0">
                <a:latin typeface="Times New Roman"/>
                <a:cs typeface="Times New Roman"/>
              </a:rPr>
              <a:t>Advance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Rent</a:t>
            </a:r>
            <a:endParaRPr sz="1800">
              <a:latin typeface="Times New Roman"/>
              <a:cs typeface="Times New Roman"/>
            </a:endParaRPr>
          </a:p>
          <a:p>
            <a:pPr marL="12700" marR="955675">
              <a:lnSpc>
                <a:spcPct val="100000"/>
              </a:lnSpc>
            </a:pPr>
            <a:r>
              <a:rPr sz="1800" spc="-20" dirty="0">
                <a:latin typeface="Times New Roman"/>
                <a:cs typeface="Times New Roman"/>
              </a:rPr>
              <a:t>Web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Remittance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Payment </a:t>
            </a:r>
            <a:r>
              <a:rPr sz="1800" dirty="0">
                <a:latin typeface="Times New Roman"/>
                <a:cs typeface="Times New Roman"/>
              </a:rPr>
              <a:t>Advance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Against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TA/DA </a:t>
            </a:r>
            <a:r>
              <a:rPr sz="1800" dirty="0">
                <a:latin typeface="Times New Roman"/>
                <a:cs typeface="Times New Roman"/>
              </a:rPr>
              <a:t>Advance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Legal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Expense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34339" y="3364483"/>
            <a:ext cx="763397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1610" indent="-169545">
              <a:lnSpc>
                <a:spcPct val="100000"/>
              </a:lnSpc>
              <a:spcBef>
                <a:spcPts val="95"/>
              </a:spcBef>
              <a:buClr>
                <a:srgbClr val="FFC000"/>
              </a:buClr>
              <a:buChar char="■"/>
              <a:tabLst>
                <a:tab pos="182245" algn="l"/>
              </a:tabLst>
            </a:pPr>
            <a:r>
              <a:rPr sz="1600" spc="-30" dirty="0">
                <a:latin typeface="Times New Roman"/>
                <a:cs typeface="Times New Roman"/>
              </a:rPr>
              <a:t>Voucher</a:t>
            </a:r>
            <a:r>
              <a:rPr sz="1600" spc="-65" dirty="0"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Must</a:t>
            </a:r>
            <a:r>
              <a:rPr sz="1600" b="1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Always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Signed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By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Manager</a:t>
            </a:r>
            <a:r>
              <a:rPr sz="1600" b="1" u="sng" spc="-7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Jointly</a:t>
            </a:r>
            <a:r>
              <a:rPr sz="1600" b="1" u="sng" spc="-5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With</a:t>
            </a:r>
            <a:r>
              <a:rPr sz="1600" b="1" u="sng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1600" b="1" u="sng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Concerned</a:t>
            </a:r>
            <a:r>
              <a:rPr sz="16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Official</a:t>
            </a:r>
            <a:endParaRPr sz="16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Clr>
                <a:srgbClr val="FFC000"/>
              </a:buClr>
              <a:buChar char="■"/>
              <a:tabLst>
                <a:tab pos="186690" algn="l"/>
              </a:tabLst>
            </a:pPr>
            <a:r>
              <a:rPr sz="1600" dirty="0">
                <a:latin typeface="Times New Roman"/>
                <a:cs typeface="Times New Roman"/>
              </a:rPr>
              <a:t>In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</a:t>
            </a:r>
            <a:r>
              <a:rPr sz="1600" b="1" u="sng" spc="-4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Circumstances</a:t>
            </a:r>
            <a:r>
              <a:rPr sz="1600" b="1" spc="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Sundry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Debtor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Entries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May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Created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Personal</a:t>
            </a:r>
            <a:r>
              <a:rPr sz="1600" b="1" u="sng" spc="-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Affairs</a:t>
            </a:r>
            <a:endParaRPr sz="16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Clr>
                <a:srgbClr val="FFC000"/>
              </a:buClr>
              <a:buChar char="■"/>
              <a:tabLst>
                <a:tab pos="186690" algn="l"/>
              </a:tabLst>
            </a:pPr>
            <a:r>
              <a:rPr sz="1600" dirty="0">
                <a:latin typeface="Times New Roman"/>
                <a:cs typeface="Times New Roman"/>
              </a:rPr>
              <a:t>It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Must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Not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Remain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Unadjusted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For</a:t>
            </a:r>
            <a:r>
              <a:rPr sz="1600" spc="-4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More</a:t>
            </a:r>
            <a:r>
              <a:rPr sz="1600" spc="-4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Than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30</a:t>
            </a:r>
            <a:r>
              <a:rPr sz="16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Days</a:t>
            </a:r>
            <a:r>
              <a:rPr sz="1600" b="1" spc="-65" dirty="0">
                <a:latin typeface="Times New Roman"/>
                <a:cs typeface="Times New Roman"/>
              </a:rPr>
              <a:t> </a:t>
            </a:r>
            <a:r>
              <a:rPr sz="1600" spc="-20" dirty="0">
                <a:latin typeface="Times New Roman"/>
                <a:cs typeface="Times New Roman"/>
              </a:rPr>
              <a:t>Without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-30" dirty="0">
                <a:latin typeface="Times New Roman"/>
                <a:cs typeface="Times New Roman"/>
              </a:rPr>
              <a:t>Valid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Reason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25" dirty="0">
                <a:latin typeface="Times New Roman"/>
                <a:cs typeface="Times New Roman"/>
              </a:rPr>
              <a:t>Or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dirty="0">
                <a:latin typeface="Times New Roman"/>
                <a:cs typeface="Times New Roman"/>
              </a:rPr>
              <a:t>Permitted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By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Authority</a:t>
            </a:r>
            <a:endParaRPr sz="1600">
              <a:latin typeface="Times New Roman"/>
              <a:cs typeface="Times New Roman"/>
            </a:endParaRPr>
          </a:p>
          <a:p>
            <a:pPr marL="186055" indent="-173990">
              <a:lnSpc>
                <a:spcPct val="100000"/>
              </a:lnSpc>
              <a:buClr>
                <a:srgbClr val="FFC000"/>
              </a:buClr>
              <a:buChar char="■"/>
              <a:tabLst>
                <a:tab pos="186690" algn="l"/>
              </a:tabLst>
            </a:pPr>
            <a:r>
              <a:rPr sz="1600" dirty="0">
                <a:latin typeface="Times New Roman"/>
                <a:cs typeface="Times New Roman"/>
              </a:rPr>
              <a:t>Manager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Will</a:t>
            </a:r>
            <a:r>
              <a:rPr sz="1600" spc="-3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Be</a:t>
            </a:r>
            <a:r>
              <a:rPr sz="1600" spc="-50" dirty="0"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Personally</a:t>
            </a:r>
            <a:r>
              <a:rPr sz="1600" b="1" u="sng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Responsible</a:t>
            </a:r>
            <a:r>
              <a:rPr sz="1600" b="1" spc="-3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For</a:t>
            </a:r>
            <a:r>
              <a:rPr sz="1600" spc="-9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Any</a:t>
            </a:r>
            <a:r>
              <a:rPr sz="1600" spc="-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Irregular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Operation</a:t>
            </a:r>
            <a:r>
              <a:rPr sz="1600" spc="-3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Of</a:t>
            </a:r>
            <a:r>
              <a:rPr sz="1600" spc="-8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The</a:t>
            </a:r>
            <a:r>
              <a:rPr sz="1600" spc="-100" dirty="0">
                <a:latin typeface="Times New Roman"/>
                <a:cs typeface="Times New Roman"/>
              </a:rPr>
              <a:t> </a:t>
            </a:r>
            <a:r>
              <a:rPr sz="1600" spc="-10" dirty="0">
                <a:latin typeface="Times New Roman"/>
                <a:cs typeface="Times New Roman"/>
              </a:rPr>
              <a:t>Account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2372" y="2310383"/>
            <a:ext cx="6239510" cy="523240"/>
          </a:xfrm>
          <a:prstGeom prst="rect">
            <a:avLst/>
          </a:prstGeom>
          <a:ln w="9144">
            <a:solidFill>
              <a:srgbClr val="4F81BC"/>
            </a:solidFill>
          </a:ln>
        </p:spPr>
        <p:txBody>
          <a:bodyPr vert="horz" wrap="square" lIns="0" tIns="8890" rIns="0" bIns="0" rtlCol="0">
            <a:spAutoFit/>
          </a:bodyPr>
          <a:lstStyle/>
          <a:p>
            <a:pPr marL="125730">
              <a:lnSpc>
                <a:spcPct val="100000"/>
              </a:lnSpc>
              <a:spcBef>
                <a:spcPts val="70"/>
              </a:spcBef>
            </a:pPr>
            <a:r>
              <a:rPr sz="2800" spc="-35" dirty="0">
                <a:latin typeface="Georgia"/>
                <a:cs typeface="Georgia"/>
              </a:rPr>
              <a:t>Inoperative</a:t>
            </a:r>
            <a:r>
              <a:rPr sz="2800" spc="55" dirty="0">
                <a:latin typeface="Georgia"/>
                <a:cs typeface="Georgia"/>
              </a:rPr>
              <a:t> </a:t>
            </a:r>
            <a:r>
              <a:rPr sz="2800" spc="220" dirty="0">
                <a:latin typeface="Georgia"/>
                <a:cs typeface="Georgia"/>
              </a:rPr>
              <a:t>&amp;</a:t>
            </a:r>
            <a:r>
              <a:rPr sz="2800" spc="3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Dormant</a:t>
            </a:r>
            <a:r>
              <a:rPr sz="2800" spc="40" dirty="0">
                <a:latin typeface="Georgia"/>
                <a:cs typeface="Georgia"/>
              </a:rPr>
              <a:t> </a:t>
            </a:r>
            <a:r>
              <a:rPr sz="2800" spc="-10" dirty="0">
                <a:latin typeface="Georgia"/>
                <a:cs typeface="Georgia"/>
              </a:rPr>
              <a:t>Accounts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4627" y="2279904"/>
            <a:ext cx="6715125" cy="584200"/>
          </a:xfrm>
          <a:prstGeom prst="rect">
            <a:avLst/>
          </a:prstGeom>
          <a:ln w="9144">
            <a:solidFill>
              <a:srgbClr val="4F81BC"/>
            </a:solidFill>
          </a:ln>
        </p:spPr>
        <p:txBody>
          <a:bodyPr vert="horz" wrap="square" lIns="0" tIns="3810" rIns="0" bIns="0" rtlCol="0">
            <a:spAutoFit/>
          </a:bodyPr>
          <a:lstStyle/>
          <a:p>
            <a:pPr marL="259715">
              <a:lnSpc>
                <a:spcPct val="100000"/>
              </a:lnSpc>
              <a:spcBef>
                <a:spcPts val="30"/>
              </a:spcBef>
            </a:pPr>
            <a:r>
              <a:rPr sz="3200" spc="-65" dirty="0">
                <a:latin typeface="Georgia"/>
                <a:cs typeface="Georgia"/>
              </a:rPr>
              <a:t>Unclaimed</a:t>
            </a:r>
            <a:r>
              <a:rPr sz="3200" spc="-20" dirty="0">
                <a:latin typeface="Georgia"/>
                <a:cs typeface="Georgia"/>
              </a:rPr>
              <a:t> </a:t>
            </a:r>
            <a:r>
              <a:rPr sz="3200" spc="-10" dirty="0">
                <a:latin typeface="Georgia"/>
                <a:cs typeface="Georgia"/>
              </a:rPr>
              <a:t>Assets</a:t>
            </a:r>
            <a:r>
              <a:rPr sz="3200" spc="15" dirty="0">
                <a:latin typeface="Georgia"/>
                <a:cs typeface="Georgia"/>
              </a:rPr>
              <a:t> </a:t>
            </a:r>
            <a:r>
              <a:rPr sz="3200" spc="254" dirty="0">
                <a:latin typeface="Georgia"/>
                <a:cs typeface="Georgia"/>
              </a:rPr>
              <a:t>&amp;</a:t>
            </a:r>
            <a:r>
              <a:rPr sz="3200" spc="20" dirty="0">
                <a:latin typeface="Georgia"/>
                <a:cs typeface="Georgia"/>
              </a:rPr>
              <a:t> </a:t>
            </a:r>
            <a:r>
              <a:rPr sz="3200" spc="-10" dirty="0">
                <a:latin typeface="Georgia"/>
                <a:cs typeface="Georgia"/>
              </a:rPr>
              <a:t>Valuables</a:t>
            </a:r>
            <a:endParaRPr sz="32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473" y="507619"/>
            <a:ext cx="7766050" cy="17557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At</a:t>
            </a:r>
            <a:r>
              <a:rPr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Any Branch</a:t>
            </a:r>
            <a:r>
              <a:rPr i="1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i="1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Bangladesh</a:t>
            </a:r>
            <a:r>
              <a:rPr i="1" spc="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b="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Any Banking</a:t>
            </a:r>
            <a:r>
              <a:rPr b="0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Company</a:t>
            </a:r>
            <a:r>
              <a:rPr b="0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There</a:t>
            </a:r>
            <a:r>
              <a:rPr b="0" spc="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Has</a:t>
            </a:r>
            <a:r>
              <a:rPr b="0" spc="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spc="-20" dirty="0">
                <a:solidFill>
                  <a:srgbClr val="000000"/>
                </a:solidFill>
                <a:latin typeface="Times New Roman"/>
                <a:cs typeface="Times New Roman"/>
              </a:rPr>
              <a:t>Been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No</a:t>
            </a:r>
            <a:r>
              <a:rPr b="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Business</a:t>
            </a:r>
            <a:r>
              <a:rPr b="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Connection</a:t>
            </a:r>
            <a:r>
              <a:rPr b="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Transaction</a:t>
            </a:r>
            <a:r>
              <a:rPr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or</a:t>
            </a:r>
            <a:r>
              <a:rPr i="1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Contact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)</a:t>
            </a:r>
            <a:r>
              <a:rPr b="0" spc="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By</a:t>
            </a:r>
            <a:r>
              <a:rPr b="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The</a:t>
            </a:r>
            <a:r>
              <a:rPr b="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Customer</a:t>
            </a:r>
            <a:r>
              <a:rPr b="0" spc="8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spc="-20" dirty="0">
                <a:solidFill>
                  <a:srgbClr val="000000"/>
                </a:solidFill>
                <a:latin typeface="Times New Roman"/>
                <a:cs typeface="Times New Roman"/>
              </a:rPr>
              <a:t>With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Regard</a:t>
            </a:r>
            <a:r>
              <a:rPr b="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To</a:t>
            </a:r>
            <a:r>
              <a:rPr b="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An</a:t>
            </a:r>
            <a:r>
              <a:rPr b="0" spc="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Amount</a:t>
            </a:r>
            <a:r>
              <a:rPr b="0" spc="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FDR,</a:t>
            </a:r>
            <a:r>
              <a:rPr i="1" spc="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Any</a:t>
            </a:r>
            <a:r>
              <a:rPr i="1" spc="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Type</a:t>
            </a:r>
            <a:r>
              <a:rPr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i="1" spc="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Deposits*,</a:t>
            </a:r>
            <a:r>
              <a:rPr i="1" spc="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Cheque,</a:t>
            </a:r>
            <a:r>
              <a:rPr i="1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Draft,</a:t>
            </a:r>
            <a:r>
              <a:rPr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spc="-20" dirty="0">
                <a:solidFill>
                  <a:srgbClr val="000000"/>
                </a:solidFill>
                <a:latin typeface="Times New Roman"/>
                <a:cs typeface="Times New Roman"/>
              </a:rPr>
              <a:t>Bill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i="1" spc="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Exchange</a:t>
            </a:r>
            <a:r>
              <a:rPr i="1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and</a:t>
            </a:r>
            <a:r>
              <a:rPr i="1" spc="7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spc="-10" dirty="0">
                <a:solidFill>
                  <a:srgbClr val="000000"/>
                </a:solidFill>
                <a:latin typeface="Times New Roman"/>
                <a:cs typeface="Times New Roman"/>
              </a:rPr>
              <a:t>Valuables)</a:t>
            </a:r>
            <a:r>
              <a:rPr i="1" spc="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Payable</a:t>
            </a:r>
            <a:r>
              <a:rPr b="0" spc="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In</a:t>
            </a:r>
            <a:r>
              <a:rPr b="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Bangladeshi</a:t>
            </a:r>
            <a:r>
              <a:rPr b="0" spc="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Currency</a:t>
            </a:r>
            <a:r>
              <a:rPr b="0" spc="6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b="0" spc="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Anyone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For</a:t>
            </a:r>
            <a:r>
              <a:rPr i="1" spc="-8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A</a:t>
            </a:r>
            <a:r>
              <a:rPr i="1" spc="-11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Period</a:t>
            </a:r>
            <a:r>
              <a:rPr i="1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dirty="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i="1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spc="-55" dirty="0">
                <a:solidFill>
                  <a:srgbClr val="000000"/>
                </a:solidFill>
                <a:latin typeface="Times New Roman"/>
                <a:cs typeface="Times New Roman"/>
              </a:rPr>
              <a:t>Ten</a:t>
            </a:r>
            <a:r>
              <a:rPr i="1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i="1" spc="-10" dirty="0">
                <a:solidFill>
                  <a:srgbClr val="000000"/>
                </a:solidFill>
                <a:latin typeface="Times New Roman"/>
                <a:cs typeface="Times New Roman"/>
              </a:rPr>
              <a:t>Years</a:t>
            </a:r>
          </a:p>
          <a:p>
            <a:pPr marL="3170555" algn="just">
              <a:lnSpc>
                <a:spcPts val="1620"/>
              </a:lnSpc>
            </a:pPr>
            <a:r>
              <a:rPr sz="1800" b="0" dirty="0">
                <a:solidFill>
                  <a:srgbClr val="000000"/>
                </a:solidFill>
                <a:latin typeface="Times New Roman"/>
                <a:cs typeface="Times New Roman"/>
              </a:rPr>
              <a:t>(BCA,</a:t>
            </a:r>
            <a:r>
              <a:rPr sz="1800" b="0" spc="-4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1991,</a:t>
            </a:r>
            <a:r>
              <a:rPr sz="1800" b="0" spc="-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0" dirty="0">
                <a:solidFill>
                  <a:srgbClr val="000000"/>
                </a:solidFill>
                <a:latin typeface="Times New Roman"/>
                <a:cs typeface="Times New Roman"/>
              </a:rPr>
              <a:t>Article</a:t>
            </a:r>
            <a:r>
              <a:rPr sz="1800" b="0" spc="-4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0" dirty="0">
                <a:solidFill>
                  <a:srgbClr val="000000"/>
                </a:solidFill>
                <a:latin typeface="Times New Roman"/>
                <a:cs typeface="Times New Roman"/>
              </a:rPr>
              <a:t>35;</a:t>
            </a:r>
            <a:r>
              <a:rPr sz="1800"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0" dirty="0">
                <a:solidFill>
                  <a:srgbClr val="000000"/>
                </a:solidFill>
                <a:latin typeface="Times New Roman"/>
                <a:cs typeface="Times New Roman"/>
              </a:rPr>
              <a:t>BRPD</a:t>
            </a:r>
            <a:r>
              <a:rPr sz="18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0" dirty="0">
                <a:solidFill>
                  <a:srgbClr val="000000"/>
                </a:solidFill>
                <a:latin typeface="Times New Roman"/>
                <a:cs typeface="Times New Roman"/>
              </a:rPr>
              <a:t>10,</a:t>
            </a:r>
            <a:r>
              <a:rPr sz="1800"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0" dirty="0">
                <a:solidFill>
                  <a:srgbClr val="000000"/>
                </a:solidFill>
                <a:latin typeface="Times New Roman"/>
                <a:cs typeface="Times New Roman"/>
              </a:rPr>
              <a:t>12</a:t>
            </a:r>
            <a:r>
              <a:rPr sz="1800" b="0" spc="-3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0" dirty="0">
                <a:solidFill>
                  <a:srgbClr val="000000"/>
                </a:solidFill>
                <a:latin typeface="Times New Roman"/>
                <a:cs typeface="Times New Roman"/>
              </a:rPr>
              <a:t>Sep,</a:t>
            </a:r>
            <a:r>
              <a:rPr sz="1800"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18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2018)</a:t>
            </a:r>
            <a:endParaRPr sz="1800">
              <a:latin typeface="Times New Roman"/>
              <a:cs typeface="Times New Roman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01980" y="2302764"/>
            <a:ext cx="1533525" cy="1077595"/>
            <a:chOff x="601980" y="2302764"/>
            <a:chExt cx="1533525" cy="107759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1277" y="2360887"/>
              <a:ext cx="1050767" cy="1010200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06552" y="2307336"/>
              <a:ext cx="1524000" cy="1068705"/>
            </a:xfrm>
            <a:custGeom>
              <a:avLst/>
              <a:gdLst/>
              <a:ahLst/>
              <a:cxnLst/>
              <a:rect l="l" t="t" r="r" b="b"/>
              <a:pathLst>
                <a:path w="1524000" h="1068704">
                  <a:moveTo>
                    <a:pt x="0" y="1068324"/>
                  </a:moveTo>
                  <a:lnTo>
                    <a:pt x="1524000" y="1068324"/>
                  </a:lnTo>
                  <a:lnTo>
                    <a:pt x="1524000" y="0"/>
                  </a:lnTo>
                  <a:lnTo>
                    <a:pt x="0" y="0"/>
                  </a:lnTo>
                  <a:lnTo>
                    <a:pt x="0" y="1068324"/>
                  </a:lnTo>
                  <a:close/>
                </a:path>
              </a:pathLst>
            </a:custGeom>
            <a:ln w="9144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46303" y="3453129"/>
            <a:ext cx="8251825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265" indent="-203200">
              <a:lnSpc>
                <a:spcPct val="100000"/>
              </a:lnSpc>
              <a:spcBef>
                <a:spcPts val="100"/>
              </a:spcBef>
              <a:buClr>
                <a:srgbClr val="FFC000"/>
              </a:buClr>
              <a:buChar char="■"/>
              <a:tabLst>
                <a:tab pos="215900" algn="l"/>
              </a:tabLst>
            </a:pPr>
            <a:r>
              <a:rPr sz="2000" dirty="0">
                <a:latin typeface="Times New Roman"/>
                <a:cs typeface="Times New Roman"/>
              </a:rPr>
              <a:t>Any Branch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</a:t>
            </a:r>
            <a:r>
              <a:rPr sz="2000" spc="-10" dirty="0">
                <a:latin typeface="Times New Roman"/>
                <a:cs typeface="Times New Roman"/>
              </a:rPr>
              <a:t> Bangladesh</a:t>
            </a:r>
            <a:endParaRPr sz="2000">
              <a:latin typeface="Times New Roman"/>
              <a:cs typeface="Times New Roman"/>
            </a:endParaRPr>
          </a:p>
          <a:p>
            <a:pPr marL="230504" indent="-218440">
              <a:lnSpc>
                <a:spcPct val="100000"/>
              </a:lnSpc>
              <a:spcBef>
                <a:spcPts val="5"/>
              </a:spcBef>
              <a:buClr>
                <a:srgbClr val="FFC000"/>
              </a:buClr>
              <a:buFont typeface="Times New Roman"/>
              <a:buChar char="■"/>
              <a:tabLst>
                <a:tab pos="231140" algn="l"/>
              </a:tabLst>
            </a:pPr>
            <a:r>
              <a:rPr sz="2000" b="1" dirty="0">
                <a:latin typeface="Times New Roman"/>
                <a:cs typeface="Times New Roman"/>
              </a:rPr>
              <a:t>FDR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Any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Type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DEPOSIT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CHEQUE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DRAFT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BOE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VALUABLES</a:t>
            </a:r>
            <a:endParaRPr sz="2000">
              <a:latin typeface="Times New Roman"/>
              <a:cs typeface="Times New Roman"/>
            </a:endParaRPr>
          </a:p>
          <a:p>
            <a:pPr marL="226060" indent="-213360">
              <a:lnSpc>
                <a:spcPct val="100000"/>
              </a:lnSpc>
              <a:buClr>
                <a:srgbClr val="FFC000"/>
              </a:buClr>
              <a:buChar char="■"/>
              <a:tabLst>
                <a:tab pos="226060" algn="l"/>
              </a:tabLst>
            </a:pPr>
            <a:r>
              <a:rPr sz="2000" dirty="0">
                <a:latin typeface="Times New Roman"/>
                <a:cs typeface="Times New Roman"/>
              </a:rPr>
              <a:t>Transaction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or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Contact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Customer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1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Period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45" dirty="0">
                <a:latin typeface="Times New Roman"/>
                <a:cs typeface="Times New Roman"/>
              </a:rPr>
              <a:t>Ten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Years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71113" y="1023975"/>
            <a:ext cx="1969770" cy="139763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226060" indent="-213360">
              <a:lnSpc>
                <a:spcPct val="100000"/>
              </a:lnSpc>
              <a:spcBef>
                <a:spcPts val="1300"/>
              </a:spcBef>
              <a:buClr>
                <a:srgbClr val="000000"/>
              </a:buClr>
              <a:buChar char="■"/>
              <a:tabLst>
                <a:tab pos="226060" algn="l"/>
              </a:tabLst>
            </a:pPr>
            <a:r>
              <a:rPr sz="2000" dirty="0">
                <a:solidFill>
                  <a:srgbClr val="FFC000"/>
                </a:solidFill>
                <a:latin typeface="Times New Roman"/>
                <a:cs typeface="Times New Roman"/>
              </a:rPr>
              <a:t>The </a:t>
            </a:r>
            <a:r>
              <a:rPr sz="2000" spc="-10" dirty="0">
                <a:solidFill>
                  <a:srgbClr val="FFC000"/>
                </a:solidFill>
                <a:latin typeface="Times New Roman"/>
                <a:cs typeface="Times New Roman"/>
              </a:rPr>
              <a:t>Government</a:t>
            </a:r>
            <a:endParaRPr sz="2000">
              <a:latin typeface="Times New Roman"/>
              <a:cs typeface="Times New Roman"/>
            </a:endParaRPr>
          </a:p>
          <a:p>
            <a:pPr marL="226060" indent="-213360">
              <a:lnSpc>
                <a:spcPct val="100000"/>
              </a:lnSpc>
              <a:spcBef>
                <a:spcPts val="1200"/>
              </a:spcBef>
              <a:buClr>
                <a:srgbClr val="FFC000"/>
              </a:buClr>
              <a:buChar char="■"/>
              <a:tabLst>
                <a:tab pos="226060" algn="l"/>
              </a:tabLst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Minor</a:t>
            </a:r>
            <a:endParaRPr sz="2000">
              <a:latin typeface="Times New Roman"/>
              <a:cs typeface="Times New Roman"/>
            </a:endParaRPr>
          </a:p>
          <a:p>
            <a:pPr marL="226060" indent="-21336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Char char="■"/>
              <a:tabLst>
                <a:tab pos="226060" algn="l"/>
              </a:tabLst>
            </a:pPr>
            <a:r>
              <a:rPr sz="2000" dirty="0">
                <a:solidFill>
                  <a:srgbClr val="FFC000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FFC000"/>
                </a:solidFill>
                <a:latin typeface="Times New Roman"/>
                <a:cs typeface="Times New Roman"/>
              </a:rPr>
              <a:t> Court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3810" y="-3811"/>
            <a:ext cx="2933065" cy="2933065"/>
            <a:chOff x="-3810" y="-3811"/>
            <a:chExt cx="2933065" cy="293306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2919984" cy="291998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62" y="760"/>
              <a:ext cx="2924175" cy="2924175"/>
            </a:xfrm>
            <a:custGeom>
              <a:avLst/>
              <a:gdLst/>
              <a:ahLst/>
              <a:cxnLst/>
              <a:rect l="l" t="t" r="r" b="b"/>
              <a:pathLst>
                <a:path w="2924175" h="2924175">
                  <a:moveTo>
                    <a:pt x="0" y="2923795"/>
                  </a:moveTo>
                  <a:lnTo>
                    <a:pt x="2923794" y="2923795"/>
                  </a:lnTo>
                  <a:lnTo>
                    <a:pt x="2923794" y="0"/>
                  </a:lnTo>
                </a:path>
              </a:pathLst>
            </a:custGeom>
            <a:ln w="9144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6630689" y="1860588"/>
            <a:ext cx="825500" cy="762635"/>
            <a:chOff x="6630689" y="1860588"/>
            <a:chExt cx="825500" cy="76263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30689" y="1860588"/>
              <a:ext cx="824967" cy="76241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721602" y="1951482"/>
              <a:ext cx="647700" cy="585470"/>
            </a:xfrm>
            <a:custGeom>
              <a:avLst/>
              <a:gdLst/>
              <a:ahLst/>
              <a:cxnLst/>
              <a:rect l="l" t="t" r="r" b="b"/>
              <a:pathLst>
                <a:path w="647700" h="585469">
                  <a:moveTo>
                    <a:pt x="647700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647700" y="585215"/>
                  </a:lnTo>
                  <a:lnTo>
                    <a:pt x="647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721602" y="1951482"/>
              <a:ext cx="647700" cy="585470"/>
            </a:xfrm>
            <a:custGeom>
              <a:avLst/>
              <a:gdLst/>
              <a:ahLst/>
              <a:cxnLst/>
              <a:rect l="l" t="t" r="r" b="b"/>
              <a:pathLst>
                <a:path w="647700" h="585469">
                  <a:moveTo>
                    <a:pt x="0" y="585215"/>
                  </a:moveTo>
                  <a:lnTo>
                    <a:pt x="647700" y="585215"/>
                  </a:lnTo>
                  <a:lnTo>
                    <a:pt x="647700" y="0"/>
                  </a:lnTo>
                  <a:lnTo>
                    <a:pt x="0" y="0"/>
                  </a:lnTo>
                  <a:lnTo>
                    <a:pt x="0" y="585215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721602" y="1951482"/>
            <a:ext cx="647700" cy="5854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185"/>
              </a:spcBef>
            </a:pPr>
            <a:r>
              <a:rPr sz="3200" b="1" spc="-25" dirty="0">
                <a:latin typeface="Arial"/>
                <a:cs typeface="Arial"/>
              </a:rPr>
              <a:t>18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01379" y="2939580"/>
            <a:ext cx="826396" cy="762418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3492246" y="3030473"/>
            <a:ext cx="649605" cy="585470"/>
          </a:xfrm>
          <a:prstGeom prst="rect">
            <a:avLst/>
          </a:prstGeom>
          <a:solidFill>
            <a:srgbClr val="FFFFFF"/>
          </a:solidFill>
          <a:ln w="25907">
            <a:solidFill>
              <a:srgbClr val="4F81BC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185"/>
              </a:spcBef>
            </a:pPr>
            <a:r>
              <a:rPr sz="3200" b="1" spc="-25" dirty="0">
                <a:latin typeface="Arial"/>
                <a:cs typeface="Arial"/>
              </a:rPr>
              <a:t>21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79845" y="2691511"/>
            <a:ext cx="13182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25" dirty="0">
                <a:latin typeface="Verdana"/>
                <a:cs typeface="Verdana"/>
              </a:rPr>
              <a:t>In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General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86560" y="3782669"/>
            <a:ext cx="422021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Verdana"/>
                <a:cs typeface="Verdana"/>
              </a:rPr>
              <a:t>Guardian</a:t>
            </a:r>
            <a:r>
              <a:rPr sz="2000" spc="-6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Appointed</a:t>
            </a:r>
            <a:r>
              <a:rPr sz="2000" spc="-65" dirty="0">
                <a:latin typeface="Verdana"/>
                <a:cs typeface="Verdana"/>
              </a:rPr>
              <a:t> </a:t>
            </a:r>
            <a:r>
              <a:rPr sz="2000" spc="-170" dirty="0">
                <a:latin typeface="Verdana"/>
                <a:cs typeface="Verdana"/>
              </a:rPr>
              <a:t>By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114" dirty="0">
                <a:latin typeface="Verdana"/>
                <a:cs typeface="Verdana"/>
              </a:rPr>
              <a:t>The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Court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6576" y="1957755"/>
            <a:ext cx="7725409" cy="2506980"/>
          </a:xfrm>
          <a:prstGeom prst="rect">
            <a:avLst/>
          </a:prstGeom>
        </p:spPr>
        <p:txBody>
          <a:bodyPr vert="horz" wrap="square" lIns="0" tIns="75565" rIns="0" bIns="0" rtlCol="0">
            <a:spAutoFit/>
          </a:bodyPr>
          <a:lstStyle/>
          <a:p>
            <a:pPr marL="4888865" indent="-196215">
              <a:lnSpc>
                <a:spcPct val="100000"/>
              </a:lnSpc>
              <a:spcBef>
                <a:spcPts val="595"/>
              </a:spcBef>
              <a:buChar char="■"/>
              <a:tabLst>
                <a:tab pos="4889500" algn="l"/>
              </a:tabLst>
            </a:pPr>
            <a:r>
              <a:rPr sz="1800" dirty="0">
                <a:latin typeface="Times New Roman"/>
                <a:cs typeface="Times New Roman"/>
              </a:rPr>
              <a:t>From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Expiry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Term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1.</a:t>
            </a:r>
            <a:r>
              <a:rPr sz="20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2000" b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0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Case</a:t>
            </a:r>
            <a:r>
              <a:rPr sz="2000" b="1" spc="-2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0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Fixed</a:t>
            </a:r>
            <a:r>
              <a:rPr sz="2000" b="1" spc="-6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spc="-25" dirty="0">
                <a:solidFill>
                  <a:srgbClr val="001F5F"/>
                </a:solidFill>
                <a:latin typeface="Times New Roman"/>
                <a:cs typeface="Times New Roman"/>
              </a:rPr>
              <a:t>Term</a:t>
            </a:r>
            <a:r>
              <a:rPr sz="2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Deposits</a:t>
            </a:r>
            <a:endParaRPr sz="2000">
              <a:latin typeface="Times New Roman"/>
              <a:cs typeface="Times New Roman"/>
            </a:endParaRPr>
          </a:p>
          <a:p>
            <a:pPr marL="207645" indent="-195580">
              <a:lnSpc>
                <a:spcPct val="100000"/>
              </a:lnSpc>
              <a:spcBef>
                <a:spcPts val="960"/>
              </a:spcBef>
              <a:buChar char="■"/>
              <a:tabLst>
                <a:tab pos="208279" algn="l"/>
              </a:tabLst>
            </a:pPr>
            <a:r>
              <a:rPr sz="1800" dirty="0">
                <a:latin typeface="Times New Roman"/>
                <a:cs typeface="Times New Roman"/>
              </a:rPr>
              <a:t>From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Expiry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Of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Term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700">
              <a:latin typeface="Times New Roman"/>
              <a:cs typeface="Times New Roman"/>
            </a:endParaRPr>
          </a:p>
          <a:p>
            <a:pPr marL="266700" indent="-254635">
              <a:lnSpc>
                <a:spcPct val="100000"/>
              </a:lnSpc>
              <a:buAutoNum type="arabicPeriod" startAt="2"/>
              <a:tabLst>
                <a:tab pos="267335" algn="l"/>
              </a:tabLst>
            </a:pP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In</a:t>
            </a:r>
            <a:r>
              <a:rPr sz="2000" b="1" spc="-4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The</a:t>
            </a:r>
            <a:r>
              <a:rPr sz="2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Case</a:t>
            </a:r>
            <a:r>
              <a:rPr sz="2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Of</a:t>
            </a:r>
            <a:r>
              <a:rPr sz="2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001F5F"/>
                </a:solidFill>
                <a:latin typeface="Times New Roman"/>
                <a:cs typeface="Times New Roman"/>
              </a:rPr>
              <a:t>Other</a:t>
            </a:r>
            <a:r>
              <a:rPr sz="2000" b="1" spc="-55" dirty="0">
                <a:solidFill>
                  <a:srgbClr val="001F5F"/>
                </a:solidFill>
                <a:latin typeface="Times New Roman"/>
                <a:cs typeface="Times New Roman"/>
              </a:rPr>
              <a:t> </a:t>
            </a:r>
            <a:r>
              <a:rPr sz="2000" b="1" spc="-10" dirty="0">
                <a:solidFill>
                  <a:srgbClr val="001F5F"/>
                </a:solidFill>
                <a:latin typeface="Times New Roman"/>
                <a:cs typeface="Times New Roman"/>
              </a:rPr>
              <a:t>Deposits</a:t>
            </a:r>
            <a:endParaRPr sz="2000">
              <a:latin typeface="Times New Roman"/>
              <a:cs typeface="Times New Roman"/>
            </a:endParaRPr>
          </a:p>
          <a:p>
            <a:pPr marL="207645" lvl="1" indent="-195580">
              <a:lnSpc>
                <a:spcPts val="2135"/>
              </a:lnSpc>
              <a:spcBef>
                <a:spcPts val="1010"/>
              </a:spcBef>
              <a:buChar char="■"/>
              <a:tabLst>
                <a:tab pos="208279" algn="l"/>
              </a:tabLst>
            </a:pPr>
            <a:r>
              <a:rPr sz="1800" dirty="0">
                <a:latin typeface="Times New Roman"/>
                <a:cs typeface="Times New Roman"/>
              </a:rPr>
              <a:t>From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Date Of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Last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Transaction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</a:t>
            </a:r>
            <a:r>
              <a:rPr sz="1800" b="1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Last</a:t>
            </a:r>
            <a:r>
              <a:rPr sz="1800" b="1" spc="-10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Acknowledged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Receipt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ts val="2135"/>
              </a:lnSpc>
            </a:pPr>
            <a:r>
              <a:rPr sz="1800" spc="-10" dirty="0">
                <a:latin typeface="Times New Roman"/>
                <a:cs typeface="Times New Roman"/>
              </a:rPr>
              <a:t>Of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A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Statement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Of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Account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</a:t>
            </a:r>
            <a:r>
              <a:rPr sz="1800" b="1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Last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Request </a:t>
            </a:r>
            <a:r>
              <a:rPr sz="1800" dirty="0">
                <a:latin typeface="Times New Roman"/>
                <a:cs typeface="Times New Roman"/>
              </a:rPr>
              <a:t>For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Such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-20" dirty="0">
                <a:latin typeface="Times New Roman"/>
                <a:cs typeface="Times New Roman"/>
              </a:rPr>
              <a:t>A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Statement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744212" cy="1876044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3.</a:t>
            </a:r>
            <a:r>
              <a:rPr spc="-10" dirty="0"/>
              <a:t> </a:t>
            </a:r>
            <a:r>
              <a:rPr dirty="0"/>
              <a:t>In</a:t>
            </a:r>
            <a:r>
              <a:rPr spc="-45" dirty="0"/>
              <a:t> </a:t>
            </a:r>
            <a:r>
              <a:rPr dirty="0"/>
              <a:t>The</a:t>
            </a:r>
            <a:r>
              <a:rPr spc="-10" dirty="0"/>
              <a:t> </a:t>
            </a:r>
            <a:r>
              <a:rPr dirty="0"/>
              <a:t>Case</a:t>
            </a:r>
            <a:r>
              <a:rPr spc="-10" dirty="0"/>
              <a:t> </a:t>
            </a:r>
            <a:r>
              <a:rPr dirty="0"/>
              <a:t>Of</a:t>
            </a:r>
            <a:r>
              <a:rPr spc="-45" dirty="0"/>
              <a:t> </a:t>
            </a:r>
            <a:r>
              <a:rPr spc="-10" dirty="0"/>
              <a:t>Valuables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3810" y="-3811"/>
            <a:ext cx="2640330" cy="1675764"/>
            <a:chOff x="-3810" y="-3811"/>
            <a:chExt cx="2640330" cy="1675764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2627376" cy="1662684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2" y="760"/>
              <a:ext cx="2631440" cy="1666875"/>
            </a:xfrm>
            <a:custGeom>
              <a:avLst/>
              <a:gdLst/>
              <a:ahLst/>
              <a:cxnLst/>
              <a:rect l="l" t="t" r="r" b="b"/>
              <a:pathLst>
                <a:path w="2631440" h="1666875">
                  <a:moveTo>
                    <a:pt x="0" y="1666495"/>
                  </a:moveTo>
                  <a:lnTo>
                    <a:pt x="2631186" y="1666495"/>
                  </a:lnTo>
                  <a:lnTo>
                    <a:pt x="2631186" y="0"/>
                  </a:lnTo>
                </a:path>
              </a:pathLst>
            </a:custGeom>
            <a:ln w="914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895088" y="1292352"/>
            <a:ext cx="3160775" cy="1464564"/>
          </a:xfrm>
          <a:prstGeom prst="rect">
            <a:avLst/>
          </a:prstGeom>
        </p:spPr>
      </p:pic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885944" y="826008"/>
          <a:ext cx="4253229" cy="1929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9920"/>
                <a:gridCol w="1007109"/>
                <a:gridCol w="76200"/>
              </a:tblGrid>
              <a:tr h="459105">
                <a:tc gridSpan="3">
                  <a:txBody>
                    <a:bodyPr/>
                    <a:lstStyle/>
                    <a:p>
                      <a:pPr marL="10287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dirty="0">
                          <a:latin typeface="Lucida Console"/>
                          <a:cs typeface="Lucida Console"/>
                        </a:rPr>
                        <a:t>Before</a:t>
                      </a:r>
                      <a:r>
                        <a:rPr sz="24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400" b="1" dirty="0">
                          <a:latin typeface="Lucida Console"/>
                          <a:cs typeface="Lucida Console"/>
                        </a:rPr>
                        <a:t>MARK</a:t>
                      </a:r>
                      <a:r>
                        <a:rPr sz="2400" b="1" spc="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400" dirty="0">
                          <a:latin typeface="Lucida Console"/>
                          <a:cs typeface="Lucida Console"/>
                        </a:rPr>
                        <a:t>As</a:t>
                      </a:r>
                      <a:r>
                        <a:rPr sz="24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400" b="1" spc="-10" dirty="0">
                          <a:latin typeface="Lucida Console"/>
                          <a:cs typeface="Lucida Console"/>
                        </a:rPr>
                        <a:t>UNCLAIM</a:t>
                      </a:r>
                      <a:endParaRPr sz="2400">
                        <a:latin typeface="Lucida Console"/>
                        <a:cs typeface="Lucida Console"/>
                      </a:endParaRPr>
                    </a:p>
                  </a:txBody>
                  <a:tcPr marL="0" marR="0" marT="29209" marB="0">
                    <a:lnL w="9525">
                      <a:solidFill>
                        <a:srgbClr val="FF0000"/>
                      </a:solidFill>
                      <a:prstDash val="solid"/>
                    </a:lnL>
                    <a:lnR w="9525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19050">
                      <a:solidFill>
                        <a:srgbClr val="FF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59460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0000"/>
                      </a:solidFill>
                      <a:prstDash val="solid"/>
                    </a:lnL>
                    <a:lnR w="9525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0000"/>
                      </a:solidFill>
                      <a:prstDash val="solid"/>
                    </a:lnL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11200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9525">
                      <a:solidFill>
                        <a:srgbClr val="FF0000"/>
                      </a:solidFill>
                      <a:prstDash val="solid"/>
                    </a:lnL>
                    <a:lnR w="9525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160" algn="ctr">
                        <a:lnSpc>
                          <a:spcPts val="2375"/>
                        </a:lnSpc>
                        <a:spcBef>
                          <a:spcPts val="295"/>
                        </a:spcBef>
                      </a:pP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03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40640" algn="ctr">
                        <a:lnSpc>
                          <a:spcPts val="2375"/>
                        </a:lnSpc>
                      </a:pP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Months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37465" marB="0">
                    <a:lnL w="9525">
                      <a:solidFill>
                        <a:srgbClr val="FF0000"/>
                      </a:solidFill>
                      <a:prstDash val="solid"/>
                    </a:lnL>
                    <a:lnR w="9525">
                      <a:solidFill>
                        <a:srgbClr val="FF0000"/>
                      </a:solidFill>
                      <a:prstDash val="solid"/>
                    </a:lnR>
                    <a:lnT w="9525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4867402" y="2898775"/>
            <a:ext cx="41122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0504" indent="-218440">
              <a:lnSpc>
                <a:spcPct val="100000"/>
              </a:lnSpc>
              <a:spcBef>
                <a:spcPts val="100"/>
              </a:spcBef>
              <a:buChar char="■"/>
              <a:tabLst>
                <a:tab pos="231140" algn="l"/>
              </a:tabLst>
            </a:pPr>
            <a:r>
              <a:rPr sz="2000" dirty="0">
                <a:latin typeface="Times New Roman"/>
                <a:cs typeface="Times New Roman"/>
              </a:rPr>
              <a:t>Registered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Post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■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Last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Address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Given</a:t>
            </a:r>
            <a:endParaRPr sz="200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55676" y="2828544"/>
            <a:ext cx="1787652" cy="681227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2403348" y="2907792"/>
            <a:ext cx="1449705" cy="523240"/>
          </a:xfrm>
          <a:prstGeom prst="rect">
            <a:avLst/>
          </a:prstGeom>
          <a:ln w="9144">
            <a:solidFill>
              <a:srgbClr val="FF000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2800" b="1" spc="-20" dirty="0">
                <a:latin typeface="Times New Roman"/>
                <a:cs typeface="Times New Roman"/>
              </a:rPr>
              <a:t>3</a:t>
            </a:r>
            <a:r>
              <a:rPr sz="2800" b="1" spc="-250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MONTHS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34416" y="3598926"/>
            <a:ext cx="558863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/>
                <a:cs typeface="Times New Roman"/>
              </a:rPr>
              <a:t>Amount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Plus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2000" b="1" u="sng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Interests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spc="-65" dirty="0">
                <a:latin typeface="Times New Roman"/>
                <a:cs typeface="Times New Roman"/>
              </a:rPr>
              <a:t>To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Bangladesh</a:t>
            </a:r>
            <a:r>
              <a:rPr sz="2000" b="1" u="sng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b="1" u="sng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Bank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89203" y="1861261"/>
            <a:ext cx="360045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00000"/>
                </a:solidFill>
              </a:rPr>
              <a:t>APRIL</a:t>
            </a:r>
            <a:r>
              <a:rPr spc="-50" dirty="0">
                <a:solidFill>
                  <a:srgbClr val="000000"/>
                </a:solidFill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Of</a:t>
            </a:r>
            <a:r>
              <a:rPr b="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>
                <a:solidFill>
                  <a:srgbClr val="000000"/>
                </a:solidFill>
              </a:rPr>
              <a:t>EVERY</a:t>
            </a:r>
            <a:r>
              <a:rPr spc="-25" dirty="0">
                <a:solidFill>
                  <a:srgbClr val="000000"/>
                </a:solidFill>
              </a:rPr>
              <a:t> </a:t>
            </a:r>
            <a:r>
              <a:rPr b="0" dirty="0">
                <a:solidFill>
                  <a:srgbClr val="000000"/>
                </a:solidFill>
                <a:latin typeface="Times New Roman"/>
                <a:cs typeface="Times New Roman"/>
              </a:rPr>
              <a:t>Calendar</a:t>
            </a:r>
            <a:r>
              <a:rPr b="0" spc="-1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b="0" spc="-20" dirty="0">
                <a:solidFill>
                  <a:srgbClr val="000000"/>
                </a:solidFill>
                <a:latin typeface="Times New Roman"/>
                <a:cs typeface="Times New Roman"/>
              </a:rPr>
              <a:t>Year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89203" y="2166620"/>
            <a:ext cx="6953250" cy="2038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b="1" dirty="0">
                <a:latin typeface="Times New Roman"/>
                <a:cs typeface="Times New Roman"/>
              </a:rPr>
              <a:t>BY</a:t>
            </a:r>
            <a:r>
              <a:rPr sz="2000" b="1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Cheque/PO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Times New Roman"/>
                <a:cs typeface="Times New Roman"/>
              </a:rPr>
              <a:t>Bangladesh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Bank,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Motijheel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Branch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Dhaka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ts val="2380"/>
              </a:lnSpc>
            </a:pPr>
            <a:r>
              <a:rPr sz="2000" b="1" dirty="0">
                <a:latin typeface="Times New Roman"/>
                <a:cs typeface="Times New Roman"/>
              </a:rPr>
              <a:t>FOREIGN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CURRENCY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ts val="3820"/>
              </a:lnSpc>
            </a:pPr>
            <a:r>
              <a:rPr sz="2000" dirty="0">
                <a:latin typeface="Times New Roman"/>
                <a:cs typeface="Times New Roman"/>
              </a:rPr>
              <a:t>Cheque/PO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With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Bangladesh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Bank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Approved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6</a:t>
            </a:r>
            <a:r>
              <a:rPr sz="3200" b="1" spc="-30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Foreign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Currencies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2000" dirty="0">
                <a:latin typeface="Times New Roman"/>
                <a:cs typeface="Times New Roman"/>
              </a:rPr>
              <a:t>Foreign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Reserve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&amp;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Treasury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Management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Department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-3810" y="-3811"/>
            <a:ext cx="2640330" cy="1675764"/>
            <a:chOff x="-3810" y="-3811"/>
            <a:chExt cx="2640330" cy="1675764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2627376" cy="1662684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3810" y="-3811"/>
              <a:ext cx="2640330" cy="1675639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762" y="760"/>
              <a:ext cx="2631440" cy="1657350"/>
            </a:xfrm>
            <a:custGeom>
              <a:avLst/>
              <a:gdLst/>
              <a:ahLst/>
              <a:cxnLst/>
              <a:rect l="l" t="t" r="r" b="b"/>
              <a:pathLst>
                <a:path w="2631440" h="1657350">
                  <a:moveTo>
                    <a:pt x="0" y="1657351"/>
                  </a:moveTo>
                  <a:lnTo>
                    <a:pt x="2631186" y="1657351"/>
                  </a:lnTo>
                  <a:lnTo>
                    <a:pt x="2631186" y="0"/>
                  </a:lnTo>
                </a:path>
              </a:pathLst>
            </a:custGeom>
            <a:ln w="914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-3810" y="-3811"/>
            <a:ext cx="2640330" cy="1666875"/>
            <a:chOff x="-3810" y="-3811"/>
            <a:chExt cx="2640330" cy="166687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2627376" cy="1653539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762" y="760"/>
              <a:ext cx="2631440" cy="1657350"/>
            </a:xfrm>
            <a:custGeom>
              <a:avLst/>
              <a:gdLst/>
              <a:ahLst/>
              <a:cxnLst/>
              <a:rect l="l" t="t" r="r" b="b"/>
              <a:pathLst>
                <a:path w="2631440" h="1657350">
                  <a:moveTo>
                    <a:pt x="0" y="1657351"/>
                  </a:moveTo>
                  <a:lnTo>
                    <a:pt x="2631186" y="1657351"/>
                  </a:lnTo>
                  <a:lnTo>
                    <a:pt x="2631186" y="0"/>
                  </a:lnTo>
                </a:path>
              </a:pathLst>
            </a:custGeom>
            <a:ln w="9144">
              <a:solidFill>
                <a:srgbClr val="001F5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62406" y="469963"/>
            <a:ext cx="7855584" cy="3105785"/>
          </a:xfrm>
          <a:prstGeom prst="rect">
            <a:avLst/>
          </a:prstGeom>
        </p:spPr>
        <p:txBody>
          <a:bodyPr vert="horz" wrap="square" lIns="0" tIns="147955" rIns="0" bIns="0" rtlCol="0">
            <a:spAutoFit/>
          </a:bodyPr>
          <a:lstStyle/>
          <a:p>
            <a:pPr marL="2534920" indent="-218440">
              <a:lnSpc>
                <a:spcPct val="100000"/>
              </a:lnSpc>
              <a:spcBef>
                <a:spcPts val="1165"/>
              </a:spcBef>
              <a:buFont typeface="Times New Roman"/>
              <a:buChar char="■"/>
              <a:tabLst>
                <a:tab pos="2535555" algn="l"/>
                <a:tab pos="5124450" algn="l"/>
              </a:tabLst>
            </a:pPr>
            <a:r>
              <a:rPr sz="2000" b="1" dirty="0">
                <a:latin typeface="Times New Roman"/>
                <a:cs typeface="Times New Roman"/>
              </a:rPr>
              <a:t>BANK OWN</a:t>
            </a:r>
            <a:r>
              <a:rPr sz="2000" b="1" spc="-5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Website</a:t>
            </a:r>
            <a:r>
              <a:rPr sz="2000" b="1" dirty="0">
                <a:latin typeface="Times New Roman"/>
                <a:cs typeface="Times New Roman"/>
              </a:rPr>
              <a:t>	</a:t>
            </a:r>
            <a:r>
              <a:rPr sz="2000" dirty="0">
                <a:latin typeface="Times New Roman"/>
                <a:cs typeface="Times New Roman"/>
              </a:rPr>
              <a:t>■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BB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Website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For</a:t>
            </a:r>
            <a:r>
              <a:rPr sz="2000" b="1" spc="-14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</a:t>
            </a:r>
            <a:r>
              <a:rPr sz="2000" b="1" spc="-185" dirty="0">
                <a:latin typeface="Times New Roman"/>
                <a:cs typeface="Times New Roman"/>
              </a:rPr>
              <a:t> </a:t>
            </a:r>
            <a:r>
              <a:rPr sz="2000" b="1" spc="-35" dirty="0">
                <a:latin typeface="Times New Roman"/>
                <a:cs typeface="Times New Roman"/>
              </a:rPr>
              <a:t>Year</a:t>
            </a:r>
            <a:endParaRPr sz="2000">
              <a:latin typeface="Times New Roman"/>
              <a:cs typeface="Times New Roman"/>
            </a:endParaRPr>
          </a:p>
          <a:p>
            <a:pPr marL="2534920" indent="-218440">
              <a:lnSpc>
                <a:spcPct val="100000"/>
              </a:lnSpc>
              <a:spcBef>
                <a:spcPts val="1485"/>
              </a:spcBef>
              <a:buFont typeface="Times New Roman"/>
              <a:buChar char="■"/>
              <a:tabLst>
                <a:tab pos="2535555" algn="l"/>
              </a:tabLst>
            </a:pPr>
            <a:r>
              <a:rPr sz="2000" b="1" dirty="0">
                <a:latin typeface="Times New Roman"/>
                <a:cs typeface="Times New Roman"/>
              </a:rPr>
              <a:t>Newspaper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(At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Least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2</a:t>
            </a:r>
            <a:r>
              <a:rPr sz="2000" dirty="0">
                <a:latin typeface="Times New Roman"/>
                <a:cs typeface="Times New Roman"/>
              </a:rPr>
              <a:t>)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b="1" spc="-25" dirty="0">
                <a:latin typeface="Times New Roman"/>
                <a:cs typeface="Times New Roman"/>
              </a:rPr>
              <a:t>QUARTERLY</a:t>
            </a:r>
            <a:r>
              <a:rPr sz="2000" b="1" spc="-5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01</a:t>
            </a:r>
            <a:r>
              <a:rPr sz="2800" b="1" spc="-27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Year</a:t>
            </a:r>
            <a:endParaRPr sz="2000">
              <a:latin typeface="Times New Roman"/>
              <a:cs typeface="Times New Roman"/>
            </a:endParaRPr>
          </a:p>
          <a:p>
            <a:pPr marL="2534920" indent="-218440">
              <a:lnSpc>
                <a:spcPct val="100000"/>
              </a:lnSpc>
              <a:spcBef>
                <a:spcPts val="1400"/>
              </a:spcBef>
              <a:buFont typeface="Times New Roman"/>
              <a:buChar char="■"/>
              <a:tabLst>
                <a:tab pos="2535555" algn="l"/>
              </a:tabLst>
            </a:pPr>
            <a:r>
              <a:rPr sz="2000" b="1" dirty="0">
                <a:latin typeface="Times New Roman"/>
                <a:cs typeface="Times New Roman"/>
              </a:rPr>
              <a:t>Arrange</a:t>
            </a:r>
            <a:r>
              <a:rPr sz="2000" b="1" spc="-4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to Publish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Govt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Gazette.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Font typeface="Times New Roman"/>
              <a:buChar char="■"/>
              <a:tabLst>
                <a:tab pos="354965" algn="l"/>
                <a:tab pos="355600" algn="l"/>
              </a:tabLst>
            </a:pPr>
            <a:r>
              <a:rPr sz="2000" b="1" dirty="0">
                <a:latin typeface="Times New Roman"/>
                <a:cs typeface="Times New Roman"/>
              </a:rPr>
              <a:t>After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3200" b="1" dirty="0">
                <a:latin typeface="Times New Roman"/>
                <a:cs typeface="Times New Roman"/>
              </a:rPr>
              <a:t>2</a:t>
            </a:r>
            <a:r>
              <a:rPr sz="3200" b="1" spc="-370" dirty="0">
                <a:latin typeface="Times New Roman"/>
                <a:cs typeface="Times New Roman"/>
              </a:rPr>
              <a:t> </a:t>
            </a:r>
            <a:r>
              <a:rPr sz="2000" b="1" spc="-20" dirty="0">
                <a:latin typeface="Times New Roman"/>
                <a:cs typeface="Times New Roman"/>
              </a:rPr>
              <a:t>Years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ts val="2385"/>
              </a:lnSpc>
              <a:spcBef>
                <a:spcPts val="35"/>
              </a:spcBef>
            </a:pPr>
            <a:r>
              <a:rPr sz="2000" spc="-20" dirty="0">
                <a:latin typeface="Times New Roman"/>
                <a:cs typeface="Times New Roman"/>
              </a:rPr>
              <a:t>Treated</a:t>
            </a:r>
            <a:r>
              <a:rPr sz="2000" spc="-1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As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Government/Public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Property</a:t>
            </a:r>
            <a:endParaRPr sz="2000">
              <a:latin typeface="Times New Roman"/>
              <a:cs typeface="Times New Roman"/>
            </a:endParaRPr>
          </a:p>
          <a:p>
            <a:pPr marL="355600">
              <a:lnSpc>
                <a:spcPts val="3345"/>
              </a:lnSpc>
            </a:pPr>
            <a:r>
              <a:rPr sz="2000" dirty="0">
                <a:latin typeface="Times New Roman"/>
                <a:cs typeface="Times New Roman"/>
              </a:rPr>
              <a:t>Send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30" dirty="0">
                <a:latin typeface="Times New Roman"/>
                <a:cs typeface="Times New Roman"/>
              </a:rPr>
              <a:t>To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800" b="1" dirty="0">
                <a:latin typeface="Times New Roman"/>
                <a:cs typeface="Times New Roman"/>
              </a:rPr>
              <a:t>THE</a:t>
            </a:r>
            <a:r>
              <a:rPr sz="2800" b="1" spc="-60" dirty="0">
                <a:latin typeface="Times New Roman"/>
                <a:cs typeface="Times New Roman"/>
              </a:rPr>
              <a:t> </a:t>
            </a:r>
            <a:r>
              <a:rPr sz="2800" b="1" spc="-20" dirty="0">
                <a:latin typeface="Times New Roman"/>
                <a:cs typeface="Times New Roman"/>
              </a:rPr>
              <a:t>GOVERNMENT</a:t>
            </a:r>
            <a:r>
              <a:rPr sz="2800" b="1" spc="-11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TREASURY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3435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0258" y="845058"/>
            <a:ext cx="1873250" cy="502920"/>
          </a:xfrm>
          <a:prstGeom prst="rect">
            <a:avLst/>
          </a:prstGeom>
          <a:solidFill>
            <a:srgbClr val="EBF0DE"/>
          </a:solidFill>
          <a:ln w="25908">
            <a:solidFill>
              <a:srgbClr val="4F81BC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06045">
              <a:lnSpc>
                <a:spcPts val="3929"/>
              </a:lnSpc>
            </a:pPr>
            <a:r>
              <a:rPr sz="3600" spc="-10" dirty="0">
                <a:solidFill>
                  <a:srgbClr val="000000"/>
                </a:solidFill>
                <a:latin typeface="Georgia"/>
                <a:cs typeface="Georgia"/>
              </a:rPr>
              <a:t>Timing</a:t>
            </a:r>
            <a:endParaRPr sz="3600">
              <a:latin typeface="Georgia"/>
              <a:cs typeface="Georg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pc="-10" dirty="0"/>
              <a:t>SB</a:t>
            </a:r>
            <a:r>
              <a:rPr spc="-165" dirty="0"/>
              <a:t> </a:t>
            </a:r>
            <a:r>
              <a:rPr spc="-10" dirty="0"/>
              <a:t>Account</a:t>
            </a:r>
          </a:p>
          <a:p>
            <a:pPr marL="273050" indent="-260985">
              <a:lnSpc>
                <a:spcPct val="100000"/>
              </a:lnSpc>
              <a:spcBef>
                <a:spcPts val="445"/>
              </a:spcBef>
              <a:buChar char="■"/>
              <a:tabLst>
                <a:tab pos="273685" algn="l"/>
              </a:tabLst>
            </a:pP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Inoperative</a:t>
            </a:r>
            <a:r>
              <a:rPr sz="2400" b="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After</a:t>
            </a:r>
            <a:r>
              <a:rPr sz="2400" b="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  <a:r>
              <a:rPr sz="2400" b="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Months</a:t>
            </a:r>
            <a:endParaRPr sz="2400">
              <a:latin typeface="Times New Roman"/>
              <a:cs typeface="Times New Roman"/>
            </a:endParaRPr>
          </a:p>
          <a:p>
            <a:pPr marL="273050" indent="-260985">
              <a:lnSpc>
                <a:spcPct val="100000"/>
              </a:lnSpc>
              <a:buChar char="■"/>
              <a:tabLst>
                <a:tab pos="273685" algn="l"/>
              </a:tabLst>
            </a:pP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Dormant</a:t>
            </a:r>
            <a:r>
              <a:rPr sz="2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after</a:t>
            </a:r>
            <a:r>
              <a:rPr sz="2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6+18=24</a:t>
            </a:r>
            <a:r>
              <a:rPr sz="2400" b="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Months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Times New Roman"/>
              <a:buChar char="■"/>
            </a:pPr>
            <a:endParaRPr sz="2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pc="-10" dirty="0"/>
              <a:t>CD/SND</a:t>
            </a:r>
            <a:r>
              <a:rPr spc="-165" dirty="0"/>
              <a:t> </a:t>
            </a:r>
            <a:r>
              <a:rPr spc="-10" dirty="0"/>
              <a:t>Accounts</a:t>
            </a:r>
          </a:p>
          <a:p>
            <a:pPr marL="273050" indent="-260985">
              <a:lnSpc>
                <a:spcPct val="100000"/>
              </a:lnSpc>
              <a:spcBef>
                <a:spcPts val="395"/>
              </a:spcBef>
              <a:buChar char="■"/>
              <a:tabLst>
                <a:tab pos="273685" algn="l"/>
              </a:tabLst>
            </a:pP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Inoperative</a:t>
            </a:r>
            <a:r>
              <a:rPr sz="2400" b="0" spc="-17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After</a:t>
            </a:r>
            <a:r>
              <a:rPr sz="2400" b="0" spc="-5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6</a:t>
            </a:r>
            <a:r>
              <a:rPr sz="2400" b="0" spc="-3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Months</a:t>
            </a:r>
            <a:endParaRPr sz="2400">
              <a:latin typeface="Times New Roman"/>
              <a:cs typeface="Times New Roman"/>
            </a:endParaRPr>
          </a:p>
          <a:p>
            <a:pPr marL="273050" indent="-260985">
              <a:lnSpc>
                <a:spcPct val="100000"/>
              </a:lnSpc>
              <a:buChar char="■"/>
              <a:tabLst>
                <a:tab pos="273685" algn="l"/>
              </a:tabLst>
            </a:pP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Dormant</a:t>
            </a:r>
            <a:r>
              <a:rPr sz="2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after</a:t>
            </a:r>
            <a:r>
              <a:rPr sz="2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dirty="0">
                <a:solidFill>
                  <a:srgbClr val="000000"/>
                </a:solidFill>
                <a:latin typeface="Times New Roman"/>
                <a:cs typeface="Times New Roman"/>
              </a:rPr>
              <a:t>6+6=12</a:t>
            </a:r>
            <a:r>
              <a:rPr sz="2400" b="0" spc="-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2400" b="0" spc="-10" dirty="0">
                <a:solidFill>
                  <a:srgbClr val="000000"/>
                </a:solidFill>
                <a:latin typeface="Times New Roman"/>
                <a:cs typeface="Times New Roman"/>
              </a:rPr>
              <a:t>Months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81625" y="440308"/>
            <a:ext cx="2391410" cy="1123315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273050" indent="-260985">
              <a:lnSpc>
                <a:spcPct val="100000"/>
              </a:lnSpc>
              <a:spcBef>
                <a:spcPts val="1540"/>
              </a:spcBef>
              <a:buChar char="■"/>
              <a:tabLst>
                <a:tab pos="273685" algn="l"/>
              </a:tabLst>
            </a:pPr>
            <a:r>
              <a:rPr sz="2400" spc="-10" dirty="0">
                <a:latin typeface="Times New Roman"/>
                <a:cs typeface="Times New Roman"/>
              </a:rPr>
              <a:t>SB/CD/SND</a:t>
            </a:r>
            <a:endParaRPr sz="2400">
              <a:latin typeface="Times New Roman"/>
              <a:cs typeface="Times New Roman"/>
            </a:endParaRPr>
          </a:p>
          <a:p>
            <a:pPr marL="273050" indent="-260985">
              <a:lnSpc>
                <a:spcPct val="100000"/>
              </a:lnSpc>
              <a:spcBef>
                <a:spcPts val="1445"/>
              </a:spcBef>
              <a:buChar char="■"/>
              <a:tabLst>
                <a:tab pos="273685" algn="l"/>
              </a:tabLst>
            </a:pPr>
            <a:r>
              <a:rPr sz="2400" dirty="0">
                <a:latin typeface="Times New Roman"/>
                <a:cs typeface="Times New Roman"/>
              </a:rPr>
              <a:t>Legacy</a:t>
            </a:r>
            <a:r>
              <a:rPr sz="2400" spc="-1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Accounts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54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24225" y="1542999"/>
            <a:ext cx="19481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5595" indent="-303530">
              <a:lnSpc>
                <a:spcPct val="100000"/>
              </a:lnSpc>
              <a:spcBef>
                <a:spcPts val="95"/>
              </a:spcBef>
              <a:buChar char="■"/>
              <a:tabLst>
                <a:tab pos="316230" algn="l"/>
              </a:tabLst>
            </a:pPr>
            <a:r>
              <a:rPr sz="2800" spc="-10" dirty="0">
                <a:solidFill>
                  <a:srgbClr val="6F2F9F"/>
                </a:solidFill>
                <a:latin typeface="Times New Roman"/>
                <a:cs typeface="Times New Roman"/>
              </a:rPr>
              <a:t>Inoperative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13938" y="3142868"/>
            <a:ext cx="15900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5595" indent="-303530">
              <a:lnSpc>
                <a:spcPct val="100000"/>
              </a:lnSpc>
              <a:spcBef>
                <a:spcPts val="95"/>
              </a:spcBef>
              <a:buChar char="■"/>
              <a:tabLst>
                <a:tab pos="316230" algn="l"/>
              </a:tabLst>
            </a:pPr>
            <a:r>
              <a:rPr sz="2800" spc="-10" dirty="0">
                <a:solidFill>
                  <a:srgbClr val="6F2F9F"/>
                </a:solidFill>
                <a:latin typeface="Times New Roman"/>
                <a:cs typeface="Times New Roman"/>
              </a:rPr>
              <a:t>Dormant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7968995" y="1322832"/>
            <a:ext cx="594360" cy="722630"/>
            <a:chOff x="7968995" y="1322832"/>
            <a:chExt cx="594360" cy="72263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044354" y="1371830"/>
              <a:ext cx="450263" cy="664233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973567" y="1327404"/>
              <a:ext cx="585470" cy="713740"/>
            </a:xfrm>
            <a:custGeom>
              <a:avLst/>
              <a:gdLst/>
              <a:ahLst/>
              <a:cxnLst/>
              <a:rect l="l" t="t" r="r" b="b"/>
              <a:pathLst>
                <a:path w="585470" h="713739">
                  <a:moveTo>
                    <a:pt x="0" y="713232"/>
                  </a:moveTo>
                  <a:lnTo>
                    <a:pt x="585216" y="713232"/>
                  </a:lnTo>
                  <a:lnTo>
                    <a:pt x="585216" y="0"/>
                  </a:lnTo>
                  <a:lnTo>
                    <a:pt x="0" y="0"/>
                  </a:lnTo>
                  <a:lnTo>
                    <a:pt x="0" y="713232"/>
                  </a:lnTo>
                  <a:close/>
                </a:path>
              </a:pathLst>
            </a:custGeom>
            <a:ln w="9144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5681853" y="2478786"/>
            <a:ext cx="1457325" cy="1118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 marR="5080" indent="-6350">
              <a:lnSpc>
                <a:spcPct val="149400"/>
              </a:lnSpc>
              <a:spcBef>
                <a:spcPts val="100"/>
              </a:spcBef>
            </a:pPr>
            <a:r>
              <a:rPr sz="2400" spc="-10" dirty="0">
                <a:latin typeface="Times New Roman"/>
                <a:cs typeface="Times New Roman"/>
              </a:rPr>
              <a:t>Deposit </a:t>
            </a:r>
            <a:r>
              <a:rPr sz="2400" spc="-20" dirty="0">
                <a:latin typeface="Times New Roman"/>
                <a:cs typeface="Times New Roman"/>
              </a:rPr>
              <a:t>Withdrawal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58790" y="988270"/>
            <a:ext cx="1457325" cy="1119505"/>
          </a:xfrm>
          <a:prstGeom prst="rect">
            <a:avLst/>
          </a:prstGeom>
        </p:spPr>
        <p:txBody>
          <a:bodyPr vert="horz" wrap="square" lIns="0" tIns="1936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25"/>
              </a:spcBef>
            </a:pPr>
            <a:r>
              <a:rPr sz="2400" spc="-10" dirty="0">
                <a:latin typeface="Times New Roman"/>
                <a:cs typeface="Times New Roman"/>
              </a:rPr>
              <a:t>Deposit</a:t>
            </a:r>
            <a:endParaRPr sz="2400">
              <a:latin typeface="Times New Roman"/>
              <a:cs typeface="Times New Roman"/>
            </a:endParaRPr>
          </a:p>
          <a:p>
            <a:pPr marL="18415">
              <a:lnSpc>
                <a:spcPct val="100000"/>
              </a:lnSpc>
              <a:spcBef>
                <a:spcPts val="1425"/>
              </a:spcBef>
            </a:pPr>
            <a:r>
              <a:rPr sz="2400" spc="-10" dirty="0">
                <a:latin typeface="Times New Roman"/>
                <a:cs typeface="Times New Roman"/>
              </a:rPr>
              <a:t>Withdrawal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324343" y="2778251"/>
            <a:ext cx="847725" cy="739140"/>
            <a:chOff x="7324343" y="2778251"/>
            <a:chExt cx="847725" cy="739140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485957" y="2831756"/>
              <a:ext cx="676585" cy="676491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7328915" y="2782823"/>
              <a:ext cx="838200" cy="730250"/>
            </a:xfrm>
            <a:custGeom>
              <a:avLst/>
              <a:gdLst/>
              <a:ahLst/>
              <a:cxnLst/>
              <a:rect l="l" t="t" r="r" b="b"/>
              <a:pathLst>
                <a:path w="838200" h="730250">
                  <a:moveTo>
                    <a:pt x="0" y="729995"/>
                  </a:moveTo>
                  <a:lnTo>
                    <a:pt x="838200" y="729995"/>
                  </a:lnTo>
                  <a:lnTo>
                    <a:pt x="838200" y="0"/>
                  </a:lnTo>
                  <a:lnTo>
                    <a:pt x="0" y="0"/>
                  </a:lnTo>
                  <a:lnTo>
                    <a:pt x="0" y="729995"/>
                  </a:lnTo>
                  <a:close/>
                </a:path>
              </a:pathLst>
            </a:custGeom>
            <a:ln w="9144">
              <a:solidFill>
                <a:srgbClr val="6F2F9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02692" y="208788"/>
            <a:ext cx="3020568" cy="1408176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54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271516" cy="2278380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90473" y="2254583"/>
            <a:ext cx="2703830" cy="139700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230504" indent="-218440">
              <a:lnSpc>
                <a:spcPct val="100000"/>
              </a:lnSpc>
              <a:spcBef>
                <a:spcPts val="1295"/>
              </a:spcBef>
              <a:buClr>
                <a:srgbClr val="6F2F9F"/>
              </a:buClr>
              <a:buChar char="■"/>
              <a:tabLst>
                <a:tab pos="231140" algn="l"/>
              </a:tabLst>
            </a:pPr>
            <a:r>
              <a:rPr sz="2000" spc="-10" dirty="0">
                <a:latin typeface="Times New Roman"/>
                <a:cs typeface="Times New Roman"/>
              </a:rPr>
              <a:t>Deposit</a:t>
            </a:r>
            <a:endParaRPr sz="2000">
              <a:latin typeface="Times New Roman"/>
              <a:cs typeface="Times New Roman"/>
            </a:endParaRPr>
          </a:p>
          <a:p>
            <a:pPr marL="230504" indent="-218440">
              <a:lnSpc>
                <a:spcPct val="100000"/>
              </a:lnSpc>
              <a:spcBef>
                <a:spcPts val="1200"/>
              </a:spcBef>
              <a:buClr>
                <a:srgbClr val="6F2F9F"/>
              </a:buClr>
              <a:buChar char="■"/>
              <a:tabLst>
                <a:tab pos="231140" algn="l"/>
              </a:tabLst>
            </a:pPr>
            <a:r>
              <a:rPr sz="2000" dirty="0">
                <a:latin typeface="Times New Roman"/>
                <a:cs typeface="Times New Roman"/>
              </a:rPr>
              <a:t>Debit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Cheque</a:t>
            </a:r>
            <a:endParaRPr sz="2000">
              <a:latin typeface="Times New Roman"/>
              <a:cs typeface="Times New Roman"/>
            </a:endParaRPr>
          </a:p>
          <a:p>
            <a:pPr marL="226060" indent="-213360">
              <a:lnSpc>
                <a:spcPct val="100000"/>
              </a:lnSpc>
              <a:spcBef>
                <a:spcPts val="1200"/>
              </a:spcBef>
              <a:buClr>
                <a:srgbClr val="6F2F9F"/>
              </a:buClr>
              <a:buChar char="■"/>
              <a:tabLst>
                <a:tab pos="226060" algn="l"/>
              </a:tabLst>
            </a:pPr>
            <a:r>
              <a:rPr sz="2000" dirty="0">
                <a:latin typeface="Times New Roman"/>
                <a:cs typeface="Times New Roman"/>
              </a:rPr>
              <a:t>Transactions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CARD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79240" y="2254583"/>
            <a:ext cx="3978910" cy="139700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230504" indent="-218440">
              <a:lnSpc>
                <a:spcPct val="100000"/>
              </a:lnSpc>
              <a:spcBef>
                <a:spcPts val="1295"/>
              </a:spcBef>
              <a:buClr>
                <a:srgbClr val="6F2F9F"/>
              </a:buClr>
              <a:buChar char="■"/>
              <a:tabLst>
                <a:tab pos="231140" algn="l"/>
              </a:tabLst>
            </a:pPr>
            <a:r>
              <a:rPr sz="2000" dirty="0">
                <a:latin typeface="Times New Roman"/>
                <a:cs typeface="Times New Roman"/>
              </a:rPr>
              <a:t>Debit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Instructions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BY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Customer</a:t>
            </a:r>
            <a:endParaRPr sz="2000">
              <a:latin typeface="Times New Roman"/>
              <a:cs typeface="Times New Roman"/>
            </a:endParaRPr>
          </a:p>
          <a:p>
            <a:pPr marL="230504" indent="-218440">
              <a:lnSpc>
                <a:spcPct val="100000"/>
              </a:lnSpc>
              <a:spcBef>
                <a:spcPts val="1200"/>
              </a:spcBef>
              <a:buClr>
                <a:srgbClr val="6F2F9F"/>
              </a:buClr>
              <a:buChar char="■"/>
              <a:tabLst>
                <a:tab pos="231140" algn="l"/>
              </a:tabLst>
            </a:pPr>
            <a:r>
              <a:rPr sz="2000" dirty="0">
                <a:latin typeface="Times New Roman"/>
                <a:cs typeface="Times New Roman"/>
              </a:rPr>
              <a:t>Internet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Banking</a:t>
            </a:r>
            <a:endParaRPr sz="2000">
              <a:latin typeface="Times New Roman"/>
              <a:cs typeface="Times New Roman"/>
            </a:endParaRPr>
          </a:p>
          <a:p>
            <a:pPr marL="230504" indent="-218440">
              <a:lnSpc>
                <a:spcPct val="100000"/>
              </a:lnSpc>
              <a:spcBef>
                <a:spcPts val="1200"/>
              </a:spcBef>
              <a:buClr>
                <a:srgbClr val="6F2F9F"/>
              </a:buClr>
              <a:buChar char="■"/>
              <a:tabLst>
                <a:tab pos="231140" algn="l"/>
              </a:tabLst>
            </a:pPr>
            <a:r>
              <a:rPr sz="2000" dirty="0">
                <a:latin typeface="Times New Roman"/>
                <a:cs typeface="Times New Roman"/>
              </a:rPr>
              <a:t>Using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BY</a:t>
            </a:r>
            <a:r>
              <a:rPr sz="2000" spc="-16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Apps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54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5271516" cy="2278380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80788" y="2365248"/>
            <a:ext cx="2238756" cy="2238756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914905" y="2716609"/>
            <a:ext cx="2587625" cy="1397000"/>
          </a:xfrm>
          <a:prstGeom prst="rect">
            <a:avLst/>
          </a:prstGeom>
        </p:spPr>
        <p:txBody>
          <a:bodyPr vert="horz" wrap="square" lIns="0" tIns="164465" rIns="0" bIns="0" rtlCol="0">
            <a:spAutoFit/>
          </a:bodyPr>
          <a:lstStyle/>
          <a:p>
            <a:pPr marL="230504" indent="-218440">
              <a:lnSpc>
                <a:spcPct val="100000"/>
              </a:lnSpc>
              <a:spcBef>
                <a:spcPts val="1295"/>
              </a:spcBef>
              <a:buClr>
                <a:srgbClr val="6F2F9F"/>
              </a:buClr>
              <a:buChar char="■"/>
              <a:tabLst>
                <a:tab pos="231140" algn="l"/>
              </a:tabLst>
            </a:pPr>
            <a:r>
              <a:rPr sz="2000" dirty="0">
                <a:latin typeface="Times New Roman"/>
                <a:cs typeface="Times New Roman"/>
              </a:rPr>
              <a:t>Interest/Profit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Credited</a:t>
            </a:r>
            <a:endParaRPr sz="2000">
              <a:latin typeface="Times New Roman"/>
              <a:cs typeface="Times New Roman"/>
            </a:endParaRPr>
          </a:p>
          <a:p>
            <a:pPr marL="230504" indent="-218440">
              <a:lnSpc>
                <a:spcPct val="100000"/>
              </a:lnSpc>
              <a:spcBef>
                <a:spcPts val="1200"/>
              </a:spcBef>
              <a:buClr>
                <a:srgbClr val="6F2F9F"/>
              </a:buClr>
              <a:buChar char="■"/>
              <a:tabLst>
                <a:tab pos="231140" algn="l"/>
              </a:tabLst>
            </a:pPr>
            <a:r>
              <a:rPr sz="2000" dirty="0">
                <a:latin typeface="Times New Roman"/>
                <a:cs typeface="Times New Roman"/>
              </a:rPr>
              <a:t>Government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Charge</a:t>
            </a:r>
            <a:endParaRPr sz="2000">
              <a:latin typeface="Times New Roman"/>
              <a:cs typeface="Times New Roman"/>
            </a:endParaRPr>
          </a:p>
          <a:p>
            <a:pPr marL="230504" indent="-218440">
              <a:lnSpc>
                <a:spcPct val="100000"/>
              </a:lnSpc>
              <a:spcBef>
                <a:spcPts val="1200"/>
              </a:spcBef>
              <a:buClr>
                <a:srgbClr val="6F2F9F"/>
              </a:buClr>
              <a:buChar char="■"/>
              <a:tabLst>
                <a:tab pos="231140" algn="l"/>
              </a:tabLst>
            </a:pPr>
            <a:r>
              <a:rPr sz="2000" dirty="0">
                <a:latin typeface="Times New Roman"/>
                <a:cs typeface="Times New Roman"/>
              </a:rPr>
              <a:t>Bank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Charge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54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78991" y="2715767"/>
            <a:ext cx="6986270" cy="1477010"/>
          </a:xfrm>
          <a:prstGeom prst="rect">
            <a:avLst/>
          </a:prstGeom>
          <a:solidFill>
            <a:srgbClr val="FBD4B5"/>
          </a:solidFill>
        </p:spPr>
        <p:txBody>
          <a:bodyPr vert="horz" wrap="square" lIns="0" tIns="135255" rIns="0" bIns="0" rtlCol="0">
            <a:spAutoFit/>
          </a:bodyPr>
          <a:lstStyle/>
          <a:p>
            <a:pPr marL="309880" indent="-218440">
              <a:lnSpc>
                <a:spcPct val="100000"/>
              </a:lnSpc>
              <a:spcBef>
                <a:spcPts val="1065"/>
              </a:spcBef>
              <a:buClr>
                <a:srgbClr val="006FC0"/>
              </a:buClr>
              <a:buChar char="■"/>
              <a:tabLst>
                <a:tab pos="310515" algn="l"/>
              </a:tabLst>
            </a:pPr>
            <a:r>
              <a:rPr sz="2000" dirty="0">
                <a:latin typeface="Times New Roman"/>
                <a:cs typeface="Times New Roman"/>
              </a:rPr>
              <a:t>From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Date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Last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b="1" spc="-10" dirty="0">
                <a:latin typeface="Times New Roman"/>
                <a:cs typeface="Times New Roman"/>
              </a:rPr>
              <a:t>Transaction</a:t>
            </a:r>
            <a:endParaRPr sz="2000">
              <a:latin typeface="Times New Roman"/>
              <a:cs typeface="Times New Roman"/>
            </a:endParaRPr>
          </a:p>
          <a:p>
            <a:pPr marL="92075">
              <a:lnSpc>
                <a:spcPct val="100000"/>
              </a:lnSpc>
              <a:spcBef>
                <a:spcPts val="1200"/>
              </a:spcBef>
            </a:pPr>
            <a:r>
              <a:rPr sz="20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</a:t>
            </a:r>
            <a:r>
              <a:rPr sz="2000" b="1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Last</a:t>
            </a:r>
            <a:r>
              <a:rPr sz="2000" b="1" spc="-1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Acknowledged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Receipt</a:t>
            </a:r>
            <a:r>
              <a:rPr sz="2000" b="1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Statement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Of</a:t>
            </a:r>
            <a:r>
              <a:rPr sz="2000" spc="-11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Account</a:t>
            </a:r>
            <a:endParaRPr sz="2000">
              <a:latin typeface="Times New Roman"/>
              <a:cs typeface="Times New Roman"/>
            </a:endParaRPr>
          </a:p>
          <a:p>
            <a:pPr marL="92075">
              <a:lnSpc>
                <a:spcPct val="100000"/>
              </a:lnSpc>
              <a:spcBef>
                <a:spcPts val="1205"/>
              </a:spcBef>
            </a:pPr>
            <a:r>
              <a:rPr sz="20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OR</a:t>
            </a:r>
            <a:r>
              <a:rPr sz="2000" b="1" spc="-5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Last</a:t>
            </a:r>
            <a:r>
              <a:rPr sz="2000" b="1" spc="-15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Request</a:t>
            </a:r>
            <a:r>
              <a:rPr sz="2000" b="1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For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Such</a:t>
            </a:r>
            <a:r>
              <a:rPr sz="2000" spc="-1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</a:t>
            </a:r>
            <a:r>
              <a:rPr sz="2000" spc="-9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Statement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spc="-30" dirty="0">
                <a:latin typeface="Georgia"/>
                <a:cs typeface="Georgia"/>
              </a:rPr>
              <a:t>Maintenance</a:t>
            </a:r>
            <a:r>
              <a:rPr sz="1600" spc="60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of</a:t>
            </a:r>
            <a:r>
              <a:rPr sz="1600" spc="85" dirty="0">
                <a:latin typeface="Georgia"/>
                <a:cs typeface="Georgia"/>
              </a:rPr>
              <a:t> </a:t>
            </a:r>
            <a:r>
              <a:rPr sz="1600" dirty="0">
                <a:latin typeface="Georgia"/>
                <a:cs typeface="Georgia"/>
              </a:rPr>
              <a:t>Irregular</a:t>
            </a:r>
            <a:r>
              <a:rPr sz="1600" spc="55" dirty="0">
                <a:latin typeface="Georgia"/>
                <a:cs typeface="Georgia"/>
              </a:rPr>
              <a:t> </a:t>
            </a:r>
            <a:r>
              <a:rPr sz="1600" spc="-10" dirty="0"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744212" cy="1876044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71113" y="1023975"/>
            <a:ext cx="1969770" cy="1397635"/>
          </a:xfrm>
          <a:prstGeom prst="rect">
            <a:avLst/>
          </a:prstGeom>
        </p:spPr>
        <p:txBody>
          <a:bodyPr vert="horz" wrap="square" lIns="0" tIns="165100" rIns="0" bIns="0" rtlCol="0">
            <a:spAutoFit/>
          </a:bodyPr>
          <a:lstStyle/>
          <a:p>
            <a:pPr marL="226060" indent="-213360">
              <a:lnSpc>
                <a:spcPct val="100000"/>
              </a:lnSpc>
              <a:spcBef>
                <a:spcPts val="1300"/>
              </a:spcBef>
              <a:buClr>
                <a:srgbClr val="000000"/>
              </a:buClr>
              <a:buChar char="■"/>
              <a:tabLst>
                <a:tab pos="226060" algn="l"/>
              </a:tabLst>
            </a:pPr>
            <a:r>
              <a:rPr sz="2000" dirty="0">
                <a:solidFill>
                  <a:srgbClr val="FFC000"/>
                </a:solidFill>
                <a:latin typeface="Times New Roman"/>
                <a:cs typeface="Times New Roman"/>
              </a:rPr>
              <a:t>The </a:t>
            </a:r>
            <a:r>
              <a:rPr sz="2000" spc="-10" dirty="0">
                <a:solidFill>
                  <a:srgbClr val="FFC000"/>
                </a:solidFill>
                <a:latin typeface="Times New Roman"/>
                <a:cs typeface="Times New Roman"/>
              </a:rPr>
              <a:t>Government</a:t>
            </a:r>
            <a:endParaRPr sz="2000">
              <a:latin typeface="Times New Roman"/>
              <a:cs typeface="Times New Roman"/>
            </a:endParaRPr>
          </a:p>
          <a:p>
            <a:pPr marL="226060" indent="-213360">
              <a:lnSpc>
                <a:spcPct val="100000"/>
              </a:lnSpc>
              <a:spcBef>
                <a:spcPts val="1200"/>
              </a:spcBef>
              <a:buClr>
                <a:srgbClr val="FFC000"/>
              </a:buClr>
              <a:buChar char="■"/>
              <a:tabLst>
                <a:tab pos="226060" algn="l"/>
              </a:tabLst>
            </a:pP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Minor</a:t>
            </a:r>
            <a:endParaRPr sz="2000">
              <a:latin typeface="Times New Roman"/>
              <a:cs typeface="Times New Roman"/>
            </a:endParaRPr>
          </a:p>
          <a:p>
            <a:pPr marL="226060" indent="-213360">
              <a:lnSpc>
                <a:spcPct val="100000"/>
              </a:lnSpc>
              <a:spcBef>
                <a:spcPts val="1200"/>
              </a:spcBef>
              <a:buClr>
                <a:srgbClr val="000000"/>
              </a:buClr>
              <a:buChar char="■"/>
              <a:tabLst>
                <a:tab pos="226060" algn="l"/>
              </a:tabLst>
            </a:pPr>
            <a:r>
              <a:rPr sz="2000" dirty="0">
                <a:solidFill>
                  <a:srgbClr val="FFC000"/>
                </a:solidFill>
                <a:latin typeface="Times New Roman"/>
                <a:cs typeface="Times New Roman"/>
              </a:rPr>
              <a:t>The</a:t>
            </a:r>
            <a:r>
              <a:rPr sz="2000" spc="-10" dirty="0">
                <a:solidFill>
                  <a:srgbClr val="FFC000"/>
                </a:solidFill>
                <a:latin typeface="Times New Roman"/>
                <a:cs typeface="Times New Roman"/>
              </a:rPr>
              <a:t> Court</a:t>
            </a:r>
            <a:endParaRPr sz="20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-3810" y="-3811"/>
            <a:ext cx="2933065" cy="2933065"/>
            <a:chOff x="-3810" y="-3811"/>
            <a:chExt cx="2933065" cy="293306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2919984" cy="291998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62" y="760"/>
              <a:ext cx="2924175" cy="2924175"/>
            </a:xfrm>
            <a:custGeom>
              <a:avLst/>
              <a:gdLst/>
              <a:ahLst/>
              <a:cxnLst/>
              <a:rect l="l" t="t" r="r" b="b"/>
              <a:pathLst>
                <a:path w="2924175" h="2924175">
                  <a:moveTo>
                    <a:pt x="0" y="2923795"/>
                  </a:moveTo>
                  <a:lnTo>
                    <a:pt x="2923794" y="2923795"/>
                  </a:lnTo>
                  <a:lnTo>
                    <a:pt x="2923794" y="0"/>
                  </a:lnTo>
                </a:path>
              </a:pathLst>
            </a:custGeom>
            <a:ln w="9144">
              <a:solidFill>
                <a:srgbClr val="4F81B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6630689" y="1860588"/>
            <a:ext cx="825500" cy="762635"/>
            <a:chOff x="6630689" y="1860588"/>
            <a:chExt cx="825500" cy="76263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30689" y="1860588"/>
              <a:ext cx="824967" cy="762418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721602" y="1951482"/>
              <a:ext cx="647700" cy="585470"/>
            </a:xfrm>
            <a:custGeom>
              <a:avLst/>
              <a:gdLst/>
              <a:ahLst/>
              <a:cxnLst/>
              <a:rect l="l" t="t" r="r" b="b"/>
              <a:pathLst>
                <a:path w="647700" h="585469">
                  <a:moveTo>
                    <a:pt x="647700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647700" y="585215"/>
                  </a:lnTo>
                  <a:lnTo>
                    <a:pt x="6477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721602" y="1951482"/>
              <a:ext cx="647700" cy="585470"/>
            </a:xfrm>
            <a:custGeom>
              <a:avLst/>
              <a:gdLst/>
              <a:ahLst/>
              <a:cxnLst/>
              <a:rect l="l" t="t" r="r" b="b"/>
              <a:pathLst>
                <a:path w="647700" h="585469">
                  <a:moveTo>
                    <a:pt x="0" y="585215"/>
                  </a:moveTo>
                  <a:lnTo>
                    <a:pt x="647700" y="585215"/>
                  </a:lnTo>
                  <a:lnTo>
                    <a:pt x="647700" y="0"/>
                  </a:lnTo>
                  <a:lnTo>
                    <a:pt x="0" y="0"/>
                  </a:lnTo>
                  <a:lnTo>
                    <a:pt x="0" y="585215"/>
                  </a:lnTo>
                  <a:close/>
                </a:path>
              </a:pathLst>
            </a:custGeom>
            <a:ln w="2590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6721602" y="1951482"/>
            <a:ext cx="647700" cy="585470"/>
          </a:xfrm>
          <a:prstGeom prst="rect">
            <a:avLst/>
          </a:prstGeom>
        </p:spPr>
        <p:txBody>
          <a:bodyPr vert="horz" wrap="square" lIns="0" tIns="23495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185"/>
              </a:spcBef>
            </a:pPr>
            <a:r>
              <a:rPr sz="3200" b="1" spc="-25" dirty="0">
                <a:latin typeface="Arial"/>
                <a:cs typeface="Arial"/>
              </a:rPr>
              <a:t>18</a:t>
            </a:r>
            <a:endParaRPr sz="3200">
              <a:latin typeface="Arial"/>
              <a:cs typeface="Arial"/>
            </a:endParaRPr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01379" y="2939580"/>
            <a:ext cx="826396" cy="762418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3492246" y="3030473"/>
            <a:ext cx="649605" cy="585470"/>
          </a:xfrm>
          <a:prstGeom prst="rect">
            <a:avLst/>
          </a:prstGeom>
          <a:solidFill>
            <a:srgbClr val="FFFFFF"/>
          </a:solidFill>
          <a:ln w="25907">
            <a:solidFill>
              <a:srgbClr val="4F81BC"/>
            </a:solidFill>
          </a:ln>
        </p:spPr>
        <p:txBody>
          <a:bodyPr vert="horz" wrap="square" lIns="0" tIns="23495" rIns="0" bIns="0" rtlCol="0">
            <a:spAutoFit/>
          </a:bodyPr>
          <a:lstStyle/>
          <a:p>
            <a:pPr marL="93980">
              <a:lnSpc>
                <a:spcPct val="100000"/>
              </a:lnSpc>
              <a:spcBef>
                <a:spcPts val="185"/>
              </a:spcBef>
            </a:pPr>
            <a:r>
              <a:rPr sz="3200" b="1" spc="-25" dirty="0">
                <a:latin typeface="Arial"/>
                <a:cs typeface="Arial"/>
              </a:rPr>
              <a:t>21</a:t>
            </a:r>
            <a:endParaRPr sz="3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79845" y="2691511"/>
            <a:ext cx="131826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225" dirty="0">
                <a:latin typeface="Verdana"/>
                <a:cs typeface="Verdana"/>
              </a:rPr>
              <a:t>In</a:t>
            </a:r>
            <a:r>
              <a:rPr sz="2000" spc="-16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General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86560" y="3782669"/>
            <a:ext cx="4220210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latin typeface="Verdana"/>
                <a:cs typeface="Verdana"/>
              </a:rPr>
              <a:t>Guardian</a:t>
            </a:r>
            <a:r>
              <a:rPr sz="2000" spc="-6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Appointed</a:t>
            </a:r>
            <a:r>
              <a:rPr sz="2000" spc="-65" dirty="0">
                <a:latin typeface="Verdana"/>
                <a:cs typeface="Verdana"/>
              </a:rPr>
              <a:t> </a:t>
            </a:r>
            <a:r>
              <a:rPr sz="2000" spc="-170" dirty="0">
                <a:latin typeface="Verdana"/>
                <a:cs typeface="Verdana"/>
              </a:rPr>
              <a:t>By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114" dirty="0">
                <a:latin typeface="Verdana"/>
                <a:cs typeface="Verdana"/>
              </a:rPr>
              <a:t>The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Court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01996" y="0"/>
            <a:ext cx="3842385" cy="338455"/>
          </a:xfrm>
          <a:prstGeom prst="rect">
            <a:avLst/>
          </a:prstGeom>
          <a:ln w="9144">
            <a:solidFill>
              <a:srgbClr val="00AF50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260"/>
              </a:spcBef>
            </a:pPr>
            <a:r>
              <a:rPr sz="1600" b="1" spc="-30" dirty="0">
                <a:solidFill>
                  <a:srgbClr val="001F5F"/>
                </a:solidFill>
                <a:latin typeface="Georgia"/>
                <a:cs typeface="Georgia"/>
              </a:rPr>
              <a:t>Maintenance</a:t>
            </a:r>
            <a:r>
              <a:rPr sz="1600" b="1" spc="6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of</a:t>
            </a:r>
            <a:r>
              <a:rPr sz="16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dirty="0">
                <a:solidFill>
                  <a:srgbClr val="001F5F"/>
                </a:solidFill>
                <a:latin typeface="Georgia"/>
                <a:cs typeface="Georgia"/>
              </a:rPr>
              <a:t>Irregular</a:t>
            </a:r>
            <a:r>
              <a:rPr sz="1600" b="1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600" b="1" spc="-10" dirty="0">
                <a:solidFill>
                  <a:srgbClr val="001F5F"/>
                </a:solidFill>
                <a:latin typeface="Georgia"/>
                <a:cs typeface="Georgia"/>
              </a:rPr>
              <a:t>Accounts</a:t>
            </a:r>
            <a:endParaRPr sz="1600">
              <a:latin typeface="Georgia"/>
              <a:cs typeface="Georgia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69179" y="1293875"/>
            <a:ext cx="3159252" cy="1464564"/>
          </a:xfrm>
          <a:prstGeom prst="rect">
            <a:avLst/>
          </a:prstGeom>
        </p:spPr>
      </p:pic>
      <p:grpSp>
        <p:nvGrpSpPr>
          <p:cNvPr id="4" name="object 4"/>
          <p:cNvGrpSpPr/>
          <p:nvPr/>
        </p:nvGrpSpPr>
        <p:grpSpPr>
          <a:xfrm>
            <a:off x="-3810" y="-3811"/>
            <a:ext cx="2552065" cy="1640839"/>
            <a:chOff x="-3810" y="-3811"/>
            <a:chExt cx="2552065" cy="1640839"/>
          </a:xfrm>
        </p:grpSpPr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0"/>
              <a:ext cx="2538984" cy="1627632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62" y="760"/>
              <a:ext cx="2543175" cy="1631950"/>
            </a:xfrm>
            <a:custGeom>
              <a:avLst/>
              <a:gdLst/>
              <a:ahLst/>
              <a:cxnLst/>
              <a:rect l="l" t="t" r="r" b="b"/>
              <a:pathLst>
                <a:path w="2543175" h="1631950">
                  <a:moveTo>
                    <a:pt x="0" y="1631443"/>
                  </a:moveTo>
                  <a:lnTo>
                    <a:pt x="2542793" y="1631443"/>
                  </a:lnTo>
                  <a:lnTo>
                    <a:pt x="2542793" y="0"/>
                  </a:lnTo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8168640" y="2051304"/>
            <a:ext cx="867410" cy="707390"/>
          </a:xfrm>
          <a:custGeom>
            <a:avLst/>
            <a:gdLst/>
            <a:ahLst/>
            <a:cxnLst/>
            <a:rect l="l" t="t" r="r" b="b"/>
            <a:pathLst>
              <a:path w="867409" h="707389">
                <a:moveTo>
                  <a:pt x="0" y="707136"/>
                </a:moveTo>
                <a:lnTo>
                  <a:pt x="867155" y="707136"/>
                </a:lnTo>
                <a:lnTo>
                  <a:pt x="867155" y="0"/>
                </a:lnTo>
                <a:lnTo>
                  <a:pt x="0" y="0"/>
                </a:lnTo>
                <a:lnTo>
                  <a:pt x="0" y="707136"/>
                </a:lnTo>
                <a:close/>
              </a:path>
            </a:pathLst>
          </a:custGeom>
          <a:ln w="9143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4860035" y="816863"/>
          <a:ext cx="4279900" cy="19405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68650"/>
                <a:gridCol w="1111250"/>
              </a:tblGrid>
              <a:tr h="464184">
                <a:tc gridSpan="2">
                  <a:txBody>
                    <a:bodyPr/>
                    <a:lstStyle/>
                    <a:p>
                      <a:pPr marL="9588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2400" dirty="0">
                          <a:latin typeface="Lucida Console"/>
                          <a:cs typeface="Lucida Console"/>
                        </a:rPr>
                        <a:t>Before</a:t>
                      </a:r>
                      <a:r>
                        <a:rPr sz="24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400" b="1" dirty="0">
                          <a:latin typeface="Lucida Console"/>
                          <a:cs typeface="Lucida Console"/>
                        </a:rPr>
                        <a:t>MARK</a:t>
                      </a:r>
                      <a:r>
                        <a:rPr sz="2400" b="1" spc="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400" dirty="0">
                          <a:latin typeface="Lucida Console"/>
                          <a:cs typeface="Lucida Console"/>
                        </a:rPr>
                        <a:t>As</a:t>
                      </a:r>
                      <a:r>
                        <a:rPr sz="2400" spc="-5" dirty="0">
                          <a:latin typeface="Lucida Console"/>
                          <a:cs typeface="Lucida Console"/>
                        </a:rPr>
                        <a:t> </a:t>
                      </a:r>
                      <a:r>
                        <a:rPr sz="2400" b="1" spc="-10" dirty="0">
                          <a:latin typeface="Lucida Console"/>
                          <a:cs typeface="Lucida Console"/>
                        </a:rPr>
                        <a:t>DORMANT</a:t>
                      </a:r>
                      <a:endParaRPr sz="2400">
                        <a:latin typeface="Lucida Console"/>
                        <a:cs typeface="Lucida Console"/>
                      </a:endParaRPr>
                    </a:p>
                  </a:txBody>
                  <a:tcPr marL="0" marR="0" marT="29209" marB="0">
                    <a:lnL w="9525">
                      <a:solidFill>
                        <a:srgbClr val="FF0000"/>
                      </a:solidFill>
                      <a:prstDash val="solid"/>
                    </a:lnL>
                    <a:lnT w="9525">
                      <a:solidFill>
                        <a:srgbClr val="FF0000"/>
                      </a:solidFill>
                      <a:prstDash val="solid"/>
                    </a:lnT>
                    <a:lnB w="19050">
                      <a:solidFill>
                        <a:srgbClr val="FF0000"/>
                      </a:solidFill>
                      <a:prstDash val="solid"/>
                    </a:lnB>
                    <a:solidFill>
                      <a:srgbClr val="FBD4B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4763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0000"/>
                      </a:solidFill>
                      <a:prstDash val="solid"/>
                    </a:lnL>
                    <a:lnR w="9525">
                      <a:solidFill>
                        <a:srgbClr val="FF0000"/>
                      </a:solidFill>
                      <a:prstDash val="solid"/>
                    </a:lnR>
                    <a:lnT w="19050">
                      <a:solidFill>
                        <a:srgbClr val="FF0000"/>
                      </a:solidFill>
                      <a:prstDash val="solid"/>
                    </a:lnT>
                    <a:lnB w="9525">
                      <a:solidFill>
                        <a:srgbClr val="FF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3250">
                        <a:latin typeface="Times New Roman"/>
                        <a:cs typeface="Times New Roman"/>
                      </a:endParaRPr>
                    </a:p>
                    <a:p>
                      <a:pPr marR="23495" algn="ctr">
                        <a:lnSpc>
                          <a:spcPts val="2375"/>
                        </a:lnSpc>
                        <a:spcBef>
                          <a:spcPts val="5"/>
                        </a:spcBef>
                      </a:pPr>
                      <a:r>
                        <a:rPr sz="2000" b="1" spc="-25" dirty="0">
                          <a:latin typeface="Times New Roman"/>
                          <a:cs typeface="Times New Roman"/>
                        </a:rPr>
                        <a:t>01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28575" algn="ctr">
                        <a:lnSpc>
                          <a:spcPts val="2375"/>
                        </a:lnSpc>
                      </a:pPr>
                      <a:r>
                        <a:rPr sz="2000" spc="-10" dirty="0">
                          <a:latin typeface="Times New Roman"/>
                          <a:cs typeface="Times New Roman"/>
                        </a:rPr>
                        <a:t>Month</a:t>
                      </a: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FF0000"/>
                      </a:solidFill>
                      <a:prstDash val="solid"/>
                    </a:lnL>
                    <a:lnT w="9525">
                      <a:solidFill>
                        <a:srgbClr val="FF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7751064" y="2836164"/>
            <a:ext cx="1294130" cy="1294130"/>
            <a:chOff x="7751064" y="2836164"/>
            <a:chExt cx="1294130" cy="129413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760208" y="2845308"/>
              <a:ext cx="1275588" cy="1275587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7755636" y="2840736"/>
              <a:ext cx="1285240" cy="1285240"/>
            </a:xfrm>
            <a:custGeom>
              <a:avLst/>
              <a:gdLst/>
              <a:ahLst/>
              <a:cxnLst/>
              <a:rect l="l" t="t" r="r" b="b"/>
              <a:pathLst>
                <a:path w="1285240" h="1285239">
                  <a:moveTo>
                    <a:pt x="0" y="1284732"/>
                  </a:moveTo>
                  <a:lnTo>
                    <a:pt x="1284731" y="1284732"/>
                  </a:lnTo>
                  <a:lnTo>
                    <a:pt x="1284731" y="0"/>
                  </a:lnTo>
                  <a:lnTo>
                    <a:pt x="0" y="0"/>
                  </a:lnTo>
                  <a:lnTo>
                    <a:pt x="0" y="1284732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4058411" y="2836164"/>
            <a:ext cx="1231900" cy="1294130"/>
            <a:chOff x="4058411" y="2836164"/>
            <a:chExt cx="1231900" cy="1294130"/>
          </a:xfrm>
        </p:grpSpPr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67555" y="2845308"/>
              <a:ext cx="1213103" cy="1275587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4062983" y="2840736"/>
              <a:ext cx="1222375" cy="1285240"/>
            </a:xfrm>
            <a:custGeom>
              <a:avLst/>
              <a:gdLst/>
              <a:ahLst/>
              <a:cxnLst/>
              <a:rect l="l" t="t" r="r" b="b"/>
              <a:pathLst>
                <a:path w="1222375" h="1285239">
                  <a:moveTo>
                    <a:pt x="0" y="1284732"/>
                  </a:moveTo>
                  <a:lnTo>
                    <a:pt x="1222248" y="1284732"/>
                  </a:lnTo>
                  <a:lnTo>
                    <a:pt x="1222248" y="0"/>
                  </a:lnTo>
                  <a:lnTo>
                    <a:pt x="0" y="0"/>
                  </a:lnTo>
                  <a:lnTo>
                    <a:pt x="0" y="1284732"/>
                  </a:lnTo>
                  <a:close/>
                </a:path>
              </a:pathLst>
            </a:custGeom>
            <a:ln w="914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5" name="object 15"/>
          <p:cNvGrpSpPr/>
          <p:nvPr/>
        </p:nvGrpSpPr>
        <p:grpSpPr>
          <a:xfrm>
            <a:off x="5370576" y="2836164"/>
            <a:ext cx="2295525" cy="1294130"/>
            <a:chOff x="5370576" y="2836164"/>
            <a:chExt cx="2295525" cy="1294130"/>
          </a:xfrm>
        </p:grpSpPr>
        <p:pic>
          <p:nvPicPr>
            <p:cNvPr id="16" name="object 1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5379720" y="2845308"/>
              <a:ext cx="2276855" cy="1275587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5375148" y="2840736"/>
              <a:ext cx="2286000" cy="1285240"/>
            </a:xfrm>
            <a:custGeom>
              <a:avLst/>
              <a:gdLst/>
              <a:ahLst/>
              <a:cxnLst/>
              <a:rect l="l" t="t" r="r" b="b"/>
              <a:pathLst>
                <a:path w="2286000" h="1285239">
                  <a:moveTo>
                    <a:pt x="0" y="1284732"/>
                  </a:moveTo>
                  <a:lnTo>
                    <a:pt x="2286000" y="1284732"/>
                  </a:lnTo>
                  <a:lnTo>
                    <a:pt x="2286000" y="0"/>
                  </a:lnTo>
                  <a:lnTo>
                    <a:pt x="0" y="0"/>
                  </a:lnTo>
                  <a:lnTo>
                    <a:pt x="0" y="1284732"/>
                  </a:lnTo>
                  <a:close/>
                </a:path>
              </a:pathLst>
            </a:custGeom>
            <a:ln w="9144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2356104" y="2836164"/>
            <a:ext cx="1632585" cy="1294130"/>
            <a:chOff x="2356104" y="2836164"/>
            <a:chExt cx="1632585" cy="1294130"/>
          </a:xfrm>
        </p:grpSpPr>
        <p:pic>
          <p:nvPicPr>
            <p:cNvPr id="19" name="object 1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2365248" y="2845308"/>
              <a:ext cx="1613915" cy="1275587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2360676" y="2840736"/>
              <a:ext cx="1623060" cy="1285240"/>
            </a:xfrm>
            <a:custGeom>
              <a:avLst/>
              <a:gdLst/>
              <a:ahLst/>
              <a:cxnLst/>
              <a:rect l="l" t="t" r="r" b="b"/>
              <a:pathLst>
                <a:path w="1623060" h="1285239">
                  <a:moveTo>
                    <a:pt x="0" y="1284732"/>
                  </a:moveTo>
                  <a:lnTo>
                    <a:pt x="1623060" y="1284732"/>
                  </a:lnTo>
                  <a:lnTo>
                    <a:pt x="1623060" y="0"/>
                  </a:lnTo>
                  <a:lnTo>
                    <a:pt x="0" y="0"/>
                  </a:lnTo>
                  <a:lnTo>
                    <a:pt x="0" y="1284732"/>
                  </a:lnTo>
                  <a:close/>
                </a:path>
              </a:pathLst>
            </a:custGeom>
            <a:ln w="9143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1" name="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376928" y="4299203"/>
            <a:ext cx="2499360" cy="484631"/>
          </a:xfrm>
          <a:prstGeom prst="rect">
            <a:avLst/>
          </a:prstGeom>
        </p:spPr>
      </p:pic>
      <p:sp>
        <p:nvSpPr>
          <p:cNvPr id="22" name="object 22"/>
          <p:cNvSpPr/>
          <p:nvPr/>
        </p:nvSpPr>
        <p:spPr>
          <a:xfrm>
            <a:off x="0" y="4803647"/>
            <a:ext cx="4212590" cy="340360"/>
          </a:xfrm>
          <a:custGeom>
            <a:avLst/>
            <a:gdLst/>
            <a:ahLst/>
            <a:cxnLst/>
            <a:rect l="l" t="t" r="r" b="b"/>
            <a:pathLst>
              <a:path w="4212590" h="340360">
                <a:moveTo>
                  <a:pt x="4212336" y="0"/>
                </a:moveTo>
                <a:lnTo>
                  <a:pt x="0" y="0"/>
                </a:lnTo>
                <a:lnTo>
                  <a:pt x="0" y="339851"/>
                </a:lnTo>
                <a:lnTo>
                  <a:pt x="4212336" y="339851"/>
                </a:lnTo>
                <a:lnTo>
                  <a:pt x="4212336" y="0"/>
                </a:lnTo>
                <a:close/>
              </a:path>
            </a:pathLst>
          </a:custGeom>
          <a:solidFill>
            <a:srgbClr val="00AF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xfrm>
            <a:off x="135128" y="4879111"/>
            <a:ext cx="3942079" cy="2080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14"/>
              </a:lnSpc>
            </a:pPr>
            <a:endParaRPr spc="-1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418</TotalTime>
  <Words>905</Words>
  <Application>Microsoft Office PowerPoint</Application>
  <PresentationFormat>On-screen Show (16:9)</PresentationFormat>
  <Paragraphs>183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Maintenance Of IrRegUlAr ACCOUNTS (Dormant/Inoperative/Unclaimed/Deceased/Suspense Accounts)</vt:lpstr>
      <vt:lpstr>Inoperative &amp; Dormant Accounts</vt:lpstr>
      <vt:lpstr>Timing</vt:lpstr>
      <vt:lpstr>Slide 4</vt:lpstr>
      <vt:lpstr>Slide 5</vt:lpstr>
      <vt:lpstr>Slide 6</vt:lpstr>
      <vt:lpstr>Maintenance of Irregular Accounts</vt:lpstr>
      <vt:lpstr>Slide 8</vt:lpstr>
      <vt:lpstr>Slide 9</vt:lpstr>
      <vt:lpstr>Slide 10</vt:lpstr>
      <vt:lpstr>Deceased Accounts</vt:lpstr>
      <vt:lpstr>Payment Of Deceased Accounts</vt:lpstr>
      <vt:lpstr>Process of Payment Without Nominee</vt:lpstr>
      <vt:lpstr>Process of Payment Without Nominee</vt:lpstr>
      <vt:lpstr>Sundry Deposit Accounts</vt:lpstr>
      <vt:lpstr>Basic Concepts of Sundry Deposit Account</vt:lpstr>
      <vt:lpstr>Basic Concepts of Sundry Deposit Account</vt:lpstr>
      <vt:lpstr>Suspense Accounts</vt:lpstr>
      <vt:lpstr>Basic Concepts of Suspense Account</vt:lpstr>
      <vt:lpstr>Unclaimed Assets &amp; Valuables</vt:lpstr>
      <vt:lpstr>At Any Branch In Bangladesh Of Any Banking Company There Has Been No Business Connection (Transaction or Contact) By The Customer With Regard To An Amount (FDR, Any Type of Deposits*, Cheque, Draft, Bill of Exchange and Valuables) Payable In Bangladeshi Currency Of Anyone For A Period Of Ten Years (BCA, 1991, Article 35; BRPD 10, 12 Sep, 2018)</vt:lpstr>
      <vt:lpstr>Slide 22</vt:lpstr>
      <vt:lpstr>3. In The Case Of Valuables</vt:lpstr>
      <vt:lpstr>Slide 24</vt:lpstr>
      <vt:lpstr>APRIL Of EVERY Calendar Year</vt:lpstr>
      <vt:lpstr>Slide 26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Ratan</dc:creator>
  <cp:lastModifiedBy>RBTA</cp:lastModifiedBy>
  <cp:revision>2</cp:revision>
  <dcterms:created xsi:type="dcterms:W3CDTF">2023-05-14T10:17:13Z</dcterms:created>
  <dcterms:modified xsi:type="dcterms:W3CDTF">2023-07-20T03:21:27Z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2023-02-19T00:00:00Z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2023-05-14T00:00:00Z</vt:filetime>
  </property>
  <property fmtid="{D5CDD505-2E9C-101B-9397-08002B2CF9AE}" pid="5" name="Producer">
    <vt:lpwstr>Microsoft® PowerPoint® 2016</vt:lpwstr>
  </property>
</Properties>
</file>