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72" r:id="rId10"/>
    <p:sldId id="271" r:id="rId11"/>
    <p:sldId id="270" r:id="rId12"/>
    <p:sldId id="263" r:id="rId13"/>
    <p:sldId id="276" r:id="rId14"/>
    <p:sldId id="274" r:id="rId15"/>
    <p:sldId id="269" r:id="rId16"/>
    <p:sldId id="281" r:id="rId17"/>
    <p:sldId id="277" r:id="rId18"/>
    <p:sldId id="267" r:id="rId19"/>
    <p:sldId id="278" r:id="rId20"/>
    <p:sldId id="265" r:id="rId21"/>
    <p:sldId id="275" r:id="rId22"/>
    <p:sldId id="282" r:id="rId23"/>
    <p:sldId id="273" r:id="rId24"/>
    <p:sldId id="279" r:id="rId25"/>
    <p:sldId id="268" r:id="rId26"/>
    <p:sldId id="283" r:id="rId27"/>
    <p:sldId id="280" r:id="rId28"/>
    <p:sldId id="284" r:id="rId29"/>
    <p:sldId id="285" r:id="rId30"/>
    <p:sldId id="287" r:id="rId31"/>
    <p:sldId id="288" r:id="rId32"/>
    <p:sldId id="290" r:id="rId33"/>
    <p:sldId id="292" r:id="rId34"/>
    <p:sldId id="289" r:id="rId35"/>
    <p:sldId id="29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01E57-DEAC-43BE-BEC1-9E08E8A2CD3A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B2CB-6195-4BA5-946D-48A6B12E6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61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44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4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53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395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1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35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161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06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69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06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3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03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41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3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65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4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9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control" Target="../activeX/activeX2.xml"/><Relationship Id="rId7" Type="http://schemas.openxmlformats.org/officeDocument/2006/relationships/image" Target="../media/image30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8666" y="1885244"/>
            <a:ext cx="6999111" cy="72248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All About Bank </a:t>
            </a:r>
            <a:r>
              <a:rPr lang="en-US" dirty="0" err="1" smtClean="0">
                <a:solidFill>
                  <a:srgbClr val="FF0000"/>
                </a:solidFill>
              </a:rPr>
              <a:t>Cheques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8666" y="2370667"/>
            <a:ext cx="6629401" cy="28414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Presented By </a:t>
            </a:r>
          </a:p>
          <a:p>
            <a:r>
              <a:rPr lang="en-US" sz="2800" dirty="0" err="1" smtClean="0">
                <a:solidFill>
                  <a:srgbClr val="0070C0"/>
                </a:solidFill>
              </a:rPr>
              <a:t>Sharmin</a:t>
            </a:r>
            <a:r>
              <a:rPr lang="en-US" sz="2800" dirty="0" smtClean="0">
                <a:solidFill>
                  <a:srgbClr val="0070C0"/>
                </a:solidFill>
              </a:rPr>
              <a:t> Rahman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Principal Officer</a:t>
            </a:r>
          </a:p>
          <a:p>
            <a:endParaRPr lang="en-GB" dirty="0"/>
          </a:p>
        </p:txBody>
      </p:sp>
      <p:pic>
        <p:nvPicPr>
          <p:cNvPr id="3074" name="Picture 2" descr="What is a Cheque? Benefits, Types and How to Write a Che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56" y="3849511"/>
            <a:ext cx="1962451" cy="122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6371" y="3996266"/>
            <a:ext cx="330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Rupali</a:t>
            </a:r>
            <a:r>
              <a:rPr lang="en-US" dirty="0" smtClean="0">
                <a:solidFill>
                  <a:srgbClr val="C00000"/>
                </a:solidFill>
              </a:rPr>
              <a:t> Bank Training Academy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2.bp.blogspot.com/-YQtezLyBWIc/WdHdAQP9X6I/AAAAAAAAOj8/2FZkTeKkDacuQlsZKqmt-BvvIIJHo1RggCK4BGAYYCw/s1600/ante%2Bdat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-2058" r="-2963" b="2058"/>
          <a:stretch/>
        </p:blipFill>
        <p:spPr bwMode="auto">
          <a:xfrm>
            <a:off x="3014134" y="1313074"/>
            <a:ext cx="5280730" cy="31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6" y="2101569"/>
            <a:ext cx="7340907" cy="331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3.bp.blogspot.com/-27K3PmoT114/WdHdAb2GvXI/AAAAAAAAOjw/os-KxTJgr3sPSxVEHZ_miotGhKUj1CyvgCK4BGAYYCw/s1600/st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31" y="1806045"/>
            <a:ext cx="4572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94" y="2528711"/>
            <a:ext cx="8194391" cy="370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96267" y="1433689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Undated </a:t>
            </a:r>
            <a:r>
              <a:rPr lang="en-US" sz="3200" dirty="0" err="1" smtClean="0"/>
              <a:t>Cheque</a:t>
            </a:r>
            <a:endParaRPr lang="en-GB" sz="3200" dirty="0"/>
          </a:p>
        </p:txBody>
      </p:sp>
      <p:pic>
        <p:nvPicPr>
          <p:cNvPr id="9" name="Picture 4" descr="What are the Different types of Cheques in India? - ask.CARE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72" y="2165221"/>
            <a:ext cx="6893563" cy="32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01245" y="1072443"/>
            <a:ext cx="5034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Types of Cheques</a:t>
            </a:r>
          </a:p>
        </p:txBody>
      </p:sp>
      <p:pic>
        <p:nvPicPr>
          <p:cNvPr id="12292" name="Picture 4" descr="Cheque: Types, Meaning And Advantages Of Cheques in Ba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52" y="1998133"/>
            <a:ext cx="7460125" cy="392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rossing of Cheque and its different kind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3" y="17480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eydifferences.com/wp-content/uploads/2022/08/bearer-vs-order-che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20" y="1329090"/>
            <a:ext cx="7703845" cy="42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9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3" y="1810153"/>
            <a:ext cx="8346495" cy="3850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9422" y="1286933"/>
            <a:ext cx="21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Open </a:t>
            </a:r>
            <a:r>
              <a:rPr lang="en-US" sz="2800" dirty="0" err="1" smtClean="0">
                <a:solidFill>
                  <a:srgbClr val="FF0000"/>
                </a:solidFill>
              </a:rPr>
              <a:t>Cheque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ypes of Cheques: Check various types of cheques 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33" y="1371141"/>
            <a:ext cx="6982530" cy="41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RDER CHE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65" y="1019209"/>
            <a:ext cx="7275980" cy="43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ypes and Crossing of Cheque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55" y="696384"/>
            <a:ext cx="9561689" cy="53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a </a:t>
            </a:r>
            <a:r>
              <a:rPr lang="en-US" dirty="0" err="1" smtClean="0">
                <a:solidFill>
                  <a:srgbClr val="0070C0"/>
                </a:solidFill>
              </a:rPr>
              <a:t>Cheque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smtClean="0">
                <a:solidFill>
                  <a:srgbClr val="C00000"/>
                </a:solidFill>
              </a:rPr>
              <a:t>Negotiable Instrument Act, 1881 (Section-06)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50869" y="3069771"/>
            <a:ext cx="78899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Google Sans"/>
              </a:rPr>
              <a:t> </a:t>
            </a:r>
            <a:r>
              <a:rPr lang="en-US" sz="2800" dirty="0">
                <a:solidFill>
                  <a:srgbClr val="202124"/>
                </a:solidFill>
                <a:latin typeface="Google Sans"/>
              </a:rPr>
              <a:t>A “</a:t>
            </a:r>
            <a:r>
              <a:rPr lang="en-US" sz="2800" dirty="0" err="1">
                <a:solidFill>
                  <a:srgbClr val="202124"/>
                </a:solidFill>
                <a:latin typeface="Google Sans"/>
              </a:rPr>
              <a:t>cheque</a:t>
            </a:r>
            <a:r>
              <a:rPr lang="en-US" sz="2800" dirty="0">
                <a:solidFill>
                  <a:srgbClr val="202124"/>
                </a:solidFill>
                <a:latin typeface="Google Sans"/>
              </a:rPr>
              <a:t>” is </a:t>
            </a:r>
            <a:r>
              <a:rPr lang="en-US" sz="2800" dirty="0">
                <a:solidFill>
                  <a:srgbClr val="040C28"/>
                </a:solidFill>
                <a:latin typeface="Google Sans"/>
              </a:rPr>
              <a:t>a bill of exchange drawn on a specified banker and not expressed to be payable otherwise than on demand</a:t>
            </a:r>
            <a:r>
              <a:rPr lang="en-US" sz="2800" dirty="0">
                <a:solidFill>
                  <a:srgbClr val="202124"/>
                </a:solidFill>
                <a:latin typeface="Google Sans"/>
              </a:rPr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391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ypes of Cheques - BankExams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54" y="810364"/>
            <a:ext cx="6513690" cy="39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43" y="1636889"/>
            <a:ext cx="7930501" cy="36586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27543" y="1621260"/>
            <a:ext cx="1682045" cy="903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27543" y="1871351"/>
            <a:ext cx="1919111" cy="1049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11261" y="1075077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General Crossing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66" y="1731131"/>
            <a:ext cx="8160708" cy="3687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3911" y="1207911"/>
            <a:ext cx="432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Special Crossing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rossed Cheque - Types of Cross Cheques &amp; Validity | IndiaFi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Crossed Cheque - Types of Cross Cheques &amp; Validity | IndiaFilings"/>
          <p:cNvSpPr>
            <a:spLocks noChangeAspect="1" noChangeArrowheads="1"/>
          </p:cNvSpPr>
          <p:nvPr/>
        </p:nvSpPr>
        <p:spPr bwMode="auto">
          <a:xfrm flipV="1">
            <a:off x="307975" y="312738"/>
            <a:ext cx="304800" cy="179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6" name="Picture 6" descr="Crossing of Cheques - Banking Study Material &amp;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64" y="1942041"/>
            <a:ext cx="4800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es of Crossing of Cheque - QS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64" y="2040467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CCOUNT PAYEE CHEQU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70" y="1400173"/>
            <a:ext cx="6298467" cy="37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8978" y="310173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3644" y="2856088"/>
            <a:ext cx="7597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Ubuntu"/>
              </a:rPr>
              <a:t> Insufficient Funds</a:t>
            </a:r>
            <a:endParaRPr lang="en-US" dirty="0">
              <a:solidFill>
                <a:srgbClr val="0070C0"/>
              </a:solidFill>
              <a:latin typeface="Ubuntu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Ubuntu"/>
              </a:rPr>
              <a:t> Material Alterations</a:t>
            </a:r>
            <a:endParaRPr lang="en-US" dirty="0">
              <a:solidFill>
                <a:srgbClr val="0070C0"/>
              </a:solidFill>
              <a:latin typeface="Ubuntu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Ubuntu"/>
              </a:rPr>
              <a:t> Irregular Signature</a:t>
            </a:r>
            <a:endParaRPr lang="en-US" dirty="0">
              <a:solidFill>
                <a:srgbClr val="0070C0"/>
              </a:solidFill>
              <a:latin typeface="Ubuntu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Ubuntu"/>
              </a:rPr>
              <a:t> Post-dated </a:t>
            </a:r>
            <a:r>
              <a:rPr lang="en-US" dirty="0" err="1" smtClean="0">
                <a:solidFill>
                  <a:srgbClr val="0070C0"/>
                </a:solidFill>
                <a:latin typeface="Ubuntu"/>
              </a:rPr>
              <a:t>cheque</a:t>
            </a:r>
            <a:endParaRPr lang="en-US" dirty="0">
              <a:solidFill>
                <a:srgbClr val="0070C0"/>
              </a:solidFill>
              <a:latin typeface="Ubuntu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Ubuntu"/>
              </a:rPr>
              <a:t> State </a:t>
            </a:r>
            <a:r>
              <a:rPr lang="en-US" dirty="0" err="1" smtClean="0">
                <a:solidFill>
                  <a:srgbClr val="0070C0"/>
                </a:solidFill>
                <a:latin typeface="Ubuntu"/>
              </a:rPr>
              <a:t>cheque</a:t>
            </a:r>
            <a:r>
              <a:rPr lang="en-US" dirty="0" smtClean="0">
                <a:solidFill>
                  <a:srgbClr val="0070C0"/>
                </a:solidFill>
                <a:latin typeface="Ubuntu"/>
              </a:rPr>
              <a:t> </a:t>
            </a:r>
            <a:endParaRPr lang="en-US" dirty="0">
              <a:solidFill>
                <a:srgbClr val="0070C0"/>
              </a:solidFill>
              <a:latin typeface="Ubuntu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Ubuntu"/>
              </a:rPr>
              <a:t>‘Stop payment instructions’.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Ubuntu"/>
              </a:rPr>
              <a:t> Frozen account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Ubuntu"/>
              </a:rPr>
              <a:t> Account closed etc.</a:t>
            </a:r>
            <a:endParaRPr lang="en-US" b="0" i="0" dirty="0">
              <a:solidFill>
                <a:srgbClr val="0070C0"/>
              </a:solidFill>
              <a:effectLst/>
              <a:latin typeface="Ubuntu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948267"/>
            <a:ext cx="64685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ubuntu"/>
              </a:rPr>
              <a:t>Reasons </a:t>
            </a:r>
            <a:r>
              <a:rPr lang="en-US" sz="2000" b="1" dirty="0">
                <a:solidFill>
                  <a:srgbClr val="FF0000"/>
                </a:solidFill>
                <a:latin typeface="ubuntu"/>
              </a:rPr>
              <a:t>Why </a:t>
            </a:r>
            <a:r>
              <a:rPr lang="en-US" sz="2000" b="1" dirty="0" smtClean="0">
                <a:solidFill>
                  <a:srgbClr val="FF0000"/>
                </a:solidFill>
                <a:latin typeface="ubuntu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buntu"/>
              </a:rPr>
              <a:t>Cheque</a:t>
            </a:r>
            <a:r>
              <a:rPr lang="en-US" sz="2000" b="1" dirty="0">
                <a:solidFill>
                  <a:srgbClr val="FF0000"/>
                </a:solidFill>
                <a:latin typeface="ubuntu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buntu"/>
              </a:rPr>
              <a:t>Dishonoured</a:t>
            </a:r>
            <a:r>
              <a:rPr lang="en-US" sz="2000" b="1" dirty="0">
                <a:solidFill>
                  <a:srgbClr val="FF0000"/>
                </a:solidFill>
                <a:latin typeface="ubuntu"/>
              </a:rPr>
              <a:t> Or Bounced</a:t>
            </a:r>
            <a:endParaRPr lang="en-US" sz="2000" b="1" i="0" dirty="0">
              <a:solidFill>
                <a:srgbClr val="FF0000"/>
              </a:solidFill>
              <a:effectLst/>
              <a:latin typeface="ubuntu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7155" y="1678731"/>
            <a:ext cx="689751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r>
              <a:rPr lang="en-US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Dishonoured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</a:rPr>
              <a:t>cheques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</a:rPr>
              <a:t>that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a bank on which 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is drawn declines to pay (“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</a:rPr>
              <a:t>honour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”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</a:rPr>
              <a:t>).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There are a number of </a:t>
            </a:r>
            <a:r>
              <a:rPr lang="en-US" sz="2000" dirty="0" smtClean="0"/>
              <a:t>reasons: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79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4533" y="1264356"/>
            <a:ext cx="833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</a:t>
            </a:r>
            <a:r>
              <a:rPr lang="en-US" sz="3200" dirty="0" err="1" smtClean="0">
                <a:solidFill>
                  <a:srgbClr val="00B050"/>
                </a:solidFill>
              </a:rPr>
              <a:t>Dishonour</a:t>
            </a:r>
            <a:r>
              <a:rPr lang="en-US" sz="3200" dirty="0" smtClean="0">
                <a:solidFill>
                  <a:srgbClr val="00B050"/>
                </a:solidFill>
              </a:rPr>
              <a:t> of </a:t>
            </a:r>
            <a:r>
              <a:rPr lang="en-US" sz="3200" dirty="0" err="1" smtClean="0">
                <a:solidFill>
                  <a:srgbClr val="00B050"/>
                </a:solidFill>
              </a:rPr>
              <a:t>Cheque</a:t>
            </a:r>
            <a:r>
              <a:rPr lang="en-US" sz="3200" dirty="0" smtClean="0">
                <a:solidFill>
                  <a:srgbClr val="00B050"/>
                </a:solidFill>
              </a:rPr>
              <a:t> Laws in Bangladesh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 </a:t>
            </a:r>
            <a:r>
              <a:rPr lang="en-US" sz="2400" dirty="0">
                <a:solidFill>
                  <a:schemeClr val="accent2"/>
                </a:solidFill>
              </a:rPr>
              <a:t>According to Section 138 of the Negotiable Instruments Act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1881 (“NI Act”),</a:t>
            </a:r>
            <a:r>
              <a:rPr lang="en-US" sz="2400" dirty="0"/>
              <a:t> </a:t>
            </a:r>
            <a:r>
              <a:rPr lang="en-US" sz="2400" dirty="0" smtClean="0"/>
              <a:t>if </a:t>
            </a:r>
            <a:r>
              <a:rPr lang="en-US" sz="2400" dirty="0"/>
              <a:t>a person draws a </a:t>
            </a:r>
            <a:r>
              <a:rPr lang="en-US" sz="2400" dirty="0" err="1"/>
              <a:t>cheque</a:t>
            </a:r>
            <a:r>
              <a:rPr lang="en-US" sz="2400" dirty="0"/>
              <a:t> on a bank account he or she maintained for the payment of any </a:t>
            </a:r>
            <a:r>
              <a:rPr lang="en-US" sz="2400" dirty="0" smtClean="0"/>
              <a:t>amount </a:t>
            </a:r>
            <a:r>
              <a:rPr lang="en-US" sz="2400" dirty="0"/>
              <a:t>of money to another person and the bank returns the </a:t>
            </a:r>
            <a:r>
              <a:rPr lang="en-US" sz="2400" dirty="0" err="1"/>
              <a:t>cheque</a:t>
            </a:r>
            <a:r>
              <a:rPr lang="en-US" sz="2400" dirty="0"/>
              <a:t> as unpaid because the </a:t>
            </a:r>
            <a:r>
              <a:rPr lang="en-US" sz="2400" dirty="0" smtClean="0"/>
              <a:t>account balance </a:t>
            </a:r>
            <a:r>
              <a:rPr lang="en-US" sz="2400" dirty="0"/>
              <a:t>is either insufficient to </a:t>
            </a:r>
            <a:r>
              <a:rPr lang="en-US" sz="2400" dirty="0" err="1"/>
              <a:t>honour</a:t>
            </a:r>
            <a:r>
              <a:rPr lang="en-US" sz="2400" dirty="0"/>
              <a:t> the </a:t>
            </a:r>
            <a:r>
              <a:rPr lang="en-US" sz="2400" dirty="0" err="1"/>
              <a:t>cheque</a:t>
            </a:r>
            <a:r>
              <a:rPr lang="en-US" sz="2400" dirty="0"/>
              <a:t> or the amount written on the </a:t>
            </a:r>
            <a:r>
              <a:rPr lang="en-US" sz="2400" dirty="0" err="1"/>
              <a:t>cheque</a:t>
            </a:r>
            <a:r>
              <a:rPr lang="en-US" sz="2400" dirty="0"/>
              <a:t> exceeds the amount </a:t>
            </a:r>
            <a:r>
              <a:rPr lang="en-US" sz="2400" dirty="0" smtClean="0"/>
              <a:t>agreed </a:t>
            </a:r>
            <a:r>
              <a:rPr lang="en-US" sz="2400" dirty="0"/>
              <a:t>to be paid from that account by an agreement made with the bank, then such person shall be deemed to have committed an offence. 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45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1468" y="1185333"/>
            <a:ext cx="9245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529"/>
                </a:solidFill>
                <a:latin typeface="Muli"/>
              </a:rPr>
              <a:t> </a:t>
            </a:r>
            <a:r>
              <a:rPr lang="en-US" dirty="0" smtClean="0">
                <a:solidFill>
                  <a:srgbClr val="212529"/>
                </a:solidFill>
                <a:latin typeface="Muli"/>
              </a:rPr>
              <a:t>    </a:t>
            </a:r>
            <a:r>
              <a:rPr lang="en-US" dirty="0" smtClean="0">
                <a:solidFill>
                  <a:srgbClr val="00B050"/>
                </a:solidFill>
                <a:latin typeface="Muli"/>
              </a:rPr>
              <a:t>Recipient </a:t>
            </a:r>
            <a:r>
              <a:rPr lang="en-US" dirty="0">
                <a:solidFill>
                  <a:srgbClr val="00B050"/>
                </a:solidFill>
                <a:latin typeface="Muli"/>
              </a:rPr>
              <a:t>must first meet the requirements listed below in order to file the </a:t>
            </a:r>
            <a:r>
              <a:rPr lang="en-US" dirty="0" smtClean="0">
                <a:solidFill>
                  <a:srgbClr val="00B050"/>
                </a:solidFill>
                <a:latin typeface="Muli"/>
              </a:rPr>
              <a:t>lawsuit:</a:t>
            </a:r>
          </a:p>
          <a:p>
            <a:endParaRPr lang="en-US" dirty="0" smtClean="0">
              <a:solidFill>
                <a:srgbClr val="00B050"/>
              </a:solidFill>
              <a:latin typeface="Muli"/>
            </a:endParaRPr>
          </a:p>
          <a:p>
            <a:r>
              <a:rPr lang="en-US" b="1" dirty="0" smtClean="0"/>
              <a:t>*Presenting </a:t>
            </a:r>
            <a:r>
              <a:rPr lang="en-US" b="1" dirty="0"/>
              <a:t>the </a:t>
            </a:r>
            <a:r>
              <a:rPr lang="en-US" b="1" dirty="0" err="1"/>
              <a:t>cheque</a:t>
            </a:r>
            <a:r>
              <a:rPr lang="en-US" b="1" dirty="0"/>
              <a:t> before the </a:t>
            </a:r>
            <a:r>
              <a:rPr lang="en-US" b="1" dirty="0" smtClean="0"/>
              <a:t>bank</a:t>
            </a:r>
          </a:p>
          <a:p>
            <a:r>
              <a:rPr lang="en-GB" b="1" dirty="0" smtClean="0"/>
              <a:t>*Obtaining </a:t>
            </a:r>
            <a:r>
              <a:rPr lang="en-GB" b="1" dirty="0"/>
              <a:t>the Dishonour </a:t>
            </a:r>
            <a:r>
              <a:rPr lang="en-GB" b="1" dirty="0" smtClean="0"/>
              <a:t>Slip (within 30days)</a:t>
            </a:r>
            <a:endParaRPr lang="en-GB" dirty="0" smtClean="0"/>
          </a:p>
          <a:p>
            <a:r>
              <a:rPr lang="en-GB" b="1" dirty="0" smtClean="0"/>
              <a:t>*Legal Notice: 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                                                                </a:t>
            </a:r>
            <a:r>
              <a:rPr lang="en-GB" sz="2400" b="1" dirty="0">
                <a:solidFill>
                  <a:srgbClr val="00B050"/>
                </a:solidFill>
              </a:rPr>
              <a:t>Legal Notice: </a:t>
            </a:r>
          </a:p>
          <a:p>
            <a:endParaRPr lang="en-US" sz="2400" b="1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After </a:t>
            </a:r>
            <a:r>
              <a:rPr lang="en-US" sz="2400" dirty="0">
                <a:solidFill>
                  <a:srgbClr val="C00000"/>
                </a:solidFill>
              </a:rPr>
              <a:t>receiving the bank’s </a:t>
            </a:r>
            <a:r>
              <a:rPr lang="en-US" sz="2400" dirty="0" err="1">
                <a:solidFill>
                  <a:srgbClr val="C00000"/>
                </a:solidFill>
              </a:rPr>
              <a:t>Dishonour</a:t>
            </a:r>
            <a:r>
              <a:rPr lang="en-US" sz="2400" dirty="0">
                <a:solidFill>
                  <a:srgbClr val="C00000"/>
                </a:solidFill>
              </a:rPr>
              <a:t> Slip, the recipient of the </a:t>
            </a:r>
            <a:r>
              <a:rPr lang="en-US" sz="2400" dirty="0" err="1">
                <a:solidFill>
                  <a:srgbClr val="C00000"/>
                </a:solidFill>
              </a:rPr>
              <a:t>cheque</a:t>
            </a:r>
            <a:r>
              <a:rPr lang="en-US" sz="2400" dirty="0">
                <a:solidFill>
                  <a:srgbClr val="C00000"/>
                </a:solidFill>
              </a:rPr>
              <a:t> must send a legal notice by registered mail to the drawer of the </a:t>
            </a:r>
            <a:r>
              <a:rPr lang="en-US" sz="2400" dirty="0" err="1">
                <a:solidFill>
                  <a:srgbClr val="C00000"/>
                </a:solidFill>
              </a:rPr>
              <a:t>cheque</a:t>
            </a:r>
            <a:r>
              <a:rPr lang="en-US" sz="2400" dirty="0">
                <a:solidFill>
                  <a:srgbClr val="C00000"/>
                </a:solidFill>
              </a:rPr>
              <a:t> demanding payment within 30 days of receiving such notice. The NI Act allows the Recipient of the </a:t>
            </a:r>
            <a:r>
              <a:rPr lang="en-US" sz="2400" dirty="0" err="1">
                <a:solidFill>
                  <a:srgbClr val="C00000"/>
                </a:solidFill>
              </a:rPr>
              <a:t>Cheque</a:t>
            </a:r>
            <a:r>
              <a:rPr lang="en-US" sz="2400" dirty="0">
                <a:solidFill>
                  <a:srgbClr val="C00000"/>
                </a:solidFill>
              </a:rPr>
              <a:t> to launch a criminal case against the drawer of the </a:t>
            </a:r>
            <a:r>
              <a:rPr lang="en-US" sz="2400" dirty="0" err="1">
                <a:solidFill>
                  <a:srgbClr val="C00000"/>
                </a:solidFill>
              </a:rPr>
              <a:t>Cheque</a:t>
            </a:r>
            <a:r>
              <a:rPr lang="en-US" sz="2400" dirty="0">
                <a:solidFill>
                  <a:srgbClr val="C00000"/>
                </a:solidFill>
              </a:rPr>
              <a:t> if the drawer fails to pay the Recipient within 30 days of receiving such notice.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01" y="1241778"/>
            <a:ext cx="77893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For </a:t>
            </a:r>
            <a:r>
              <a:rPr lang="en-US" sz="2400" dirty="0">
                <a:solidFill>
                  <a:srgbClr val="00B050"/>
                </a:solidFill>
              </a:rPr>
              <a:t>the purpose of filing a lawsuit under the NI Act, the Recipient of the </a:t>
            </a:r>
            <a:r>
              <a:rPr lang="en-US" sz="2400" dirty="0" err="1">
                <a:solidFill>
                  <a:srgbClr val="00B050"/>
                </a:solidFill>
              </a:rPr>
              <a:t>Cheque</a:t>
            </a:r>
            <a:r>
              <a:rPr lang="en-US" sz="2400" dirty="0">
                <a:solidFill>
                  <a:srgbClr val="00B050"/>
                </a:solidFill>
              </a:rPr>
              <a:t> or the Complainant must possess the following documents: </a:t>
            </a:r>
            <a:endParaRPr lang="en-US" sz="2400" dirty="0" smtClean="0">
              <a:solidFill>
                <a:srgbClr val="00B050"/>
              </a:solidFill>
            </a:endParaRP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pPr algn="ctr"/>
            <a:r>
              <a:rPr lang="en-US" dirty="0" smtClean="0">
                <a:solidFill>
                  <a:srgbClr val="212529"/>
                </a:solidFill>
                <a:latin typeface="Muli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Muli"/>
              </a:rPr>
              <a:t>The </a:t>
            </a:r>
            <a:r>
              <a:rPr lang="en-US" dirty="0" err="1">
                <a:solidFill>
                  <a:srgbClr val="00B0F0"/>
                </a:solidFill>
                <a:latin typeface="Muli"/>
              </a:rPr>
              <a:t>Cheque</a:t>
            </a:r>
            <a:r>
              <a:rPr lang="en-US" dirty="0">
                <a:solidFill>
                  <a:srgbClr val="00B0F0"/>
                </a:solidFill>
                <a:latin typeface="Muli"/>
              </a:rPr>
              <a:t> 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F0"/>
                </a:solidFill>
                <a:latin typeface="Muli"/>
              </a:rPr>
              <a:t>Dishonour</a:t>
            </a:r>
            <a:r>
              <a:rPr lang="en-US" b="1" dirty="0">
                <a:solidFill>
                  <a:srgbClr val="00B0F0"/>
                </a:solidFill>
                <a:latin typeface="Muli"/>
              </a:rPr>
              <a:t> Slip 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Muli"/>
              </a:rPr>
              <a:t>Copy of the Legal Notice 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Muli"/>
              </a:rPr>
              <a:t>Postal Receipt of the Legal Notice 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Muli"/>
              </a:rPr>
              <a:t>Acknowledgment Due of the Legal Notice </a:t>
            </a:r>
            <a:endParaRPr lang="en-US" dirty="0" smtClean="0">
              <a:solidFill>
                <a:srgbClr val="00B0F0"/>
              </a:solidFill>
              <a:latin typeface="Mul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  <a:latin typeface="Muli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Muli"/>
              </a:rPr>
              <a:t>                                           Penalties</a:t>
            </a:r>
            <a:endParaRPr lang="en-US" sz="2400" dirty="0">
              <a:solidFill>
                <a:srgbClr val="00B050"/>
              </a:solidFill>
              <a:latin typeface="Muli"/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The penalty for this offence is one (1) year of imprisonment or/and a fine up to three times the amount of the </a:t>
            </a:r>
            <a:r>
              <a:rPr lang="en-US" sz="2000" dirty="0" err="1">
                <a:solidFill>
                  <a:srgbClr val="FF0000"/>
                </a:solidFill>
              </a:rPr>
              <a:t>cheque</a:t>
            </a:r>
            <a:r>
              <a:rPr lang="en-US" sz="2000" dirty="0">
                <a:solidFill>
                  <a:srgbClr val="FF0000"/>
                </a:solidFill>
              </a:rPr>
              <a:t>. It is also important to note that separate cases must be filed for each </a:t>
            </a:r>
            <a:r>
              <a:rPr lang="en-US" sz="2000" dirty="0" err="1">
                <a:solidFill>
                  <a:srgbClr val="FF0000"/>
                </a:solidFill>
              </a:rPr>
              <a:t>dishonoured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cheque</a:t>
            </a:r>
            <a:r>
              <a:rPr lang="en-US" sz="2000" dirty="0"/>
              <a:t>. </a:t>
            </a:r>
            <a:endParaRPr lang="en-US" sz="2000" dirty="0">
              <a:solidFill>
                <a:srgbClr val="212529"/>
              </a:solidFill>
              <a:latin typeface="Mul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212529"/>
              </a:solidFill>
              <a:effectLst/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9629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</a:t>
            </a:r>
            <a:r>
              <a:rPr lang="en-US" dirty="0" err="1" smtClean="0"/>
              <a:t>Cheques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6577" y="1125415"/>
            <a:ext cx="9407936" cy="116058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2" y="2476500"/>
            <a:ext cx="4718302" cy="3399368"/>
          </a:xfrm>
        </p:spPr>
        <p:txBody>
          <a:bodyPr>
            <a:normAutofit fontScale="70000" lnSpcReduction="20000"/>
          </a:bodyPr>
          <a:lstStyle/>
          <a:p>
            <a:pPr algn="just" fontAlgn="base">
              <a:buFont typeface="Courier New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</a:rPr>
              <a:t>It must </a:t>
            </a:r>
            <a:r>
              <a:rPr lang="en-US" sz="2000" dirty="0"/>
              <a:t>It must be </a:t>
            </a:r>
            <a:r>
              <a:rPr lang="en-US" sz="2000" b="1" dirty="0"/>
              <a:t>in writing</a:t>
            </a:r>
            <a:r>
              <a:rPr lang="en-US" sz="2000" dirty="0"/>
              <a:t>.</a:t>
            </a:r>
          </a:p>
          <a:p>
            <a:pPr algn="just" fontAlgn="base">
              <a:buFont typeface="Courier New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</a:rPr>
              <a:t>contain an express order to pay.</a:t>
            </a:r>
          </a:p>
          <a:p>
            <a:pPr algn="just" fontAlgn="base">
              <a:buFont typeface="Courier New" pitchFamily="49" charset="0"/>
              <a:buChar char="o"/>
            </a:pPr>
            <a:r>
              <a:rPr lang="en-US" sz="2000" dirty="0"/>
              <a:t>The order to pay must be </a:t>
            </a:r>
            <a:r>
              <a:rPr lang="en-US" sz="2000" b="1" dirty="0"/>
              <a:t>definite and unconditional</a:t>
            </a:r>
            <a:r>
              <a:rPr lang="en-US" sz="2000" dirty="0"/>
              <a:t>.</a:t>
            </a:r>
          </a:p>
          <a:p>
            <a:pPr algn="just" fontAlgn="base">
              <a:buFont typeface="Courier New" pitchFamily="49" charset="0"/>
              <a:buChar char="o"/>
            </a:pPr>
            <a:r>
              <a:rPr lang="en-US" sz="2000" dirty="0">
                <a:solidFill>
                  <a:srgbClr val="0000CC"/>
                </a:solidFill>
              </a:rPr>
              <a:t>It must be </a:t>
            </a:r>
            <a:r>
              <a:rPr lang="en-US" sz="2000" b="1" dirty="0">
                <a:solidFill>
                  <a:srgbClr val="0000CC"/>
                </a:solidFill>
              </a:rPr>
              <a:t>signed by the drawer</a:t>
            </a:r>
            <a:r>
              <a:rPr lang="en-US" sz="2000" dirty="0">
                <a:solidFill>
                  <a:srgbClr val="0000CC"/>
                </a:solidFill>
              </a:rPr>
              <a:t>.</a:t>
            </a:r>
          </a:p>
          <a:p>
            <a:pPr algn="just" fontAlgn="base">
              <a:buFont typeface="Courier New" pitchFamily="49" charset="0"/>
              <a:buChar char="o"/>
            </a:pPr>
            <a:r>
              <a:rPr lang="en-US" sz="2000" dirty="0"/>
              <a:t>The sum contained in the </a:t>
            </a:r>
            <a:r>
              <a:rPr lang="en-US" sz="2000" b="1" dirty="0"/>
              <a:t>order must be certain sum</a:t>
            </a:r>
            <a:r>
              <a:rPr lang="en-US" sz="2000" dirty="0"/>
              <a:t>.</a:t>
            </a:r>
          </a:p>
          <a:p>
            <a:pPr algn="just" fontAlgn="base">
              <a:buFont typeface="Courier New" pitchFamily="49" charset="0"/>
              <a:buChar char="o"/>
            </a:pPr>
            <a:r>
              <a:rPr lang="en-US" sz="2000" dirty="0">
                <a:solidFill>
                  <a:srgbClr val="00B050"/>
                </a:solidFill>
              </a:rPr>
              <a:t>The order must be to </a:t>
            </a:r>
            <a:r>
              <a:rPr lang="en-US" sz="2000" b="1" dirty="0">
                <a:solidFill>
                  <a:srgbClr val="00B050"/>
                </a:solidFill>
              </a:rPr>
              <a:t>pay money only</a:t>
            </a:r>
            <a:r>
              <a:rPr lang="en-US" sz="2000" dirty="0">
                <a:solidFill>
                  <a:srgbClr val="00B050"/>
                </a:solidFill>
              </a:rPr>
              <a:t>.</a:t>
            </a:r>
          </a:p>
          <a:p>
            <a:pPr algn="just" fontAlgn="base">
              <a:buFont typeface="Courier New" pitchFamily="49" charset="0"/>
              <a:buChar char="o"/>
            </a:pPr>
            <a:r>
              <a:rPr lang="en-US" sz="2000" b="1" dirty="0">
                <a:solidFill>
                  <a:srgbClr val="0000CC"/>
                </a:solidFill>
              </a:rPr>
              <a:t>Three parties</a:t>
            </a:r>
            <a:r>
              <a:rPr lang="en-US" sz="2000" dirty="0">
                <a:solidFill>
                  <a:srgbClr val="0000CC"/>
                </a:solidFill>
              </a:rPr>
              <a:t> (drawer, drawee and payee) must be certain.</a:t>
            </a:r>
          </a:p>
          <a:p>
            <a:pPr algn="just" fontAlgn="base">
              <a:buFont typeface="Courier New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</a:rPr>
              <a:t>It is always drawn upon a specified banker.</a:t>
            </a:r>
          </a:p>
          <a:p>
            <a:pPr algn="just" fontAlgn="base">
              <a:buFont typeface="Courier New" pitchFamily="49" charset="0"/>
              <a:buChar char="o"/>
            </a:pPr>
            <a:r>
              <a:rPr lang="en-US" sz="2000" dirty="0"/>
              <a:t>It is always </a:t>
            </a:r>
            <a:r>
              <a:rPr lang="en-US" sz="2000" b="1" dirty="0"/>
              <a:t>payable on demand</a:t>
            </a:r>
            <a:endParaRPr lang="en-GB" sz="23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598769" y="1301262"/>
            <a:ext cx="1205727" cy="12232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2185" y="2432755"/>
            <a:ext cx="4612328" cy="3252611"/>
          </a:xfrm>
        </p:spPr>
        <p:txBody>
          <a:bodyPr>
            <a:normAutofit fontScale="62500" lnSpcReduction="20000"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. </a:t>
            </a:r>
            <a:r>
              <a:rPr lang="en-US" sz="2600" b="1" dirty="0" err="1">
                <a:solidFill>
                  <a:srgbClr val="FF0000"/>
                </a:solidFill>
              </a:rPr>
              <a:t>Cheque</a:t>
            </a:r>
            <a:r>
              <a:rPr lang="en-US" sz="2600" b="1" dirty="0">
                <a:solidFill>
                  <a:srgbClr val="FF0000"/>
                </a:solidFill>
              </a:rPr>
              <a:t> must mention exact amount to be </a:t>
            </a:r>
            <a:r>
              <a:rPr lang="en-US" sz="2600" b="1" dirty="0" smtClean="0">
                <a:solidFill>
                  <a:srgbClr val="FF0000"/>
                </a:solidFill>
              </a:rPr>
              <a:t>paid</a:t>
            </a:r>
          </a:p>
          <a:p>
            <a:endParaRPr lang="en-US" sz="2600" b="1" dirty="0" smtClean="0">
              <a:solidFill>
                <a:srgbClr val="FF0000"/>
              </a:solidFill>
            </a:endParaRPr>
          </a:p>
          <a:p>
            <a:r>
              <a:rPr lang="en-US" sz="2600" b="1" smtClean="0">
                <a:solidFill>
                  <a:srgbClr val="FF0000"/>
                </a:solidFill>
              </a:rPr>
              <a:t>. </a:t>
            </a:r>
            <a:r>
              <a:rPr lang="en-US" sz="2600" b="1" dirty="0" err="1">
                <a:solidFill>
                  <a:srgbClr val="FF0000"/>
                </a:solidFill>
              </a:rPr>
              <a:t>Cheque</a:t>
            </a:r>
            <a:r>
              <a:rPr lang="en-US" sz="2600" b="1" dirty="0">
                <a:solidFill>
                  <a:srgbClr val="FF0000"/>
                </a:solidFill>
              </a:rPr>
              <a:t> has </a:t>
            </a:r>
            <a:r>
              <a:rPr lang="en-US" sz="2600" b="1" dirty="0">
                <a:solidFill>
                  <a:srgbClr val="0070C0"/>
                </a:solidFill>
              </a:rPr>
              <a:t>3</a:t>
            </a:r>
            <a:r>
              <a:rPr lang="en-US" sz="2600" b="1" dirty="0">
                <a:solidFill>
                  <a:srgbClr val="FF0000"/>
                </a:solidFill>
              </a:rPr>
              <a:t> parties : </a:t>
            </a:r>
            <a:r>
              <a:rPr lang="en-US" sz="2600" b="1" dirty="0">
                <a:solidFill>
                  <a:srgbClr val="0070C0"/>
                </a:solidFill>
              </a:rPr>
              <a:t>Drawer, Drawee &amp; Payee</a:t>
            </a:r>
          </a:p>
          <a:p>
            <a:r>
              <a:rPr lang="en-US" sz="2600" dirty="0">
                <a:solidFill>
                  <a:srgbClr val="00B050"/>
                </a:solidFill>
              </a:rPr>
              <a:t>Drawer</a:t>
            </a:r>
            <a:r>
              <a:rPr lang="en-US" sz="2600" dirty="0">
                <a:solidFill>
                  <a:srgbClr val="FF0000"/>
                </a:solidFill>
              </a:rPr>
              <a:t> : A drawer is a person, who draws a </a:t>
            </a:r>
            <a:r>
              <a:rPr lang="en-US" sz="2600" dirty="0" err="1">
                <a:solidFill>
                  <a:srgbClr val="FF0000"/>
                </a:solidFill>
              </a:rPr>
              <a:t>cheque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  <a:p>
            <a:r>
              <a:rPr lang="en-US" sz="2600" dirty="0">
                <a:solidFill>
                  <a:srgbClr val="00B050"/>
                </a:solidFill>
              </a:rPr>
              <a:t>Drawee</a:t>
            </a:r>
            <a:r>
              <a:rPr lang="en-US" sz="2600" dirty="0">
                <a:solidFill>
                  <a:srgbClr val="FF0000"/>
                </a:solidFill>
              </a:rPr>
              <a:t> : A drawee is a bank on whom a </a:t>
            </a:r>
            <a:r>
              <a:rPr lang="en-US" sz="2600" dirty="0" err="1">
                <a:solidFill>
                  <a:srgbClr val="FF0000"/>
                </a:solidFill>
              </a:rPr>
              <a:t>cheque</a:t>
            </a:r>
            <a:r>
              <a:rPr lang="en-US" sz="2600" dirty="0">
                <a:solidFill>
                  <a:srgbClr val="FF0000"/>
                </a:solidFill>
              </a:rPr>
              <a:t> is drawn.</a:t>
            </a:r>
          </a:p>
          <a:p>
            <a:r>
              <a:rPr lang="en-US" sz="2600" dirty="0">
                <a:solidFill>
                  <a:srgbClr val="00B050"/>
                </a:solidFill>
              </a:rPr>
              <a:t>Payee</a:t>
            </a:r>
            <a:r>
              <a:rPr lang="en-US" sz="2600" dirty="0">
                <a:solidFill>
                  <a:srgbClr val="FF0000"/>
                </a:solidFill>
              </a:rPr>
              <a:t> : A payee is a person in whose </a:t>
            </a:r>
            <a:r>
              <a:rPr lang="en-US" sz="2600" dirty="0" err="1">
                <a:solidFill>
                  <a:srgbClr val="FF0000"/>
                </a:solidFill>
              </a:rPr>
              <a:t>favour</a:t>
            </a:r>
            <a:r>
              <a:rPr lang="en-US" sz="2600" dirty="0">
                <a:solidFill>
                  <a:srgbClr val="FF0000"/>
                </a:solidFill>
              </a:rPr>
              <a:t> a </a:t>
            </a:r>
            <a:r>
              <a:rPr lang="en-US" sz="2600" dirty="0" err="1">
                <a:solidFill>
                  <a:srgbClr val="FF0000"/>
                </a:solidFill>
              </a:rPr>
              <a:t>cheque</a:t>
            </a:r>
            <a:r>
              <a:rPr lang="en-US" sz="2600" dirty="0">
                <a:solidFill>
                  <a:srgbClr val="FF0000"/>
                </a:solidFill>
              </a:rPr>
              <a:t> is drawn.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7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Positive Pay Instruction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7289" y="2788356"/>
            <a:ext cx="98693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Usually, a Positive Pay Instruction contains; Customer Account number and name. Name of the person or institution to whom the </a:t>
            </a:r>
            <a:r>
              <a:rPr lang="en-US" sz="2800" dirty="0" err="1">
                <a:solidFill>
                  <a:srgbClr val="002060"/>
                </a:solidFill>
              </a:rPr>
              <a:t>cheque</a:t>
            </a:r>
            <a:r>
              <a:rPr lang="en-US" sz="2800" dirty="0">
                <a:solidFill>
                  <a:srgbClr val="002060"/>
                </a:solidFill>
              </a:rPr>
              <a:t> was paid. Name of the bank through whom the </a:t>
            </a:r>
            <a:r>
              <a:rPr lang="en-US" sz="2800" dirty="0" err="1">
                <a:solidFill>
                  <a:srgbClr val="002060"/>
                </a:solidFill>
              </a:rPr>
              <a:t>cheque</a:t>
            </a:r>
            <a:r>
              <a:rPr lang="en-US" sz="2800" dirty="0">
                <a:solidFill>
                  <a:srgbClr val="002060"/>
                </a:solidFill>
              </a:rPr>
              <a:t> will be placed on Bangladesh Automated Clearing House (BACH). The amount which is mentioned on the </a:t>
            </a:r>
            <a:r>
              <a:rPr lang="en-US" sz="2800" dirty="0" err="1" smtClean="0">
                <a:solidFill>
                  <a:srgbClr val="002060"/>
                </a:solidFill>
              </a:rPr>
              <a:t>cheque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5763" y="2302932"/>
            <a:ext cx="295797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783762"/>
            <a:ext cx="2540000" cy="2235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2089" y="4413956"/>
            <a:ext cx="1843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5 Lakh &amp; Above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3219" y="4275457"/>
            <a:ext cx="1843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1 Lakh </a:t>
            </a:r>
            <a:r>
              <a:rPr lang="en-US" sz="2000" dirty="0">
                <a:solidFill>
                  <a:srgbClr val="C00000"/>
                </a:solidFill>
              </a:rPr>
              <a:t>&amp; Above</a:t>
            </a:r>
            <a:endParaRPr lang="en-GB" sz="2000" dirty="0">
              <a:solidFill>
                <a:srgbClr val="C00000"/>
              </a:solidFill>
            </a:endParaRPr>
          </a:p>
          <a:p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8" name="Picture 6" descr="Acumatica Cloud ERP Postive Pay Solution | PC Bennett Solu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55" y="2328154"/>
            <a:ext cx="2517422" cy="169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7512" y="1738489"/>
            <a:ext cx="8829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1) What is an order to a bank to pay a stated sum from the drawer's account, written on a specially printed form </a:t>
            </a:r>
            <a:r>
              <a:rPr lang="en-US" b="1" dirty="0" smtClean="0"/>
              <a:t>?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a)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 </a:t>
            </a:r>
            <a:r>
              <a:rPr lang="en-GB" dirty="0" err="1" smtClean="0">
                <a:solidFill>
                  <a:srgbClr val="0070C0"/>
                </a:solidFill>
              </a:rPr>
              <a:t>Commerical</a:t>
            </a:r>
            <a:r>
              <a:rPr lang="en-GB" dirty="0" smtClean="0">
                <a:solidFill>
                  <a:srgbClr val="0070C0"/>
                </a:solidFill>
              </a:rPr>
              <a:t> paper b)</a:t>
            </a:r>
            <a:r>
              <a:rPr lang="en-GB" dirty="0">
                <a:solidFill>
                  <a:srgbClr val="0070C0"/>
                </a:solidFill>
              </a:rPr>
              <a:t> Promissory </a:t>
            </a:r>
            <a:r>
              <a:rPr lang="en-GB" dirty="0" smtClean="0">
                <a:solidFill>
                  <a:srgbClr val="0070C0"/>
                </a:solidFill>
              </a:rPr>
              <a:t>note c)</a:t>
            </a:r>
            <a:r>
              <a:rPr lang="en-GB" dirty="0">
                <a:solidFill>
                  <a:srgbClr val="0070C0"/>
                </a:solidFill>
              </a:rPr>
              <a:t>  Demand </a:t>
            </a:r>
            <a:r>
              <a:rPr lang="en-GB" dirty="0" smtClean="0">
                <a:solidFill>
                  <a:srgbClr val="0070C0"/>
                </a:solidFill>
              </a:rPr>
              <a:t>Draft d)</a:t>
            </a:r>
            <a:r>
              <a:rPr lang="en-GB" dirty="0">
                <a:solidFill>
                  <a:srgbClr val="0070C0"/>
                </a:solidFill>
              </a:rPr>
              <a:t> Cheque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GB" b="1" dirty="0"/>
              <a:t>Q </a:t>
            </a:r>
            <a:r>
              <a:rPr lang="en-GB" b="1" dirty="0" smtClean="0"/>
              <a:t>2) </a:t>
            </a:r>
            <a:r>
              <a:rPr lang="en-US" b="1" dirty="0" smtClean="0"/>
              <a:t>What </a:t>
            </a:r>
            <a:r>
              <a:rPr lang="en-US" b="1" dirty="0"/>
              <a:t>is the name of the </a:t>
            </a:r>
            <a:r>
              <a:rPr lang="en-US" b="1" dirty="0" err="1"/>
              <a:t>cheque</a:t>
            </a:r>
            <a:r>
              <a:rPr lang="en-US" b="1" dirty="0"/>
              <a:t> which is payable to a person who so ever having it </a:t>
            </a:r>
            <a:r>
              <a:rPr lang="en-US" b="1" dirty="0" smtClean="0"/>
              <a:t>?</a:t>
            </a:r>
          </a:p>
          <a:p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GB" dirty="0">
                <a:solidFill>
                  <a:srgbClr val="0070C0"/>
                </a:solidFill>
              </a:rPr>
              <a:t> Blank </a:t>
            </a:r>
            <a:r>
              <a:rPr lang="en-GB" dirty="0" smtClean="0">
                <a:solidFill>
                  <a:srgbClr val="0070C0"/>
                </a:solidFill>
              </a:rPr>
              <a:t>cheque b)</a:t>
            </a:r>
            <a:r>
              <a:rPr lang="en-GB" dirty="0">
                <a:solidFill>
                  <a:srgbClr val="0070C0"/>
                </a:solidFill>
              </a:rPr>
              <a:t> Bearer cheque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c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r>
              <a:rPr lang="en-GB" dirty="0">
                <a:solidFill>
                  <a:srgbClr val="0070C0"/>
                </a:solidFill>
              </a:rPr>
              <a:t> Stale cheque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d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r>
              <a:rPr lang="en-GB" dirty="0">
                <a:solidFill>
                  <a:srgbClr val="0070C0"/>
                </a:solidFill>
              </a:rPr>
              <a:t> order cheque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endParaRPr lang="en-US" b="1" dirty="0" smtClean="0"/>
          </a:p>
          <a:p>
            <a:r>
              <a:rPr lang="en-US" b="1" dirty="0"/>
              <a:t>Q 3) What is the name of the </a:t>
            </a:r>
            <a:r>
              <a:rPr lang="en-US" b="1" dirty="0" err="1"/>
              <a:t>cheque</a:t>
            </a:r>
            <a:r>
              <a:rPr lang="en-US" b="1" dirty="0"/>
              <a:t> which is more than </a:t>
            </a:r>
            <a:r>
              <a:rPr lang="en-US" b="1" dirty="0" smtClean="0"/>
              <a:t>6 </a:t>
            </a:r>
            <a:r>
              <a:rPr lang="en-US" b="1" dirty="0"/>
              <a:t>months old ? </a:t>
            </a:r>
            <a:endParaRPr lang="en-US" b="1" dirty="0" smtClean="0"/>
          </a:p>
          <a:p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GB" dirty="0"/>
              <a:t> </a:t>
            </a:r>
            <a:r>
              <a:rPr lang="en-GB" dirty="0" err="1"/>
              <a:t>Multilated</a:t>
            </a:r>
            <a:r>
              <a:rPr lang="en-GB" dirty="0"/>
              <a:t> cheque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b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r>
              <a:rPr lang="en-GB" dirty="0"/>
              <a:t> Open cheque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c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r>
              <a:rPr lang="en-GB" dirty="0"/>
              <a:t> Stale cheque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d) </a:t>
            </a:r>
            <a:r>
              <a:rPr lang="en-GB" dirty="0"/>
              <a:t> crossed cheque</a:t>
            </a:r>
            <a:endParaRPr lang="en-US" b="1" dirty="0"/>
          </a:p>
          <a:p>
            <a:r>
              <a:rPr lang="en-US" b="1" dirty="0"/>
              <a:t>Q 4) What is name of the </a:t>
            </a:r>
            <a:r>
              <a:rPr lang="en-US" b="1" dirty="0" err="1"/>
              <a:t>cheque</a:t>
            </a:r>
            <a:r>
              <a:rPr lang="en-US" b="1" dirty="0"/>
              <a:t> which bears date later than date of issue </a:t>
            </a:r>
            <a:r>
              <a:rPr lang="en-US" b="1" dirty="0" smtClean="0"/>
              <a:t>?</a:t>
            </a:r>
          </a:p>
          <a:p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GB" dirty="0">
                <a:solidFill>
                  <a:srgbClr val="0070C0"/>
                </a:solidFill>
              </a:rPr>
              <a:t> Stale </a:t>
            </a:r>
            <a:r>
              <a:rPr lang="en-GB" dirty="0" smtClean="0">
                <a:solidFill>
                  <a:srgbClr val="0070C0"/>
                </a:solidFill>
              </a:rPr>
              <a:t>cheque b) </a:t>
            </a:r>
            <a:r>
              <a:rPr lang="en-GB" dirty="0">
                <a:solidFill>
                  <a:srgbClr val="0070C0"/>
                </a:solidFill>
              </a:rPr>
              <a:t>Ante-dated cheque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c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r>
              <a:rPr lang="en-GB" dirty="0">
                <a:solidFill>
                  <a:srgbClr val="0070C0"/>
                </a:solidFill>
              </a:rPr>
              <a:t>  Post-dated cheque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d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r>
              <a:rPr lang="en-GB" dirty="0">
                <a:solidFill>
                  <a:srgbClr val="0070C0"/>
                </a:solidFill>
              </a:rPr>
              <a:t> Order cheque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/>
              <a:t>Q </a:t>
            </a:r>
            <a:r>
              <a:rPr lang="en-US" b="1" dirty="0" smtClean="0"/>
              <a:t>5) </a:t>
            </a:r>
            <a:r>
              <a:rPr lang="en-US" b="1" dirty="0"/>
              <a:t>What is known as alteration of date ,name of payee , sum payable on </a:t>
            </a:r>
            <a:r>
              <a:rPr lang="en-US" b="1" dirty="0" err="1"/>
              <a:t>cheque</a:t>
            </a:r>
            <a:r>
              <a:rPr lang="en-US" b="1" dirty="0"/>
              <a:t> </a:t>
            </a:r>
            <a:r>
              <a:rPr lang="en-US" b="1" dirty="0" smtClean="0"/>
              <a:t>?</a:t>
            </a:r>
          </a:p>
          <a:p>
            <a:r>
              <a:rPr lang="en-US" b="1" dirty="0">
                <a:solidFill>
                  <a:srgbClr val="0070C0"/>
                </a:solidFill>
              </a:rPr>
              <a:t>a)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Cheque alteration </a:t>
            </a:r>
            <a:r>
              <a:rPr lang="en-GB" dirty="0">
                <a:solidFill>
                  <a:srgbClr val="0070C0"/>
                </a:solidFill>
              </a:rPr>
              <a:t>b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r>
              <a:rPr lang="en-GB" dirty="0">
                <a:solidFill>
                  <a:srgbClr val="0070C0"/>
                </a:solidFill>
              </a:rPr>
              <a:t> Material alteration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c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r>
              <a:rPr lang="en-GB" dirty="0">
                <a:solidFill>
                  <a:srgbClr val="0070C0"/>
                </a:solidFill>
              </a:rPr>
              <a:t> Instrument alteration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d)  Negotiable alteration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470400" y="1092158"/>
            <a:ext cx="177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Quiz</a:t>
            </a:r>
          </a:p>
          <a:p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Commerical paper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Promissory note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Demand Draft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Cheque </a:t>
            </a:r>
          </a:p>
        </p:txBody>
      </p:sp>
      <p:pic>
        <p:nvPicPr>
          <p:cNvPr id="11274" name="DefaultOcx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1345" name="HTMLOption1" r:id="rId2" imgW="257040" imgH="304920"/>
        </mc:Choice>
        <mc:Fallback>
          <p:control name="HTMLOption1" r:id="rId2" imgW="257040" imgH="304920">
            <p:pic>
              <p:nvPicPr>
                <p:cNvPr id="4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46" name="HTMLOption2" r:id="rId3" imgW="257040" imgH="304920"/>
        </mc:Choice>
        <mc:Fallback>
          <p:control name="HTMLOption2" r:id="rId3" imgW="257040" imgH="304920">
            <p:pic>
              <p:nvPicPr>
                <p:cNvPr id="6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47" name="HTMLOption3" r:id="rId4" imgW="257040" imgH="304920"/>
        </mc:Choice>
        <mc:Fallback>
          <p:control name="HTMLOption3" r:id="rId4" imgW="257040" imgH="304920">
            <p:pic>
              <p:nvPicPr>
                <p:cNvPr id="7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48" name="HTMLOption4" r:id="rId5" imgW="257040" imgH="304920"/>
        </mc:Choice>
        <mc:Fallback>
          <p:control name="HTMLOption4" r:id="rId5" imgW="257040" imgH="304920">
            <p:pic>
              <p:nvPicPr>
                <p:cNvPr id="8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985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244" y="1027289"/>
            <a:ext cx="77667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Q 6) Which of the following is needed to prevent the </a:t>
            </a:r>
            <a:r>
              <a:rPr lang="en-US" b="1" dirty="0" err="1"/>
              <a:t>cheque</a:t>
            </a:r>
            <a:r>
              <a:rPr lang="en-US" b="1" dirty="0"/>
              <a:t> to fall into the hands of wrong or unauthorized </a:t>
            </a:r>
            <a:r>
              <a:rPr lang="en-US" b="1" dirty="0" err="1"/>
              <a:t>patners</a:t>
            </a:r>
            <a:r>
              <a:rPr lang="en-US" b="1" dirty="0"/>
              <a:t> </a:t>
            </a:r>
            <a:r>
              <a:rPr lang="en-US" b="1" dirty="0" smtClean="0"/>
              <a:t>?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a)A/c </a:t>
            </a:r>
            <a:r>
              <a:rPr lang="en-GB" dirty="0">
                <a:solidFill>
                  <a:srgbClr val="0070C0"/>
                </a:solidFill>
              </a:rPr>
              <a:t>payee only </a:t>
            </a:r>
            <a:r>
              <a:rPr lang="en-GB" dirty="0" smtClean="0">
                <a:solidFill>
                  <a:srgbClr val="0070C0"/>
                </a:solidFill>
              </a:rPr>
              <a:t>cheques b)</a:t>
            </a:r>
            <a:r>
              <a:rPr lang="en-GB" dirty="0">
                <a:solidFill>
                  <a:srgbClr val="0070C0"/>
                </a:solidFill>
              </a:rPr>
              <a:t> General crossing </a:t>
            </a:r>
            <a:r>
              <a:rPr lang="en-GB" dirty="0" smtClean="0">
                <a:solidFill>
                  <a:srgbClr val="0070C0"/>
                </a:solidFill>
              </a:rPr>
              <a:t>cheques c)</a:t>
            </a:r>
            <a:r>
              <a:rPr lang="en-GB" dirty="0">
                <a:solidFill>
                  <a:srgbClr val="0070C0"/>
                </a:solidFill>
              </a:rPr>
              <a:t> Special crossing </a:t>
            </a:r>
            <a:r>
              <a:rPr lang="en-GB" dirty="0" smtClean="0">
                <a:solidFill>
                  <a:srgbClr val="0070C0"/>
                </a:solidFill>
              </a:rPr>
              <a:t>cheques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d) </a:t>
            </a:r>
            <a:r>
              <a:rPr lang="en-GB" dirty="0">
                <a:solidFill>
                  <a:srgbClr val="0070C0"/>
                </a:solidFill>
              </a:rPr>
              <a:t>All the </a:t>
            </a:r>
            <a:r>
              <a:rPr lang="en-GB" dirty="0" smtClean="0">
                <a:solidFill>
                  <a:srgbClr val="0070C0"/>
                </a:solidFill>
              </a:rPr>
              <a:t>above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/>
              <a:t>Q 7) Which of the </a:t>
            </a:r>
            <a:r>
              <a:rPr lang="en-US" b="1" dirty="0" err="1"/>
              <a:t>follwing</a:t>
            </a:r>
            <a:r>
              <a:rPr lang="en-US" b="1" dirty="0"/>
              <a:t> is not special </a:t>
            </a:r>
            <a:r>
              <a:rPr lang="en-US" b="1" dirty="0" smtClean="0"/>
              <a:t>circumstance </a:t>
            </a:r>
            <a:r>
              <a:rPr lang="en-US" b="1" dirty="0"/>
              <a:t>where bank can withheld payments </a:t>
            </a:r>
            <a:r>
              <a:rPr lang="en-US" b="1" dirty="0" smtClean="0"/>
              <a:t>?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a)Insane customers b)Rich customers c)countermanding d) insolvent </a:t>
            </a:r>
            <a:r>
              <a:rPr lang="en-GB" dirty="0">
                <a:solidFill>
                  <a:srgbClr val="0070C0"/>
                </a:solidFill>
              </a:rPr>
              <a:t>drawers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/>
              <a:t>Q 8) Which of the following is not a party of </a:t>
            </a:r>
            <a:r>
              <a:rPr lang="en-US" b="1" dirty="0" err="1"/>
              <a:t>cheque</a:t>
            </a:r>
            <a:r>
              <a:rPr lang="en-US" b="1" dirty="0"/>
              <a:t> ?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a) Drawer b) Drawee c)Payee d)Writer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-1707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uestion Marks Pictures | Download Free Images on Un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19" y="684480"/>
            <a:ext cx="4068114" cy="542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93801" y="1174043"/>
            <a:ext cx="9745131" cy="1490135"/>
          </a:xfrm>
        </p:spPr>
        <p:txBody>
          <a:bodyPr/>
          <a:lstStyle/>
          <a:p>
            <a:r>
              <a:rPr lang="en-US" dirty="0" smtClean="0"/>
              <a:t>Things to check before payment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048000" y="2585155"/>
            <a:ext cx="59718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Google Sans"/>
              </a:rPr>
              <a:t>When a customer hands you a check, look to make sure the following information is on it</a:t>
            </a:r>
            <a:r>
              <a:rPr lang="en-US" b="1" dirty="0" smtClean="0">
                <a:solidFill>
                  <a:srgbClr val="00B050"/>
                </a:solidFill>
                <a:latin typeface="Google Sans"/>
              </a:rPr>
              <a:t>:</a:t>
            </a:r>
          </a:p>
          <a:p>
            <a:endParaRPr lang="en-US" dirty="0">
              <a:solidFill>
                <a:srgbClr val="00B050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Google Sans"/>
              </a:rPr>
              <a:t>Payer name and address.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Google Sans"/>
              </a:rPr>
              <a:t>Payee name (i.e., you or your business)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Google Sans"/>
              </a:rPr>
              <a:t>The amount being paid, written out.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Google Sans"/>
              </a:rPr>
              <a:t>Bank information (e.g., name, logo, website, address)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Google Sans"/>
              </a:rPr>
              <a:t>Note about the purpose of the payment.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Google Sans"/>
              </a:rPr>
              <a:t>The bank routing number.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Google Sans"/>
              </a:rPr>
              <a:t>Check number.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Google Sans"/>
              </a:rPr>
              <a:t>Date.</a:t>
            </a:r>
            <a:endParaRPr lang="en-US" b="0" i="0" dirty="0">
              <a:solidFill>
                <a:srgbClr val="C00000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0967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4845" y="1027289"/>
            <a:ext cx="66830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Google Sans"/>
              </a:rPr>
              <a:t>              Precautions</a:t>
            </a:r>
          </a:p>
          <a:p>
            <a:endParaRPr lang="en-US" sz="2800" dirty="0">
              <a:solidFill>
                <a:srgbClr val="C00000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02124"/>
                </a:solidFill>
                <a:latin typeface="Google Sans"/>
              </a:rPr>
              <a:t>Check </a:t>
            </a:r>
            <a:r>
              <a:rPr lang="en-US" sz="2400" dirty="0">
                <a:solidFill>
                  <a:srgbClr val="202124"/>
                </a:solidFill>
                <a:latin typeface="Google Sans"/>
              </a:rPr>
              <a:t>that the </a:t>
            </a:r>
            <a:r>
              <a:rPr lang="en-US" sz="2400" dirty="0" err="1">
                <a:solidFill>
                  <a:srgbClr val="202124"/>
                </a:solidFill>
                <a:latin typeface="Google Sans"/>
              </a:rPr>
              <a:t>cheque</a:t>
            </a:r>
            <a:r>
              <a:rPr lang="en-US" sz="2400" dirty="0">
                <a:solidFill>
                  <a:srgbClr val="202124"/>
                </a:solidFill>
                <a:latin typeface="Google Sans"/>
              </a:rPr>
              <a:t> is within the validity period printed on the </a:t>
            </a:r>
            <a:r>
              <a:rPr lang="en-US" sz="2400" dirty="0" err="1">
                <a:solidFill>
                  <a:srgbClr val="202124"/>
                </a:solidFill>
                <a:latin typeface="Google Sans"/>
              </a:rPr>
              <a:t>cheque</a:t>
            </a:r>
            <a:r>
              <a:rPr lang="en-US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n-US" sz="2400" dirty="0" smtClean="0">
                <a:solidFill>
                  <a:srgbClr val="202124"/>
                </a:solidFill>
                <a:latin typeface="Google Sans"/>
              </a:rPr>
              <a:t>book;</a:t>
            </a:r>
            <a:endParaRPr lang="en-US" sz="2400" dirty="0">
              <a:solidFill>
                <a:srgbClr val="202124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124"/>
                </a:solidFill>
                <a:latin typeface="Google Sans"/>
              </a:rPr>
              <a:t>Observe the pre-printed mentions on the </a:t>
            </a:r>
            <a:r>
              <a:rPr lang="en-US" sz="2400" dirty="0" err="1">
                <a:solidFill>
                  <a:srgbClr val="202124"/>
                </a:solidFill>
                <a:latin typeface="Google Sans"/>
              </a:rPr>
              <a:t>cheque</a:t>
            </a:r>
            <a:r>
              <a:rPr lang="en-US" sz="2400" dirty="0">
                <a:solidFill>
                  <a:srgbClr val="202124"/>
                </a:solidFill>
                <a:latin typeface="Google Sans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124"/>
                </a:solidFill>
                <a:latin typeface="Google Sans"/>
              </a:rPr>
              <a:t>Write only in the spaces that are to be filled in, without going outside these spaces;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02124"/>
                </a:solidFill>
                <a:latin typeface="Google Sans"/>
              </a:rPr>
              <a:t>Check that the account has sufficient funds available to pay the </a:t>
            </a:r>
            <a:r>
              <a:rPr lang="en-US" sz="2400" dirty="0" err="1" smtClean="0">
                <a:solidFill>
                  <a:srgbClr val="202124"/>
                </a:solidFill>
                <a:latin typeface="Google Sans"/>
              </a:rPr>
              <a:t>cheque</a:t>
            </a:r>
            <a:r>
              <a:rPr lang="en-US" sz="2400" dirty="0" smtClean="0">
                <a:solidFill>
                  <a:srgbClr val="202124"/>
                </a:solidFill>
                <a:latin typeface="Google Sans"/>
              </a:rPr>
              <a:t>;</a:t>
            </a:r>
            <a:endParaRPr lang="en-US" sz="2400" dirty="0">
              <a:solidFill>
                <a:srgbClr val="202124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8971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0" y="719962"/>
            <a:ext cx="107774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80237" y="1083733"/>
            <a:ext cx="836376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>
              <a:solidFill>
                <a:srgbClr val="000000"/>
              </a:solidFill>
              <a:latin typeface="Bodoni MT" panose="02070603080606020203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Bodoni MT" panose="02070603080606020203" pitchFamily="18" charset="0"/>
              </a:rPr>
              <a:t>We Need Printed Form for </a:t>
            </a:r>
            <a:r>
              <a:rPr lang="en-US" sz="2400" b="1" dirty="0" err="1">
                <a:solidFill>
                  <a:srgbClr val="C00000"/>
                </a:solidFill>
                <a:latin typeface="Bodoni MT" panose="02070603080606020203" pitchFamily="18" charset="0"/>
              </a:rPr>
              <a:t>Cheque</a:t>
            </a:r>
            <a:endParaRPr lang="en-US" sz="2400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■Fulfill all Conditions for Writing a </a:t>
            </a:r>
            <a:r>
              <a:rPr lang="en-US" dirty="0" err="1">
                <a:latin typeface="Times New Roman" panose="02020603050405020304" pitchFamily="18" charset="0"/>
              </a:rPr>
              <a:t>Cheque</a:t>
            </a:r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■Easiest Way for Record </a:t>
            </a:r>
            <a:r>
              <a:rPr lang="en-US" dirty="0" smtClean="0">
                <a:latin typeface="Times New Roman" panose="02020603050405020304" pitchFamily="18" charset="0"/>
              </a:rPr>
              <a:t>Keeping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3467" y="1907822"/>
            <a:ext cx="509128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>
              <a:solidFill>
                <a:srgbClr val="000000"/>
              </a:solidFill>
              <a:latin typeface="Bodoni MT" panose="02070603080606020203" pitchFamily="18" charset="0"/>
            </a:endParaRPr>
          </a:p>
          <a:p>
            <a:r>
              <a:rPr lang="en-GB" sz="2800" b="1" dirty="0">
                <a:solidFill>
                  <a:srgbClr val="00B0F0"/>
                </a:solidFill>
                <a:latin typeface="Bodoni MT" panose="02070603080606020203" pitchFamily="18" charset="0"/>
              </a:rPr>
              <a:t>Parties of Cheque</a:t>
            </a:r>
            <a:endParaRPr lang="en-GB" sz="2800" dirty="0">
              <a:solidFill>
                <a:srgbClr val="00B0F0"/>
              </a:solidFill>
              <a:latin typeface="Bodoni MT" panose="02070603080606020203" pitchFamily="18" charset="0"/>
            </a:endParaRPr>
          </a:p>
          <a:p>
            <a:endParaRPr lang="en-GB" sz="2800" dirty="0">
              <a:latin typeface="Bodoni MT" panose="02070603080606020203" pitchFamily="18" charset="0"/>
            </a:endParaRPr>
          </a:p>
          <a:p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Drawer</a:t>
            </a:r>
            <a:r>
              <a:rPr lang="en-GB" sz="2800" dirty="0">
                <a:latin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2800" dirty="0" smtClean="0">
                <a:latin typeface="Times New Roman" panose="02020603050405020304" pitchFamily="18" charset="0"/>
              </a:rPr>
              <a:t>  </a:t>
            </a:r>
            <a:r>
              <a:rPr lang="en-GB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Account </a:t>
            </a:r>
            <a:r>
              <a:rPr lang="en-GB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Holder</a:t>
            </a:r>
          </a:p>
          <a:p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Drawee</a:t>
            </a:r>
            <a:r>
              <a:rPr lang="en-GB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GB" sz="2800" dirty="0" smtClean="0">
                <a:latin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Bank </a:t>
            </a:r>
            <a:r>
              <a:rPr lang="en-GB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Branch</a:t>
            </a:r>
          </a:p>
          <a:p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Payee</a:t>
            </a:r>
            <a:r>
              <a:rPr lang="en-GB" sz="2800" dirty="0" smtClean="0">
                <a:latin typeface="Times New Roman" panose="02020603050405020304" pitchFamily="18" charset="0"/>
              </a:rPr>
              <a:t>- </a:t>
            </a:r>
            <a:r>
              <a:rPr lang="en-GB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800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GB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eneficiary</a:t>
            </a:r>
            <a:endParaRPr lang="en-GB" sz="2800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endParaRPr lang="en-GB" sz="2800" dirty="0"/>
          </a:p>
          <a:p>
            <a:endParaRPr lang="en-GB" sz="2800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11" y="1437311"/>
            <a:ext cx="6993749" cy="37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gger.googleusercontent.com/img/b/R29vZ2xl/AVvXsEgVKrfXsa2debv45_fMbjp0ixbYh4eQ9fxwgh6kpDLes2j--Vzjd-T06E7-IG7eOWPUF5GdwlH3Z2FhnptT8iKdOEp5ppdwlapDNa27AzRXKC5gF9_IzikiX0gk-OQ-lYv105n7FDYhRw9Jok4isPlnERe7I0M0V8DlH3g2hO6qG0lj1zzLiZJ1h9Qn/s718/%E0%A6%B0%E0%A7%82%E0%A6%AA%E0%A6%BE%E0%A6%B2%E0%A7%80-%E0%A6%AC%E0%A7%8D%E0%A6%AF%E0%A6%BE%E0%A6%82%E0%A6%95-%E0%A6%9A%E0%A7%87%E0%A6%95-%E0%A6%B2%E0%A7%87%E0%A6%96%E0%A6%BE%E0%A6%B0-%E0%A6%A8%E0%A6%BF%E0%A6%AF%E0%A6%BC%E0%A6%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533700"/>
            <a:ext cx="68389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4.bp.blogspot.com/-3FLL6FxPY6o/WdHdARjHmsI/AAAAAAAAOjo/OCmNu8JGpFAct5a7PvnQbPzI1ncy1c69wCK4BGAYYCw/s1600/post%2Bd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86" y="1727023"/>
            <a:ext cx="4572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10" y="2510064"/>
            <a:ext cx="8160708" cy="36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909</TotalTime>
  <Words>526</Words>
  <Application>Microsoft Office PowerPoint</Application>
  <PresentationFormat>Widescreen</PresentationFormat>
  <Paragraphs>139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Arial</vt:lpstr>
      <vt:lpstr>Bodoni MT</vt:lpstr>
      <vt:lpstr>Calibri</vt:lpstr>
      <vt:lpstr>Courier New</vt:lpstr>
      <vt:lpstr>Garamond</vt:lpstr>
      <vt:lpstr>Google Sans</vt:lpstr>
      <vt:lpstr>Muli</vt:lpstr>
      <vt:lpstr>Times New Roman</vt:lpstr>
      <vt:lpstr>ubuntu</vt:lpstr>
      <vt:lpstr>ubuntu</vt:lpstr>
      <vt:lpstr>Wingdings</vt:lpstr>
      <vt:lpstr>Organic</vt:lpstr>
      <vt:lpstr>All About Bank Cheques</vt:lpstr>
      <vt:lpstr>What is a Cheque?</vt:lpstr>
      <vt:lpstr>Features of Cheques</vt:lpstr>
      <vt:lpstr>Things to check before payment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Positive Pay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Bank Cheques</dc:title>
  <dc:creator>user</dc:creator>
  <cp:lastModifiedBy>user</cp:lastModifiedBy>
  <cp:revision>65</cp:revision>
  <dcterms:created xsi:type="dcterms:W3CDTF">2023-07-03T07:10:05Z</dcterms:created>
  <dcterms:modified xsi:type="dcterms:W3CDTF">2023-07-16T04:19:59Z</dcterms:modified>
</cp:coreProperties>
</file>