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9" r:id="rId2"/>
    <p:sldId id="286" r:id="rId3"/>
    <p:sldId id="291" r:id="rId4"/>
    <p:sldId id="292" r:id="rId5"/>
    <p:sldId id="271" r:id="rId6"/>
    <p:sldId id="295" r:id="rId7"/>
    <p:sldId id="284" r:id="rId8"/>
    <p:sldId id="262" r:id="rId9"/>
    <p:sldId id="263" r:id="rId10"/>
    <p:sldId id="264" r:id="rId11"/>
    <p:sldId id="270" r:id="rId12"/>
    <p:sldId id="288" r:id="rId13"/>
    <p:sldId id="277" r:id="rId14"/>
    <p:sldId id="273" r:id="rId15"/>
    <p:sldId id="290" r:id="rId16"/>
    <p:sldId id="287" r:id="rId17"/>
    <p:sldId id="276" r:id="rId18"/>
    <p:sldId id="282" r:id="rId19"/>
    <p:sldId id="30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slow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qsstudy.com/business-studies/loans-and-advance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381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Assessment of Credit worthiness of borrower/ Borrower Selection Process</a:t>
            </a:r>
            <a:endParaRPr lang="en-US" sz="8000" b="1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>
              <a:defRPr/>
            </a:pPr>
            <a:fld id="{062C23E6-2C3C-4BAA-9BB6-2C164E907B3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00400" y="4267200"/>
            <a:ext cx="59436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Md. Nizam </a:t>
            </a:r>
            <a:r>
              <a:rPr lang="en-US" sz="2800" b="1" dirty="0" err="1" smtClean="0">
                <a:solidFill>
                  <a:srgbClr val="C00000"/>
                </a:solidFill>
              </a:rPr>
              <a:t>Uddin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/>
              <a:t>Deputy General Manager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&amp; Head of Branch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O. R. Nizam Road Corporate Branch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Chittagong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E-mail: nizamshahriar@gmail.com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381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Assessment of Credit worthiness of borrower</a:t>
            </a:r>
            <a:endParaRPr lang="en-US" sz="8000" b="1" dirty="0"/>
          </a:p>
        </p:txBody>
      </p:sp>
      <p:sp>
        <p:nvSpPr>
          <p:cNvPr id="6" name="Rectangle 5"/>
          <p:cNvSpPr/>
          <p:nvPr/>
        </p:nvSpPr>
        <p:spPr>
          <a:xfrm>
            <a:off x="3048000" y="1676400"/>
            <a:ext cx="1529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Capital</a:t>
            </a:r>
            <a:endParaRPr lang="en-US" sz="3600" dirty="0"/>
          </a:p>
        </p:txBody>
      </p:sp>
      <p:sp>
        <p:nvSpPr>
          <p:cNvPr id="7" name="Right Arrow 6"/>
          <p:cNvSpPr/>
          <p:nvPr/>
        </p:nvSpPr>
        <p:spPr>
          <a:xfrm>
            <a:off x="0" y="3276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0" y="4419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0600" y="320040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Adequate funds.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44958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Worthwhile funds to the business.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381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Assessment of Credit worthiness of borrower</a:t>
            </a:r>
            <a:endParaRPr lang="en-US" sz="8000" b="1" dirty="0"/>
          </a:p>
        </p:txBody>
      </p:sp>
      <p:sp>
        <p:nvSpPr>
          <p:cNvPr id="6" name="Rectangle 5"/>
          <p:cNvSpPr/>
          <p:nvPr/>
        </p:nvSpPr>
        <p:spPr>
          <a:xfrm>
            <a:off x="1219200" y="1600200"/>
            <a:ext cx="7249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Credit worthiness assessment Chart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0" y="2362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0" y="3048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0600" y="243840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CHARACTER + CAPACITY + CAPITAL = SAFE CREDIT . 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31242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CHARACTER + CAPACITY + INSUFFICIANT CAPITAL = FAIR CREDIT RISK.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0" y="3733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90600" y="381000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CHARACTER + CAPACITY - CAPITAL = LIMITED SUCCESS . 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0" y="4343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0600" y="44196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CHARACTER + IMPAIRED CAPACITY + CAPITAL = DOUBTFULL CREDIT RISK.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0" y="5029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90600" y="510540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CAPACITY + CAPITAL - CHARACTER = DANGEROUS RISK . 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0" y="5638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90600" y="57150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CHARACTER + CAPITAL -  CAPACITY  = INFERIOR CREDIT RISK.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0" y="6248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90600" y="632460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CAPACITY - CAPITAL - CHARACTER = FRADULENT ONE . 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4" grpId="0"/>
      <p:bldP spid="16" grpId="0"/>
      <p:bldP spid="18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Pictures\bank robb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Borrower Selection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Borrower selection is the basic and most essential part of credit investigation. Every prudent banker investigates loan proposals to confirm Safety, Liquidity, and Profitability of their concern. Among safety; liquidity and profitability, one should not be sacrificed for another.</a:t>
            </a:r>
          </a:p>
          <a:p>
            <a:pPr algn="just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Commercial Bank will carefully analyze and consider common 7 factors before sanctioning loans to its customers.</a:t>
            </a:r>
          </a:p>
          <a:p>
            <a:pPr algn="just">
              <a:buNone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1)	Liquidity.</a:t>
            </a:r>
          </a:p>
          <a:p>
            <a:pPr algn="just">
              <a:buNone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2)	Profitability.</a:t>
            </a:r>
          </a:p>
          <a:p>
            <a:pPr algn="just">
              <a:buNone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3)	Safety and Security.</a:t>
            </a:r>
          </a:p>
          <a:p>
            <a:pPr algn="just">
              <a:buNone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4)	Purpose.</a:t>
            </a:r>
          </a:p>
          <a:p>
            <a:pPr algn="just">
              <a:buNone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5)	Sources of Repayment.</a:t>
            </a:r>
          </a:p>
          <a:p>
            <a:pPr algn="just">
              <a:buNone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6)	Diversification of Risk.</a:t>
            </a:r>
          </a:p>
          <a:p>
            <a:pPr marL="576072" indent="-457200" algn="just">
              <a:buNone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7)    Social Responsibility.</a:t>
            </a:r>
          </a:p>
          <a:p>
            <a:pPr marL="576072" indent="-457200" algn="just">
              <a:buNone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	Though it is near to impossible to declare that a specific borrower will never default because there are lots of grounds exist to default a 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loan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, but banker can curtail the risk by selecting a good borrower.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 &amp; KYC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Bitmap Image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ENOVO\Downloads\20200712_162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yc 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358775"/>
            <a:ext cx="5429250" cy="614045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dirty="0" smtClean="0">
                <a:solidFill>
                  <a:schemeClr val="bg1"/>
                </a:solidFill>
              </a:rPr>
              <a:t>ভাবিয়া করিও কাজ, করিয়া ভাবিও না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LENOVO\Pictures\cau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6845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nizamshahriar@gmail.com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z="6600" smtClean="0"/>
          </a:p>
          <a:p>
            <a:pPr>
              <a:buFont typeface="Wingdings" pitchFamily="2" charset="2"/>
              <a:buNone/>
            </a:pPr>
            <a:r>
              <a:rPr lang="en-US" sz="6600" smtClean="0">
                <a:solidFill>
                  <a:srgbClr val="FF0000"/>
                </a:solidFill>
              </a:rPr>
              <a:t>Thank you so much !!!</a:t>
            </a:r>
            <a:endParaRPr 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381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Assessment of Credit worthiness of borrower</a:t>
            </a:r>
            <a:endParaRPr lang="en-US" sz="8000" b="1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>
              <a:defRPr/>
            </a:pPr>
            <a:fld id="{062C23E6-2C3C-4BAA-9BB6-2C164E907B3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600200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</a:rPr>
              <a:t>Definition</a:t>
            </a:r>
          </a:p>
          <a:p>
            <a:pPr algn="just"/>
            <a:r>
              <a:rPr lang="en-US" sz="5400" dirty="0" smtClean="0">
                <a:solidFill>
                  <a:srgbClr val="FF0000"/>
                </a:solidFill>
              </a:rPr>
              <a:t>Creditworthiness measures how deserving a loan applicant is to get a loan sanctioned in his favor.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381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Assessment of Credit worthiness of borrower</a:t>
            </a:r>
            <a:endParaRPr lang="en-US" sz="8000" b="1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>
              <a:defRPr/>
            </a:pPr>
            <a:fld id="{062C23E6-2C3C-4BAA-9BB6-2C164E907B3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60020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</a:rPr>
              <a:t>Definition</a:t>
            </a:r>
          </a:p>
          <a:p>
            <a:pPr algn="just"/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</a:rPr>
              <a:t>Credit Worthiness</a:t>
            </a:r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</a:rPr>
              <a:t> reflects a person’s, company’s, or entity’s ability to pay back a debt. </a:t>
            </a:r>
            <a:endParaRPr lang="en-US" sz="28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381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Assessment of Credit worthiness of borrower</a:t>
            </a:r>
            <a:endParaRPr lang="en-US" sz="8000" b="1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>
              <a:defRPr/>
            </a:pPr>
            <a:fld id="{062C23E6-2C3C-4BAA-9BB6-2C164E907B3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60020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</a:rPr>
              <a:t>Definition</a:t>
            </a:r>
          </a:p>
          <a:p>
            <a:pPr algn="just"/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</a:rPr>
              <a:t>In other words, how likely they are to repay a loan by meeting their financial obligations.</a:t>
            </a:r>
            <a:endParaRPr lang="en-US" sz="28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yc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7056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381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Assessment of Credit worthiness of borrower</a:t>
            </a:r>
            <a:endParaRPr lang="en-US" sz="8000" b="1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>
              <a:defRPr/>
            </a:pPr>
            <a:fld id="{062C23E6-2C3C-4BAA-9BB6-2C164E907B3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981200"/>
            <a:ext cx="9144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To measure the credit worthiness of borrower the following factors may be considered: </a:t>
            </a:r>
          </a:p>
          <a:p>
            <a:r>
              <a:rPr lang="en-US" sz="4800" b="1" dirty="0" smtClean="0"/>
              <a:t>5</a:t>
            </a:r>
            <a:r>
              <a:rPr lang="en-US" sz="2000" b="1" dirty="0" smtClean="0"/>
              <a:t> Cs 			</a:t>
            </a:r>
            <a:r>
              <a:rPr lang="en-US" sz="4800" b="1" dirty="0" smtClean="0"/>
              <a:t> 5</a:t>
            </a:r>
            <a:r>
              <a:rPr lang="en-US" sz="2000" b="1" dirty="0" smtClean="0"/>
              <a:t> Ps 		 </a:t>
            </a:r>
            <a:r>
              <a:rPr lang="en-US" sz="4800" b="1" dirty="0" smtClean="0"/>
              <a:t>5</a:t>
            </a:r>
            <a:r>
              <a:rPr lang="en-US" sz="2000" b="1" dirty="0" smtClean="0"/>
              <a:t> Ms 		 </a:t>
            </a:r>
            <a:r>
              <a:rPr lang="en-US" sz="4800" b="1" dirty="0" smtClean="0"/>
              <a:t>5</a:t>
            </a:r>
            <a:r>
              <a:rPr lang="en-US" sz="2000" b="1" dirty="0" smtClean="0"/>
              <a:t> Rs 	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Character	</a:t>
            </a:r>
            <a:r>
              <a:rPr lang="en-US" sz="2000" dirty="0" smtClean="0"/>
              <a:t> 	</a:t>
            </a:r>
            <a:r>
              <a:rPr lang="en-US" sz="2000" dirty="0" smtClean="0">
                <a:solidFill>
                  <a:srgbClr val="00B050"/>
                </a:solidFill>
              </a:rPr>
              <a:t>Person</a:t>
            </a:r>
            <a:r>
              <a:rPr lang="en-US" sz="2000" dirty="0" smtClean="0"/>
              <a:t> 		</a:t>
            </a:r>
            <a:r>
              <a:rPr lang="en-US" sz="2000" dirty="0" smtClean="0">
                <a:solidFill>
                  <a:srgbClr val="FF0000"/>
                </a:solidFill>
              </a:rPr>
              <a:t>Man</a:t>
            </a:r>
            <a:r>
              <a:rPr lang="en-US" sz="2000" dirty="0" smtClean="0"/>
              <a:t> 		</a:t>
            </a:r>
            <a:r>
              <a:rPr lang="en-US" sz="2000" dirty="0" smtClean="0">
                <a:solidFill>
                  <a:srgbClr val="00B050"/>
                </a:solidFill>
              </a:rPr>
              <a:t>Reliability</a:t>
            </a:r>
            <a:r>
              <a:rPr lang="en-US" sz="2000" dirty="0" smtClean="0"/>
              <a:t>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Capacity</a:t>
            </a:r>
            <a:r>
              <a:rPr lang="en-US" sz="2000" dirty="0" smtClean="0"/>
              <a:t> 		</a:t>
            </a:r>
            <a:r>
              <a:rPr lang="en-US" sz="2000" dirty="0" smtClean="0">
                <a:solidFill>
                  <a:srgbClr val="00B050"/>
                </a:solidFill>
              </a:rPr>
              <a:t>Purpose</a:t>
            </a:r>
            <a:r>
              <a:rPr lang="en-US" sz="2000" dirty="0" smtClean="0"/>
              <a:t> 		</a:t>
            </a:r>
            <a:r>
              <a:rPr lang="en-US" sz="2000" dirty="0" smtClean="0">
                <a:solidFill>
                  <a:srgbClr val="FF0000"/>
                </a:solidFill>
              </a:rPr>
              <a:t>management</a:t>
            </a:r>
            <a:r>
              <a:rPr lang="en-US" sz="2000" dirty="0" smtClean="0"/>
              <a:t> 	</a:t>
            </a:r>
            <a:r>
              <a:rPr lang="en-US" sz="2000" dirty="0" smtClean="0">
                <a:solidFill>
                  <a:srgbClr val="00B050"/>
                </a:solidFill>
              </a:rPr>
              <a:t>Responsibility </a:t>
            </a:r>
            <a:r>
              <a:rPr lang="en-US" sz="2000" dirty="0" smtClean="0"/>
              <a:t>	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Capital</a:t>
            </a:r>
            <a:r>
              <a:rPr lang="en-US" sz="2000" dirty="0" smtClean="0"/>
              <a:t> 			</a:t>
            </a:r>
            <a:r>
              <a:rPr lang="en-US" sz="2000" dirty="0" smtClean="0">
                <a:solidFill>
                  <a:srgbClr val="00B050"/>
                </a:solidFill>
              </a:rPr>
              <a:t>Product</a:t>
            </a:r>
            <a:r>
              <a:rPr lang="en-US" sz="2000" dirty="0" smtClean="0"/>
              <a:t> 		</a:t>
            </a:r>
            <a:r>
              <a:rPr lang="en-US" sz="2000" dirty="0" smtClean="0">
                <a:solidFill>
                  <a:srgbClr val="FF0000"/>
                </a:solidFill>
              </a:rPr>
              <a:t>Money</a:t>
            </a:r>
            <a:r>
              <a:rPr lang="en-US" sz="2000" dirty="0" smtClean="0"/>
              <a:t> 		</a:t>
            </a:r>
            <a:r>
              <a:rPr lang="en-US" sz="2000" dirty="0" smtClean="0">
                <a:solidFill>
                  <a:srgbClr val="00B050"/>
                </a:solidFill>
              </a:rPr>
              <a:t>Resources</a:t>
            </a:r>
            <a:r>
              <a:rPr lang="en-US" sz="2000" dirty="0" smtClean="0"/>
              <a:t> 	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Condition</a:t>
            </a:r>
            <a:r>
              <a:rPr lang="en-US" sz="2000" dirty="0" smtClean="0"/>
              <a:t> 		</a:t>
            </a:r>
            <a:r>
              <a:rPr lang="en-US" sz="2000" dirty="0" smtClean="0">
                <a:solidFill>
                  <a:srgbClr val="00B050"/>
                </a:solidFill>
              </a:rPr>
              <a:t>Place </a:t>
            </a:r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FF0000"/>
                </a:solidFill>
              </a:rPr>
              <a:t>Materials</a:t>
            </a:r>
            <a:r>
              <a:rPr lang="en-US" sz="2000" dirty="0" smtClean="0"/>
              <a:t> 	</a:t>
            </a:r>
            <a:r>
              <a:rPr lang="en-US" sz="2000" dirty="0" smtClean="0">
                <a:solidFill>
                  <a:srgbClr val="00B050"/>
                </a:solidFill>
              </a:rPr>
              <a:t>Respectability</a:t>
            </a:r>
            <a:r>
              <a:rPr lang="en-US" sz="2000" dirty="0" smtClean="0"/>
              <a:t> 	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Collateral</a:t>
            </a:r>
            <a:r>
              <a:rPr lang="en-US" sz="2000" dirty="0" smtClean="0"/>
              <a:t> 		</a:t>
            </a:r>
            <a:r>
              <a:rPr lang="en-US" sz="2000" dirty="0" smtClean="0">
                <a:solidFill>
                  <a:srgbClr val="00B050"/>
                </a:solidFill>
              </a:rPr>
              <a:t>Profit</a:t>
            </a:r>
            <a:r>
              <a:rPr lang="en-US" sz="2000" dirty="0" smtClean="0"/>
              <a:t> 		</a:t>
            </a:r>
            <a:r>
              <a:rPr lang="en-US" sz="2000" dirty="0" smtClean="0">
                <a:solidFill>
                  <a:srgbClr val="FF0000"/>
                </a:solidFill>
              </a:rPr>
              <a:t>Market</a:t>
            </a:r>
            <a:r>
              <a:rPr lang="en-US" sz="2000" dirty="0" smtClean="0"/>
              <a:t> 		</a:t>
            </a:r>
            <a:r>
              <a:rPr lang="en-US" sz="2000" dirty="0" smtClean="0">
                <a:solidFill>
                  <a:srgbClr val="00B050"/>
                </a:solidFill>
              </a:rPr>
              <a:t>Returns</a:t>
            </a:r>
            <a:r>
              <a:rPr lang="en-US" sz="2000" dirty="0" smtClean="0"/>
              <a:t> 	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381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Assessment of Credit worthiness of borrower</a:t>
            </a:r>
            <a:endParaRPr lang="en-US" sz="8000" b="1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>
              <a:defRPr/>
            </a:pPr>
            <a:fld id="{062C23E6-2C3C-4BAA-9BB6-2C164E907B3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981200"/>
            <a:ext cx="9144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To measure the credit worthiness of borrower </a:t>
            </a:r>
            <a:r>
              <a:rPr lang="en-US" sz="8000" b="1" dirty="0" smtClean="0">
                <a:solidFill>
                  <a:srgbClr val="FF0000"/>
                </a:solidFill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</a:rPr>
              <a:t>s are considered as main factors. </a:t>
            </a:r>
          </a:p>
          <a:p>
            <a:r>
              <a:rPr lang="en-US" sz="2000" b="1" dirty="0" smtClean="0"/>
              <a:t> 	</a:t>
            </a:r>
          </a:p>
          <a:p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Character</a:t>
            </a:r>
            <a:r>
              <a:rPr lang="en-US" sz="4400" dirty="0" smtClean="0"/>
              <a:t> 	 </a:t>
            </a:r>
          </a:p>
          <a:p>
            <a:r>
              <a:rPr lang="en-US" sz="4400" dirty="0" smtClean="0">
                <a:solidFill>
                  <a:srgbClr val="7030A0"/>
                </a:solidFill>
              </a:rPr>
              <a:t>Capacity</a:t>
            </a:r>
            <a:r>
              <a:rPr lang="en-US" sz="4400" dirty="0" smtClean="0"/>
              <a:t> 		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smtClean="0"/>
              <a:t>	</a:t>
            </a:r>
          </a:p>
          <a:p>
            <a:r>
              <a:rPr lang="en-US" sz="4400" dirty="0" smtClean="0">
                <a:solidFill>
                  <a:schemeClr val="accent1"/>
                </a:solidFill>
              </a:rPr>
              <a:t>Capital</a:t>
            </a:r>
            <a:r>
              <a:rPr lang="en-US" sz="4400" dirty="0" smtClean="0"/>
              <a:t> 		</a:t>
            </a:r>
            <a:r>
              <a:rPr lang="en-US" sz="2000" dirty="0" smtClean="0"/>
              <a:t>	 	</a:t>
            </a:r>
          </a:p>
          <a:p>
            <a:endParaRPr lang="en-US" sz="2000" dirty="0" smtClean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381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Assessment of Credit worthiness of borrower</a:t>
            </a:r>
            <a:endParaRPr lang="en-US" sz="8000" b="1" dirty="0"/>
          </a:p>
        </p:txBody>
      </p:sp>
      <p:sp>
        <p:nvSpPr>
          <p:cNvPr id="6" name="Rectangle 5"/>
          <p:cNvSpPr/>
          <p:nvPr/>
        </p:nvSpPr>
        <p:spPr>
          <a:xfrm>
            <a:off x="3048000" y="1676400"/>
            <a:ext cx="2053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Character</a:t>
            </a:r>
            <a:endParaRPr lang="en-US" sz="3600" dirty="0"/>
          </a:p>
        </p:txBody>
      </p:sp>
      <p:sp>
        <p:nvSpPr>
          <p:cNvPr id="7" name="Right Arrow 6"/>
          <p:cNvSpPr/>
          <p:nvPr/>
        </p:nvSpPr>
        <p:spPr>
          <a:xfrm>
            <a:off x="0" y="3276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0" y="4419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0" y="5715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0600" y="32004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Implies personal qualities like </a:t>
            </a:r>
            <a:r>
              <a:rPr lang="en-US" sz="2000" b="1" dirty="0" err="1" smtClean="0">
                <a:solidFill>
                  <a:srgbClr val="00B050"/>
                </a:solidFill>
              </a:rPr>
              <a:t>i</a:t>
            </a:r>
            <a:r>
              <a:rPr lang="en-US" sz="2000" b="1" dirty="0" smtClean="0">
                <a:solidFill>
                  <a:srgbClr val="00B050"/>
                </a:solidFill>
              </a:rPr>
              <a:t>) Honesty ii) Integrity iii) Promptness iv) Business reputation, etc . 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44958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man of good character will be very prompt in setting his account.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57912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Study of his past transactions with the banks.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381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Assessment of Credit worthiness of borrower</a:t>
            </a:r>
            <a:endParaRPr lang="en-US" sz="8000" b="1" dirty="0"/>
          </a:p>
        </p:txBody>
      </p:sp>
      <p:sp>
        <p:nvSpPr>
          <p:cNvPr id="6" name="Rectangle 5"/>
          <p:cNvSpPr/>
          <p:nvPr/>
        </p:nvSpPr>
        <p:spPr>
          <a:xfrm>
            <a:off x="3048000" y="1676400"/>
            <a:ext cx="18453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Capacity</a:t>
            </a:r>
            <a:endParaRPr lang="en-US" sz="3600" dirty="0"/>
          </a:p>
        </p:txBody>
      </p:sp>
      <p:sp>
        <p:nvSpPr>
          <p:cNvPr id="7" name="Right Arrow 6"/>
          <p:cNvSpPr/>
          <p:nvPr/>
        </p:nvSpPr>
        <p:spPr>
          <a:xfrm>
            <a:off x="0" y="3276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0" y="4419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0" y="5715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0600" y="320040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Depends upon technical/Managerial experience. 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44958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Effects the repayment schedule.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56388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Ability, competence and the personal experience of the entrepreneur reflects the nature of his business transactions. 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224</TotalTime>
  <Words>393</Words>
  <Application>Microsoft Office PowerPoint</Application>
  <PresentationFormat>On-screen Show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Module</vt:lpstr>
      <vt:lpstr>Assessment of Credit worthiness of borrower/ Borrower Selection Process</vt:lpstr>
      <vt:lpstr>Assessment of Credit worthiness of borrower</vt:lpstr>
      <vt:lpstr>Assessment of Credit worthiness of borrower</vt:lpstr>
      <vt:lpstr>Assessment of Credit worthiness of borrower</vt:lpstr>
      <vt:lpstr>Slide 5</vt:lpstr>
      <vt:lpstr>Assessment of Credit worthiness of borrower</vt:lpstr>
      <vt:lpstr>Assessment of Credit worthiness of borrower</vt:lpstr>
      <vt:lpstr>Assessment of Credit worthiness of borrower</vt:lpstr>
      <vt:lpstr>Assessment of Credit worthiness of borrower</vt:lpstr>
      <vt:lpstr>Assessment of Credit worthiness of borrower</vt:lpstr>
      <vt:lpstr>Assessment of Credit worthiness of borrower</vt:lpstr>
      <vt:lpstr>Slide 12</vt:lpstr>
      <vt:lpstr>Borrower Selection Process</vt:lpstr>
      <vt:lpstr>Slide 14</vt:lpstr>
      <vt:lpstr>Slide 15</vt:lpstr>
      <vt:lpstr>Slide 16</vt:lpstr>
      <vt:lpstr>Slide 17</vt:lpstr>
      <vt:lpstr>Slide 18</vt:lpstr>
      <vt:lpstr>nizamshahriar@gmail.com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Credit worthiness of borrower</dc:title>
  <dc:creator>LENOVO</dc:creator>
  <cp:lastModifiedBy>nizam.uddin</cp:lastModifiedBy>
  <cp:revision>50</cp:revision>
  <dcterms:created xsi:type="dcterms:W3CDTF">2006-08-16T00:00:00Z</dcterms:created>
  <dcterms:modified xsi:type="dcterms:W3CDTF">2022-01-16T05:24:45Z</dcterms:modified>
</cp:coreProperties>
</file>