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18" r:id="rId2"/>
    <p:sldId id="352" r:id="rId3"/>
    <p:sldId id="353" r:id="rId4"/>
    <p:sldId id="354" r:id="rId5"/>
    <p:sldId id="355" r:id="rId6"/>
    <p:sldId id="356" r:id="rId7"/>
    <p:sldId id="358" r:id="rId8"/>
    <p:sldId id="344" r:id="rId9"/>
    <p:sldId id="345" r:id="rId10"/>
    <p:sldId id="346" r:id="rId11"/>
    <p:sldId id="348" r:id="rId12"/>
    <p:sldId id="349" r:id="rId13"/>
    <p:sldId id="325" r:id="rId14"/>
    <p:sldId id="350" r:id="rId15"/>
    <p:sldId id="351" r:id="rId16"/>
    <p:sldId id="326" r:id="rId17"/>
    <p:sldId id="312" r:id="rId18"/>
    <p:sldId id="331" r:id="rId19"/>
    <p:sldId id="262" r:id="rId20"/>
    <p:sldId id="35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7191E"/>
    <a:srgbClr val="8E1B1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A4056-E5C9-4C57-B014-EBBD9F117A2C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063E3-A0A6-4CBB-892F-001A68D8B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5346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604598-4DB8-416C-90B9-98091B795AD3}" type="datetimeFigureOut">
              <a:rPr lang="en-US" smtClean="0"/>
              <a:pPr/>
              <a:t>18-Jan-24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BF2354-AE70-4909-9C96-C2A7423BBDF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threatmap.radware.com/" TargetMode="External"/><Relationship Id="rId2" Type="http://schemas.openxmlformats.org/officeDocument/2006/relationships/hyperlink" Target="https://cybermap.kaspersky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>
                <a:solidFill>
                  <a:srgbClr val="7030A0"/>
                </a:solidFill>
                <a:latin typeface="Arial Rounded MT Bold" pitchFamily="34" charset="0"/>
              </a:rPr>
              <a:t>Information</a:t>
            </a:r>
            <a:br>
              <a:rPr lang="en-US" sz="4900" dirty="0" smtClean="0">
                <a:solidFill>
                  <a:srgbClr val="7030A0"/>
                </a:solidFill>
                <a:latin typeface="Arial Rounded MT Bold" pitchFamily="34" charset="0"/>
              </a:rPr>
            </a:br>
            <a:r>
              <a:rPr lang="en-US" sz="4900" dirty="0" smtClean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en-US" sz="6700" dirty="0" smtClean="0">
                <a:solidFill>
                  <a:srgbClr val="7030A0"/>
                </a:solidFill>
                <a:latin typeface="Arial Rounded MT Bold" pitchFamily="34" charset="0"/>
              </a:rPr>
              <a:t>System Audit</a:t>
            </a:r>
            <a:endParaRPr lang="en-US" sz="67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4819471"/>
            <a:ext cx="3633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Presented By 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 Rounded MT Bold" pitchFamily="34" charset="0"/>
              </a:rPr>
              <a:t>Md. Sohel Reza</a:t>
            </a:r>
            <a:endParaRPr lang="en-US" dirty="0">
              <a:solidFill>
                <a:schemeClr val="bg2">
                  <a:lumMod val="10000"/>
                </a:schemeClr>
              </a:solidFill>
              <a:latin typeface="Arial Rounded MT Bold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Assistant General Manager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8E1B12"/>
                </a:solidFill>
              </a:rPr>
              <a:t>Rupali Bank </a:t>
            </a:r>
            <a:r>
              <a:rPr lang="en-US" b="1" dirty="0" smtClean="0">
                <a:solidFill>
                  <a:srgbClr val="8E1B12"/>
                </a:solidFill>
              </a:rPr>
              <a:t>PLC</a:t>
            </a:r>
            <a:endParaRPr lang="en-US" b="1" dirty="0">
              <a:solidFill>
                <a:srgbClr val="8E1B1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31145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en-US" dirty="0" smtClean="0"/>
              <a:t>Uses of Portable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ব্যক্তিগত কোন ডিভাস Office Network এর সাথে সংযুক্ত করা যাবেনা।    </a:t>
            </a:r>
          </a:p>
          <a:p>
            <a:pPr algn="just"/>
            <a:r>
              <a:rPr lang="en-US" dirty="0" smtClean="0"/>
              <a:t>অফিস এ</a:t>
            </a:r>
            <a:r>
              <a:rPr lang="bn-IN" dirty="0" smtClean="0"/>
              <a:t> ব্যবহৃত</a:t>
            </a:r>
            <a:r>
              <a:rPr lang="en-GB" dirty="0" smtClean="0"/>
              <a:t> </a:t>
            </a:r>
            <a:r>
              <a:rPr lang="bn-IN" dirty="0" smtClean="0"/>
              <a:t>প্রতিটি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Computer </a:t>
            </a:r>
            <a:r>
              <a:rPr lang="bn-IN" dirty="0" smtClean="0"/>
              <a:t>এর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Auto Lock System ব্যবহার করতে হবে।</a:t>
            </a:r>
          </a:p>
          <a:p>
            <a:pPr algn="just"/>
            <a:r>
              <a:rPr lang="en-US" dirty="0" smtClean="0"/>
              <a:t>অফিস এ </a:t>
            </a:r>
            <a:r>
              <a:rPr lang="bn-IN" dirty="0" smtClean="0"/>
              <a:t>ব্যবহৃত প্রতিটি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Computer </a:t>
            </a:r>
            <a:r>
              <a:rPr lang="bn-IN" dirty="0" smtClean="0"/>
              <a:t>এর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Password</a:t>
            </a:r>
            <a:r>
              <a:rPr lang="en-GB" dirty="0" smtClean="0">
                <a:latin typeface="AdarshaLipiCon" pitchFamily="2" charset="0"/>
              </a:rPr>
              <a:t> </a:t>
            </a:r>
            <a:r>
              <a:rPr lang="bn-IN" dirty="0" smtClean="0"/>
              <a:t>ব্যবহৃত </a:t>
            </a:r>
            <a:r>
              <a:rPr lang="en-US" dirty="0" smtClean="0"/>
              <a:t>করতে হবে।</a:t>
            </a:r>
          </a:p>
          <a:p>
            <a:pPr algn="just"/>
            <a:r>
              <a:rPr lang="en-US" dirty="0" smtClean="0"/>
              <a:t>Password ব্যবহারের ক্ষেত্রে International Standard/ Office Policy অনুসরণ করতে হবে।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857256"/>
          </a:xfrm>
        </p:spPr>
        <p:txBody>
          <a:bodyPr/>
          <a:lstStyle/>
          <a:p>
            <a:r>
              <a:rPr lang="en-US" dirty="0" smtClean="0"/>
              <a:t>Uses of Portable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endParaRPr lang="en-US" dirty="0" smtClean="0"/>
          </a:p>
          <a:p>
            <a:pPr algn="just"/>
            <a:r>
              <a:rPr lang="bn-IN" dirty="0" smtClean="0"/>
              <a:t>শাখার কোন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Computer</a:t>
            </a:r>
            <a:r>
              <a:rPr lang="en-GB" dirty="0" smtClean="0">
                <a:latin typeface="AdarshaLipiCon" pitchFamily="2" charset="0"/>
              </a:rPr>
              <a:t> </a:t>
            </a:r>
            <a:r>
              <a:rPr lang="bn-IN" dirty="0" smtClean="0"/>
              <a:t>নষ্ট </a:t>
            </a:r>
            <a:r>
              <a:rPr lang="en-US" dirty="0" smtClean="0"/>
              <a:t>হ</a:t>
            </a:r>
            <a:r>
              <a:rPr lang="en-GB" dirty="0" err="1" smtClean="0"/>
              <a:t>লে</a:t>
            </a:r>
            <a:r>
              <a:rPr lang="bn-IN" dirty="0" smtClean="0"/>
              <a:t> বা পরিবর্তন করা হ</a:t>
            </a:r>
            <a:r>
              <a:rPr lang="en-GB" dirty="0" err="1" smtClean="0"/>
              <a:t>লে</a:t>
            </a:r>
            <a:r>
              <a:rPr lang="bn-IN" dirty="0" smtClean="0"/>
              <a:t> তা মেরামতের জন্য পা</a:t>
            </a:r>
            <a:r>
              <a:rPr lang="en-US" dirty="0" smtClean="0"/>
              <a:t>ঠা</a:t>
            </a:r>
            <a:r>
              <a:rPr lang="en-GB" dirty="0" smtClean="0"/>
              <a:t>নোর পূর্বে</a:t>
            </a:r>
            <a:r>
              <a:rPr lang="bn-IN" dirty="0" smtClean="0"/>
              <a:t> </a:t>
            </a:r>
            <a:r>
              <a:rPr lang="en-US" dirty="0" smtClean="0"/>
              <a:t>/ </a:t>
            </a:r>
            <a:r>
              <a:rPr lang="bn-IN" dirty="0" smtClean="0"/>
              <a:t>পরিবর্ত</a:t>
            </a:r>
            <a:r>
              <a:rPr lang="en-GB" dirty="0" err="1" smtClean="0"/>
              <a:t>নে</a:t>
            </a:r>
            <a:r>
              <a:rPr lang="bn-IN" dirty="0" smtClean="0"/>
              <a:t>র </a:t>
            </a:r>
            <a:r>
              <a:rPr lang="en-GB" dirty="0" err="1" smtClean="0"/>
              <a:t>পূর্বে</a:t>
            </a:r>
            <a:r>
              <a:rPr lang="bn-IN" dirty="0" smtClean="0"/>
              <a:t> সকল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GB" dirty="0" smtClean="0">
                <a:latin typeface="AdarshaLipiCon" pitchFamily="2" charset="0"/>
              </a:rPr>
              <a:t> </a:t>
            </a:r>
            <a:r>
              <a:rPr lang="bn-IN" dirty="0" smtClean="0"/>
              <a:t>এবং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Hard Disk </a:t>
            </a:r>
            <a:r>
              <a:rPr lang="bn-IN" dirty="0" smtClean="0"/>
              <a:t>সংরক্ষণ কর</a:t>
            </a:r>
            <a:r>
              <a:rPr lang="en-US" dirty="0" err="1" smtClean="0"/>
              <a:t>তে</a:t>
            </a:r>
            <a:r>
              <a:rPr lang="en-US" dirty="0" smtClean="0"/>
              <a:t> </a:t>
            </a:r>
            <a:r>
              <a:rPr lang="en-US" dirty="0" err="1" smtClean="0"/>
              <a:t>হবে</a:t>
            </a:r>
            <a:r>
              <a:rPr lang="en-US" dirty="0" smtClean="0"/>
              <a:t>।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কম্পিউটার সামগ্রী সমস্যা কিংবা নষ্ট হলে রেজিস্ট্রারে লিপিবদ্ধ করে রাখতে হবে।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ফিজিক্যাল</a:t>
            </a:r>
            <a:r>
              <a:rPr lang="en-US" dirty="0" smtClean="0"/>
              <a:t> </a:t>
            </a:r>
            <a:r>
              <a:rPr lang="en-US" dirty="0" err="1" smtClean="0"/>
              <a:t>সিকিউরিটি</a:t>
            </a:r>
            <a:r>
              <a:rPr lang="en-US" dirty="0" smtClean="0"/>
              <a:t> (CCTV…) </a:t>
            </a:r>
            <a:r>
              <a:rPr lang="en-US" dirty="0" err="1" smtClean="0"/>
              <a:t>নিশ্চিত</a:t>
            </a:r>
            <a:r>
              <a:rPr lang="en-US" dirty="0" smtClean="0"/>
              <a:t>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হবে</a:t>
            </a:r>
            <a:r>
              <a:rPr lang="en-US" dirty="0" smtClean="0"/>
              <a:t>।</a:t>
            </a:r>
            <a:endParaRPr lang="en-GB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02"/>
            <a:ext cx="8229600" cy="7858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Uses of Portable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2160"/>
            <a:ext cx="8229600" cy="4324360"/>
          </a:xfrm>
        </p:spPr>
        <p:txBody>
          <a:bodyPr/>
          <a:lstStyle/>
          <a:p>
            <a:pPr algn="just"/>
            <a:r>
              <a:rPr lang="en-US" dirty="0" smtClean="0"/>
              <a:t>একাধিক </a:t>
            </a:r>
            <a:r>
              <a:rPr lang="en-US" dirty="0" smtClean="0"/>
              <a:t>ISP ডাটা কানেকটিভিটির ক্ষেত্রে আলাদা Carrier/NTTN হতে হবে।  </a:t>
            </a:r>
            <a:endParaRPr lang="en-US" dirty="0" smtClean="0"/>
          </a:p>
          <a:p>
            <a:pPr algn="just"/>
            <a:r>
              <a:rPr lang="en-US" dirty="0" smtClean="0"/>
              <a:t>শাখার ২ টি ডাটা কানেকটিভিটি সঠিকভাবে কাজ করছে কিনা?</a:t>
            </a:r>
          </a:p>
          <a:p>
            <a:pPr algn="just"/>
            <a:r>
              <a:rPr lang="en-US" dirty="0" smtClean="0"/>
              <a:t>শাখায় ২ টি প্রতিষ্ঠানের এর ISP ডাটা কানেকটিভিটি সংযোগ গ্রহণের করতে হবে।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err="1" smtClean="0"/>
              <a:t>শাখার</a:t>
            </a:r>
            <a:r>
              <a:rPr lang="en-US" dirty="0" smtClean="0"/>
              <a:t> </a:t>
            </a:r>
            <a:r>
              <a:rPr lang="en-US" dirty="0" err="1" smtClean="0"/>
              <a:t>ডাটা</a:t>
            </a:r>
            <a:r>
              <a:rPr lang="en-US" dirty="0" smtClean="0"/>
              <a:t> </a:t>
            </a:r>
            <a:r>
              <a:rPr lang="en-US" dirty="0" err="1" smtClean="0"/>
              <a:t>কানেকটিভিটি</a:t>
            </a:r>
            <a:r>
              <a:rPr lang="en-US" dirty="0" smtClean="0"/>
              <a:t> </a:t>
            </a:r>
            <a:r>
              <a:rPr lang="en-US" dirty="0" err="1" smtClean="0"/>
              <a:t>বিচ্ছিন্ন</a:t>
            </a:r>
            <a:r>
              <a:rPr lang="en-US" dirty="0" smtClean="0"/>
              <a:t> </a:t>
            </a:r>
            <a:r>
              <a:rPr lang="en-US" dirty="0" err="1" smtClean="0"/>
              <a:t>হলে</a:t>
            </a:r>
            <a:r>
              <a:rPr lang="en-US" dirty="0" smtClean="0"/>
              <a:t> </a:t>
            </a:r>
            <a:r>
              <a:rPr lang="en-US" dirty="0" err="1" smtClean="0"/>
              <a:t>শাখায়</a:t>
            </a:r>
            <a:r>
              <a:rPr lang="en-US" dirty="0" smtClean="0"/>
              <a:t> Log Book Maintain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হবে</a:t>
            </a:r>
            <a:r>
              <a:rPr lang="en-US" dirty="0" smtClean="0"/>
              <a:t>।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85725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Audit on Network System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Network Setup (Hub, Switch, Router, Media Converter)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G we`y¨r ms‡hvM</a:t>
            </a:r>
            <a:r>
              <a:rPr lang="en-US" dirty="0"/>
              <a:t> UPS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Gi gva¨‡g _vK‡Z n‡e|  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endParaRPr lang="en-US" dirty="0" smtClean="0"/>
          </a:p>
          <a:p>
            <a:pPr lvl="0"/>
            <a:r>
              <a:rPr lang="en-US" dirty="0" smtClean="0">
                <a:latin typeface="SutonnyMJ" pitchFamily="2" charset="0"/>
                <a:cs typeface="SutonnyMJ" pitchFamily="2" charset="0"/>
              </a:rPr>
              <a:t>wefvMxq Kvh©vjq Gi †¶‡Î, wefvMxq Kvh©vjq †nW Awdm Ges kvLvi mv‡_ wKfv‡e </a:t>
            </a:r>
            <a:r>
              <a:rPr lang="en-US" dirty="0" smtClean="0"/>
              <a:t>Network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Gর</a:t>
            </a:r>
            <a:r>
              <a:rPr lang="en-US" dirty="0" smtClean="0"/>
              <a:t> Diagram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Aek¨B</a:t>
            </a:r>
            <a:r>
              <a:rPr lang="en-US" dirty="0" smtClean="0"/>
              <a:t> Document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AvKv‡i msiw¶Z _vK‡Z n‡e|</a:t>
            </a:r>
          </a:p>
          <a:p>
            <a:pPr lvl="0"/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lvl="0"/>
            <a:r>
              <a:rPr lang="en-US" dirty="0" err="1" smtClean="0">
                <a:latin typeface="SutonnyMJ" pitchFamily="2" charset="0"/>
                <a:cs typeface="SutonnyMJ" pitchFamily="2" charset="0"/>
              </a:rPr>
              <a:t>WvUv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cvIqvi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Kej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Avjv`v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ivLvi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e¨e¯’v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Kej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mg~n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Qwo‡q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wQwU‡q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e¶Y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>
              <a:latin typeface="SutonnyMJ" pitchFamily="2" charset="0"/>
              <a:cs typeface="SutonnyMJ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27772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en-US" dirty="0" smtClean="0"/>
              <a:t>Power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UPS </a:t>
            </a:r>
            <a:r>
              <a:rPr lang="en-US" dirty="0" err="1" smtClean="0"/>
              <a:t>সমূহ</a:t>
            </a:r>
            <a:r>
              <a:rPr lang="en-US" dirty="0" smtClean="0"/>
              <a:t> </a:t>
            </a:r>
            <a:r>
              <a:rPr lang="en-US" dirty="0" err="1" smtClean="0"/>
              <a:t>সঠিকভাবে</a:t>
            </a:r>
            <a:r>
              <a:rPr lang="en-US" dirty="0" smtClean="0"/>
              <a:t> </a:t>
            </a:r>
            <a:r>
              <a:rPr lang="en-US" dirty="0" err="1" smtClean="0"/>
              <a:t>কাজ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কিনা</a:t>
            </a:r>
            <a:r>
              <a:rPr lang="en-US" dirty="0" smtClean="0"/>
              <a:t> </a:t>
            </a:r>
            <a:r>
              <a:rPr lang="en-US" dirty="0" err="1" smtClean="0"/>
              <a:t>সে</a:t>
            </a:r>
            <a:r>
              <a:rPr lang="en-US" dirty="0" smtClean="0"/>
              <a:t> </a:t>
            </a:r>
            <a:r>
              <a:rPr lang="en-US" dirty="0" err="1" smtClean="0"/>
              <a:t>বিষয়</a:t>
            </a:r>
            <a:r>
              <a:rPr lang="en-US" dirty="0" smtClean="0"/>
              <a:t> </a:t>
            </a:r>
            <a:r>
              <a:rPr lang="en-US" dirty="0" err="1" smtClean="0"/>
              <a:t>নিশ্চিত</a:t>
            </a:r>
            <a:r>
              <a:rPr lang="en-US" dirty="0" smtClean="0"/>
              <a:t>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হবে</a:t>
            </a:r>
            <a:r>
              <a:rPr lang="en-US" dirty="0" smtClean="0"/>
              <a:t>।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জেনারেট সঠিকভাবে কাজ করে কিনা এবং পর্যাপ্ত </a:t>
            </a:r>
            <a:r>
              <a:rPr lang="en-US" dirty="0" smtClean="0"/>
              <a:t>জ্বালানী </a:t>
            </a:r>
            <a:r>
              <a:rPr lang="en-US" dirty="0" smtClean="0"/>
              <a:t>আছে কি না সেটা নিশ্চিত করতে হবে।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কর্মদিবস শেষে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Computer, Laptop, Monitor, Printer, Scaner</a:t>
            </a:r>
            <a:r>
              <a:rPr lang="en-US" dirty="0" smtClean="0"/>
              <a:t> ইত্যাদি বন্ধ করে যেতে হবে</a:t>
            </a:r>
            <a:r>
              <a:rPr lang="en-US" dirty="0" smtClean="0"/>
              <a:t>।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en-US" dirty="0" smtClean="0"/>
              <a:t>Uses of Data and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r>
              <a:rPr lang="en-US" dirty="0" smtClean="0"/>
              <a:t>প্রধান কার্যালয়ের অনুমোদন ছাড়া একই PC তে Data Connection এবং  Internet Connection কোনভাবেই ব্যবহার করা যাবেনা।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dirty="0" smtClean="0"/>
              <a:t>ই-</a:t>
            </a:r>
            <a:r>
              <a:rPr lang="en-US" dirty="0" err="1" smtClean="0"/>
              <a:t>মেইল</a:t>
            </a:r>
            <a:r>
              <a:rPr lang="en-US" dirty="0" smtClean="0"/>
              <a:t> </a:t>
            </a:r>
            <a:r>
              <a:rPr lang="en-US" dirty="0" err="1" smtClean="0"/>
              <a:t>ব্যবহারের</a:t>
            </a:r>
            <a:r>
              <a:rPr lang="en-US" dirty="0" smtClean="0"/>
              <a:t> </a:t>
            </a:r>
            <a:r>
              <a:rPr lang="en-US" dirty="0" err="1" smtClean="0"/>
              <a:t>ক্ষেত্রে</a:t>
            </a:r>
            <a:r>
              <a:rPr lang="en-US" dirty="0" smtClean="0"/>
              <a:t> </a:t>
            </a:r>
            <a:r>
              <a:rPr lang="en-US" dirty="0" err="1" smtClean="0"/>
              <a:t>নিদিষ্ট</a:t>
            </a:r>
            <a:r>
              <a:rPr lang="en-US" dirty="0" smtClean="0"/>
              <a:t> </a:t>
            </a:r>
            <a:r>
              <a:rPr lang="en-US" dirty="0" err="1" smtClean="0"/>
              <a:t>সময়</a:t>
            </a:r>
            <a:r>
              <a:rPr lang="en-US" dirty="0" smtClean="0"/>
              <a:t> </a:t>
            </a:r>
            <a:r>
              <a:rPr lang="en-US" dirty="0" err="1" smtClean="0"/>
              <a:t>পর</a:t>
            </a:r>
            <a:r>
              <a:rPr lang="en-US" dirty="0" smtClean="0"/>
              <a:t> </a:t>
            </a:r>
            <a:r>
              <a:rPr lang="en-US" dirty="0" err="1" smtClean="0"/>
              <a:t>পর</a:t>
            </a:r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password</a:t>
            </a:r>
            <a:r>
              <a:rPr lang="en-US" dirty="0" smtClean="0"/>
              <a:t> </a:t>
            </a:r>
            <a:r>
              <a:rPr lang="en-US" dirty="0" err="1" smtClean="0"/>
              <a:t>পরিবর্তন</a:t>
            </a:r>
            <a:r>
              <a:rPr lang="en-US" dirty="0" smtClean="0"/>
              <a:t>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হবে</a:t>
            </a:r>
            <a:r>
              <a:rPr lang="en-US" dirty="0" smtClean="0"/>
              <a:t>।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International Standard/ Bank Policy </a:t>
            </a:r>
            <a:r>
              <a:rPr lang="en-US" dirty="0" smtClean="0"/>
              <a:t>অনুযায়ী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password</a:t>
            </a:r>
            <a:r>
              <a:rPr lang="en-US" dirty="0" smtClean="0"/>
              <a:t> ব্যবহার করতে হবে। </a:t>
            </a:r>
          </a:p>
          <a:p>
            <a:r>
              <a:rPr lang="en-US" dirty="0" smtClean="0"/>
              <a:t>ই-</a:t>
            </a:r>
            <a:r>
              <a:rPr lang="en-US" dirty="0" err="1" smtClean="0"/>
              <a:t>মেইল</a:t>
            </a:r>
            <a:r>
              <a:rPr lang="en-US" dirty="0" smtClean="0"/>
              <a:t>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password</a:t>
            </a:r>
            <a:r>
              <a:rPr lang="en-US" dirty="0" smtClean="0"/>
              <a:t> </a:t>
            </a:r>
            <a:r>
              <a:rPr lang="en-US" dirty="0" err="1" smtClean="0"/>
              <a:t>কারো</a:t>
            </a:r>
            <a:r>
              <a:rPr lang="en-US" dirty="0" smtClean="0"/>
              <a:t> </a:t>
            </a:r>
            <a:r>
              <a:rPr lang="en-US" dirty="0" err="1" smtClean="0"/>
              <a:t>সাথে</a:t>
            </a:r>
            <a:r>
              <a:rPr lang="en-US" dirty="0" smtClean="0"/>
              <a:t> </a:t>
            </a:r>
            <a:r>
              <a:rPr lang="en-US" dirty="0" err="1" smtClean="0"/>
              <a:t>শেয়ার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 </a:t>
            </a:r>
            <a:r>
              <a:rPr lang="en-US" dirty="0" err="1" smtClean="0"/>
              <a:t>যাবেনা</a:t>
            </a:r>
            <a:r>
              <a:rPr lang="en-US" dirty="0" smtClean="0"/>
              <a:t>।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4296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Application System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800" dirty="0">
                <a:latin typeface="SutonnyMJ" pitchFamily="2" charset="0"/>
                <a:cs typeface="SutonnyMJ" pitchFamily="2" charset="0"/>
              </a:rPr>
              <a:t>mKj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e¨enviKvixi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UserID &amp; Password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_vK‡Z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n‡e|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  <a:p>
            <a:pPr lvl="0" algn="just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mgq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ci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cvmIqvW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cwieZ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©‡bi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e¨e¯’v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wKbv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pPr lvl="0"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Retired or unauthorized User should be inactive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2800" dirty="0">
                <a:latin typeface="SutonnyMJ" pitchFamily="2" charset="0"/>
                <a:cs typeface="SutonnyMJ" pitchFamily="2" charset="0"/>
              </a:rPr>
              <a:t>‡h‡nZz wefvMxq Kvh©vj‡q †Kvb ai‡bi Uªvb‡RKkb Ki‡Z cv‡i bv, ïaygvÎ wewfbœ †jb‡`‡bi wi‡cvU©mg~n cÖ`©kb Ki‡Z cv‡i myZivs †jb‡`‡bi wi‡cvU©mg~n h_vh_fv‡e cwicvwjZ n‡”Q wK-bv Zv ch©‡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e¶Y  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200043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GB" b="1" dirty="0"/>
              <a:t>Role/User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534400" cy="4714908"/>
          </a:xfrm>
        </p:spPr>
        <p:txBody>
          <a:bodyPr>
            <a:noAutofit/>
          </a:bodyPr>
          <a:lstStyle/>
          <a:p>
            <a:pPr algn="just">
              <a:buBlip>
                <a:blip r:embed="rId2"/>
              </a:buBlip>
            </a:pPr>
            <a:r>
              <a:rPr lang="en-GB" sz="2800" dirty="0" smtClean="0"/>
              <a:t> Br</a:t>
            </a:r>
            <a:r>
              <a:rPr lang="en-GB" sz="2800" dirty="0"/>
              <a:t>. Manager/Second Officer </a:t>
            </a:r>
            <a:r>
              <a:rPr lang="bn-IN" sz="2800" dirty="0" smtClean="0"/>
              <a:t>সহ </a:t>
            </a:r>
            <a:r>
              <a:rPr lang="bn-IN" sz="2800" dirty="0"/>
              <a:t>অন্যান্য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en-GB" sz="2800" dirty="0">
                <a:latin typeface="AdarshaLipiExp" pitchFamily="2" charset="0"/>
              </a:rPr>
              <a:t> </a:t>
            </a:r>
            <a:r>
              <a:rPr lang="bn-IN" sz="2800" dirty="0" smtClean="0"/>
              <a:t>দের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Acting Role </a:t>
            </a:r>
            <a:r>
              <a:rPr lang="bn-IN" sz="2800" dirty="0" smtClean="0"/>
              <a:t>না</a:t>
            </a:r>
            <a:r>
              <a:rPr lang="en-GB" sz="2800" dirty="0" err="1" smtClean="0"/>
              <a:t>মে</a:t>
            </a:r>
            <a:r>
              <a:rPr lang="bn-IN" sz="2800" dirty="0" smtClean="0"/>
              <a:t> </a:t>
            </a:r>
            <a:r>
              <a:rPr lang="bn-IN" sz="2800" dirty="0"/>
              <a:t>অন্য কোন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Role</a:t>
            </a:r>
            <a:r>
              <a:rPr lang="en-GB" sz="2800" dirty="0">
                <a:latin typeface="AdarshaLipiCon" pitchFamily="2" charset="0"/>
              </a:rPr>
              <a:t> </a:t>
            </a:r>
            <a:r>
              <a:rPr lang="bn-IN" sz="2800" dirty="0" smtClean="0"/>
              <a:t>আ</a:t>
            </a:r>
            <a:r>
              <a:rPr lang="en-GB" sz="2800" dirty="0" err="1" smtClean="0"/>
              <a:t>ছে</a:t>
            </a:r>
            <a:r>
              <a:rPr lang="bn-IN" sz="2800" dirty="0" smtClean="0"/>
              <a:t> </a:t>
            </a:r>
            <a:r>
              <a:rPr lang="bn-IN" sz="2800" dirty="0"/>
              <a:t>কিনা</a:t>
            </a:r>
            <a:r>
              <a:rPr lang="en-GB" sz="2800" dirty="0" smtClean="0"/>
              <a:t>?</a:t>
            </a:r>
          </a:p>
          <a:p>
            <a:pPr marL="0" indent="0" algn="just">
              <a:buNone/>
            </a:pPr>
            <a:endParaRPr lang="en-GB" sz="2800" dirty="0"/>
          </a:p>
          <a:p>
            <a:pPr algn="just">
              <a:buBlip>
                <a:blip r:embed="rId2"/>
              </a:buBlip>
            </a:pPr>
            <a:r>
              <a:rPr lang="bn-IN" sz="2800" dirty="0"/>
              <a:t>শাখায় অবস্থান </a:t>
            </a:r>
            <a:r>
              <a:rPr lang="bn-IN" sz="2800" dirty="0" smtClean="0"/>
              <a:t>করে</a:t>
            </a:r>
            <a:r>
              <a:rPr lang="en-GB" sz="2800" dirty="0" err="1" smtClean="0"/>
              <a:t>ছে</a:t>
            </a:r>
            <a:r>
              <a:rPr lang="bn-IN" sz="2800" dirty="0" smtClean="0"/>
              <a:t> </a:t>
            </a:r>
            <a:r>
              <a:rPr lang="bn-IN" sz="2800" dirty="0"/>
              <a:t>না বা অন্যত্র বদলি </a:t>
            </a:r>
            <a:r>
              <a:rPr lang="bn-IN" sz="2800" dirty="0" smtClean="0"/>
              <a:t>হ</a:t>
            </a:r>
            <a:r>
              <a:rPr lang="en-GB" sz="2800" dirty="0" err="1" smtClean="0"/>
              <a:t>য়ে</a:t>
            </a:r>
            <a:r>
              <a:rPr lang="en-GB" sz="2800" dirty="0"/>
              <a:t> </a:t>
            </a:r>
            <a:r>
              <a:rPr lang="bn-IN" sz="2800" dirty="0" smtClean="0"/>
              <a:t>গে</a:t>
            </a:r>
            <a:r>
              <a:rPr lang="en-GB" sz="2800" dirty="0" err="1" smtClean="0"/>
              <a:t>ছেন</a:t>
            </a:r>
            <a:r>
              <a:rPr lang="bn-IN" sz="2800" dirty="0" smtClean="0"/>
              <a:t> </a:t>
            </a:r>
            <a:r>
              <a:rPr lang="bn-IN" sz="2800" dirty="0"/>
              <a:t>এমন কোন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User, System</a:t>
            </a:r>
            <a:r>
              <a:rPr lang="bn-IN" sz="2800" dirty="0" smtClean="0"/>
              <a:t> </a:t>
            </a:r>
            <a:r>
              <a:rPr lang="bn-IN" sz="2800" dirty="0"/>
              <a:t>এ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Active </a:t>
            </a:r>
            <a:r>
              <a:rPr lang="bn-IN" sz="2800" dirty="0" smtClean="0"/>
              <a:t>আ</a:t>
            </a:r>
            <a:r>
              <a:rPr lang="en-GB" sz="2800" dirty="0" err="1" smtClean="0"/>
              <a:t>ছে</a:t>
            </a:r>
            <a:r>
              <a:rPr lang="bn-IN" sz="2800" dirty="0" smtClean="0"/>
              <a:t> </a:t>
            </a:r>
            <a:r>
              <a:rPr lang="bn-IN" sz="2800" dirty="0"/>
              <a:t>কিনা</a:t>
            </a:r>
            <a:r>
              <a:rPr lang="en-GB" sz="2800" dirty="0"/>
              <a:t>?</a:t>
            </a:r>
            <a:endParaRPr lang="en-GB" sz="2800" dirty="0">
              <a:latin typeface="AdarshaLipiExp" pitchFamily="2" charset="0"/>
            </a:endParaRPr>
          </a:p>
          <a:p>
            <a:pPr algn="just">
              <a:buBlip>
                <a:blip r:embed="rId2"/>
              </a:buBlip>
            </a:pPr>
            <a:r>
              <a:rPr lang="en-GB" sz="2800" dirty="0" smtClean="0"/>
              <a:t> </a:t>
            </a:r>
            <a:r>
              <a:rPr lang="bn-IN" sz="2800" dirty="0" smtClean="0"/>
              <a:t>শাখার কোন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User </a:t>
            </a:r>
            <a:r>
              <a:rPr lang="bn-IN" sz="2800" dirty="0" smtClean="0"/>
              <a:t>এর অনু</a:t>
            </a:r>
            <a:r>
              <a:rPr lang="en-GB" sz="2800" dirty="0" err="1" smtClean="0"/>
              <a:t>মো</a:t>
            </a:r>
            <a:r>
              <a:rPr lang="bn-IN" sz="2800" dirty="0" smtClean="0"/>
              <a:t>দনহীন </a:t>
            </a:r>
            <a:r>
              <a:rPr lang="en-US" sz="2800" dirty="0" smtClean="0"/>
              <a:t>Privilege </a:t>
            </a:r>
            <a:r>
              <a:rPr lang="bn-IN" sz="2800" dirty="0" smtClean="0"/>
              <a:t>আ</a:t>
            </a:r>
            <a:r>
              <a:rPr lang="en-GB" sz="2800" dirty="0" err="1" smtClean="0"/>
              <a:t>ছে</a:t>
            </a:r>
            <a:r>
              <a:rPr lang="bn-IN" sz="2800" dirty="0" smtClean="0"/>
              <a:t> কিনা</a:t>
            </a:r>
            <a:r>
              <a:rPr lang="en-GB" sz="2800" dirty="0" smtClean="0"/>
              <a:t>?</a:t>
            </a:r>
          </a:p>
          <a:p>
            <a:pPr algn="just">
              <a:buBlip>
                <a:blip r:embed="rId2"/>
              </a:buBlip>
            </a:pPr>
            <a:r>
              <a:rPr lang="en-GB" sz="2800" dirty="0" smtClean="0">
                <a:latin typeface="AdarshaLipiExp" pitchFamily="2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Branch </a:t>
            </a:r>
            <a:r>
              <a:rPr lang="bn-IN" sz="2800" dirty="0" smtClean="0"/>
              <a:t>এ বেনামী/ রেজি নং ছাড়া কো</a:t>
            </a:r>
            <a:r>
              <a:rPr lang="en-GB" sz="2800" dirty="0" smtClean="0"/>
              <a:t>ন</a:t>
            </a:r>
            <a:r>
              <a:rPr lang="bn-IN" sz="2800" dirty="0" smtClean="0"/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User ID </a:t>
            </a:r>
            <a:r>
              <a:rPr lang="bn-IN" sz="2800" dirty="0" smtClean="0"/>
              <a:t>আ</a:t>
            </a:r>
            <a:r>
              <a:rPr lang="en-GB" sz="2800" dirty="0" err="1" smtClean="0"/>
              <a:t>ছে</a:t>
            </a:r>
            <a:r>
              <a:rPr lang="bn-IN" sz="2800" dirty="0" smtClean="0"/>
              <a:t> কিনা</a:t>
            </a:r>
            <a:r>
              <a:rPr lang="en-GB" sz="2800" dirty="0" smtClean="0"/>
              <a:t>?</a:t>
            </a:r>
            <a:endParaRPr lang="en-GB" sz="2800" dirty="0" smtClean="0">
              <a:latin typeface="AdarshaLipiExp" pitchFamily="2" charset="0"/>
            </a:endParaRPr>
          </a:p>
          <a:p>
            <a:pPr marL="0" indent="0" algn="just">
              <a:buNone/>
            </a:pPr>
            <a:endParaRPr lang="en-GB" sz="3200" dirty="0">
              <a:latin typeface="AdarshaLipiExp" pitchFamily="2" charset="0"/>
            </a:endParaRPr>
          </a:p>
          <a:p>
            <a:pPr marL="0" indent="0" algn="just">
              <a:buNone/>
            </a:pPr>
            <a:endParaRPr lang="en-GB" sz="3200" dirty="0">
              <a:latin typeface="AdarshaLipiExp" pitchFamily="2" charset="0"/>
            </a:endParaRPr>
          </a:p>
          <a:p>
            <a:pPr algn="just">
              <a:buBlip>
                <a:blip r:embed="rId2"/>
              </a:buBlip>
            </a:pP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329309468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571504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Proper Monitoring</a:t>
            </a: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/>
              <a:t>পরবর্তি </a:t>
            </a:r>
            <a:r>
              <a:rPr lang="en-US" sz="2400" dirty="0" smtClean="0"/>
              <a:t>নির্দেশ না আসা পর্যন্তু Data এবং Internet Connectivity একই পিসি তে রাখা যাবেনা</a:t>
            </a:r>
            <a:r>
              <a:rPr lang="en-US" sz="2400" dirty="0" smtClean="0"/>
              <a:t>।</a:t>
            </a:r>
          </a:p>
          <a:p>
            <a:pPr algn="just">
              <a:buNone/>
            </a:pPr>
            <a:endParaRPr lang="en-US" sz="1100" dirty="0" smtClean="0"/>
          </a:p>
          <a:p>
            <a:pPr algn="just">
              <a:buBlip>
                <a:blip r:embed="rId2"/>
              </a:buBlip>
            </a:pPr>
            <a:r>
              <a:rPr lang="en-GB" sz="2400" dirty="0" smtClean="0">
                <a:latin typeface="AdarshaLipiExp" pitchFamily="2" charset="0"/>
              </a:rPr>
              <a:t> </a:t>
            </a:r>
            <a:r>
              <a:rPr lang="en-US" sz="2400" dirty="0" smtClean="0"/>
              <a:t>দিনের শেষে প্রয়োজনীয় Report সমুহ </a:t>
            </a:r>
            <a:r>
              <a:rPr lang="bn-IN" sz="2400" dirty="0" smtClean="0"/>
              <a:t>পর্যবেক্ষণ</a:t>
            </a:r>
            <a:r>
              <a:rPr lang="en-US" sz="2400" dirty="0" smtClean="0"/>
              <a:t> করতে হবে</a:t>
            </a:r>
            <a:r>
              <a:rPr lang="en-US" sz="2400" dirty="0" smtClean="0"/>
              <a:t>।</a:t>
            </a:r>
          </a:p>
          <a:p>
            <a:pPr algn="just">
              <a:buNone/>
            </a:pPr>
            <a:endParaRPr lang="en-US" sz="900" dirty="0" smtClean="0"/>
          </a:p>
          <a:p>
            <a:pPr algn="just">
              <a:buBlip>
                <a:blip r:embed="rId2"/>
              </a:buBlip>
            </a:pPr>
            <a:r>
              <a:rPr lang="en-US" sz="2400" dirty="0" smtClean="0"/>
              <a:t>User এর User ID ও Password কোন ভাবেই যেন Sharing না হয় সে বিষয়ে সতর্ক থাকতে হবে।</a:t>
            </a:r>
            <a:r>
              <a:rPr lang="en-US" sz="2400" dirty="0" smtClean="0"/>
              <a:t> </a:t>
            </a:r>
          </a:p>
          <a:p>
            <a:pPr algn="just">
              <a:buNone/>
            </a:pPr>
            <a:endParaRPr lang="en-US" sz="900" dirty="0" smtClean="0"/>
          </a:p>
          <a:p>
            <a:pPr algn="just">
              <a:buBlip>
                <a:blip r:embed="rId2"/>
              </a:buBlip>
            </a:pPr>
            <a:r>
              <a:rPr lang="en-US" sz="2400" dirty="0" smtClean="0"/>
              <a:t>নির্দিষ্ট </a:t>
            </a:r>
            <a:r>
              <a:rPr lang="bn-IN" sz="2400" dirty="0" smtClean="0"/>
              <a:t>সময়ের মধ্যে </a:t>
            </a:r>
            <a:r>
              <a:rPr lang="en-US" sz="2400" dirty="0" smtClean="0"/>
              <a:t>Sign In </a:t>
            </a:r>
            <a:r>
              <a:rPr lang="bn-IN" sz="2400" dirty="0" smtClean="0"/>
              <a:t>ও </a:t>
            </a:r>
            <a:r>
              <a:rPr lang="en-US" sz="2400" dirty="0" smtClean="0"/>
              <a:t>Sign Out </a:t>
            </a:r>
            <a:r>
              <a:rPr lang="bn-IN" sz="2400" dirty="0" smtClean="0"/>
              <a:t>করা হয় কিনা</a:t>
            </a:r>
            <a:r>
              <a:rPr lang="en-US" sz="2400" dirty="0" smtClean="0"/>
              <a:t>?</a:t>
            </a:r>
            <a:endParaRPr lang="en-US" sz="2400" dirty="0" smtClean="0"/>
          </a:p>
          <a:p>
            <a:pPr algn="just">
              <a:buNone/>
            </a:pPr>
            <a:endParaRPr lang="en-GB" sz="800" dirty="0" smtClean="0"/>
          </a:p>
          <a:p>
            <a:pPr algn="just">
              <a:buBlip>
                <a:blip r:embed="rId2"/>
              </a:buBlip>
            </a:pPr>
            <a:r>
              <a:rPr lang="bn-IN" sz="2400" dirty="0" smtClean="0"/>
              <a:t>শাখা কর্তৃক</a:t>
            </a:r>
            <a:r>
              <a:rPr lang="en-US" sz="2400" dirty="0" smtClean="0"/>
              <a:t> Real Time Transaction </a:t>
            </a:r>
            <a:r>
              <a:rPr lang="bn-IN" sz="2400" dirty="0" smtClean="0"/>
              <a:t>অর্থাৎ প্রত্যেক লেনদেন সাথে</a:t>
            </a:r>
            <a:r>
              <a:rPr lang="en-US" sz="2400" dirty="0" smtClean="0"/>
              <a:t> Authorization </a:t>
            </a:r>
            <a:r>
              <a:rPr lang="bn-IN" sz="2400" dirty="0" smtClean="0"/>
              <a:t>করা হয় কিনা</a:t>
            </a:r>
            <a:r>
              <a:rPr lang="en-US" sz="2400" dirty="0" smtClean="0"/>
              <a:t>?</a:t>
            </a:r>
          </a:p>
          <a:p>
            <a:pPr algn="just">
              <a:buNone/>
            </a:pPr>
            <a:endParaRPr lang="en-US" sz="2400" dirty="0" smtClean="0"/>
          </a:p>
          <a:p>
            <a:pPr algn="just">
              <a:buBlip>
                <a:blip r:embed="rId2"/>
              </a:buBlip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GB" dirty="0"/>
          </a:p>
          <a:p>
            <a:pPr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27740733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Documents and Settings\mamun\My Documents\My Received Files\Hayat\thank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857364"/>
            <a:ext cx="6477000" cy="4162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9774"/>
            <a:ext cx="8229600" cy="796086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Definition: What is a System Audit?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3532"/>
            <a:ext cx="8229600" cy="5110178"/>
          </a:xfrm>
        </p:spPr>
        <p:txBody>
          <a:bodyPr/>
          <a:lstStyle/>
          <a:p>
            <a:pPr fontAlgn="base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According to 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ISO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19011: 2018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an audit is defined as:</a:t>
            </a:r>
          </a:p>
          <a:p>
            <a:pPr fontAlgn="base">
              <a:buNone/>
            </a:pP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“systematic, independent and documented process for obtaining </a:t>
            </a:r>
            <a:r>
              <a:rPr lang="en-US" b="1" i="1" dirty="0" smtClean="0">
                <a:solidFill>
                  <a:schemeClr val="bg2">
                    <a:lumMod val="10000"/>
                  </a:schemeClr>
                </a:solidFill>
              </a:rPr>
              <a:t>objective evidence</a:t>
            </a: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 and evaluating it objectively to determine the extent to which the </a:t>
            </a:r>
            <a:r>
              <a:rPr lang="en-US" b="1" i="1" dirty="0" smtClean="0">
                <a:solidFill>
                  <a:schemeClr val="bg2">
                    <a:lumMod val="10000"/>
                  </a:schemeClr>
                </a:solidFill>
              </a:rPr>
              <a:t>audit criteria</a:t>
            </a: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 are fulfilled”</a:t>
            </a:r>
          </a:p>
          <a:p>
            <a:pPr fontAlgn="base">
              <a:buNone/>
            </a:pP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system audit involves the evaluation of an organization’s practices, procedures, controls, and management systems.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Abbreviation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29222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ISO- International Organization for Standerdization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NIST- </a:t>
            </a:r>
            <a:r>
              <a:rPr lang="en-US" dirty="0" smtClean="0">
                <a:latin typeface="Arial Narrow" pitchFamily="34" charset="0"/>
              </a:rPr>
              <a:t>National Institute of Standards and </a:t>
            </a:r>
            <a:r>
              <a:rPr lang="en-US" dirty="0" smtClean="0">
                <a:latin typeface="Arial Narrow" pitchFamily="34" charset="0"/>
              </a:rPr>
              <a:t>Technology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NTTN- Nationwide Telecommunication Transmision Network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ISP- Internet Service Provider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PCI DSS- Payment Card Industry Data Security Standard.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VA &amp; PT- </a:t>
            </a:r>
            <a:r>
              <a:rPr lang="en-US" dirty="0" smtClean="0">
                <a:latin typeface="Arial Narrow" pitchFamily="34" charset="0"/>
              </a:rPr>
              <a:t>Vulnerability Assessment and Penetration </a:t>
            </a:r>
            <a:r>
              <a:rPr lang="en-US" dirty="0" smtClean="0">
                <a:latin typeface="Arial Narrow" pitchFamily="34" charset="0"/>
              </a:rPr>
              <a:t>Testing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API- Application Program Interface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ADDS-</a:t>
            </a:r>
            <a:r>
              <a:rPr lang="en-US" b="1" dirty="0" smtClean="0">
                <a:latin typeface="Arial Narrow" pitchFamily="34" charset="0"/>
              </a:rPr>
              <a:t> </a:t>
            </a:r>
            <a:r>
              <a:rPr lang="en-US" dirty="0" smtClean="0">
                <a:latin typeface="Arial Narrow" pitchFamily="34" charset="0"/>
              </a:rPr>
              <a:t>Active Directory Domain </a:t>
            </a:r>
            <a:r>
              <a:rPr lang="en-US" dirty="0" smtClean="0">
                <a:latin typeface="Arial Narrow" pitchFamily="34" charset="0"/>
              </a:rPr>
              <a:t>Services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DMZ-</a:t>
            </a:r>
            <a:r>
              <a:rPr lang="en-US" dirty="0" smtClean="0"/>
              <a:t> </a:t>
            </a:r>
            <a:r>
              <a:rPr lang="en-US" dirty="0" smtClean="0">
                <a:latin typeface="Arial Narrow" pitchFamily="34" charset="0"/>
              </a:rPr>
              <a:t>demilitarized </a:t>
            </a:r>
            <a:r>
              <a:rPr lang="en-US" dirty="0" smtClean="0">
                <a:latin typeface="Arial Narrow" pitchFamily="34" charset="0"/>
              </a:rPr>
              <a:t>zone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VPN- Virtual Private Network</a:t>
            </a:r>
          </a:p>
          <a:p>
            <a:pPr>
              <a:buNone/>
            </a:pPr>
            <a:endParaRPr lang="en-US" dirty="0" smtClean="0">
              <a:latin typeface="Arial Narrow" pitchFamily="34" charset="0"/>
            </a:endParaRPr>
          </a:p>
          <a:p>
            <a:pPr>
              <a:buNone/>
            </a:pP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65321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Purpose of System Audit Checks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pPr lvl="0" algn="just" fontAlgn="base"/>
            <a:r>
              <a:rPr lang="en-US" sz="2800" b="1" dirty="0" smtClean="0"/>
              <a:t>Ensure the reliability </a:t>
            </a:r>
            <a:r>
              <a:rPr lang="en-US" sz="2800" dirty="0" smtClean="0"/>
              <a:t>of the management systems and practices</a:t>
            </a:r>
          </a:p>
          <a:p>
            <a:pPr lvl="0" algn="just" fontAlgn="base"/>
            <a:r>
              <a:rPr lang="en-US" sz="2800" b="1" dirty="0" smtClean="0"/>
              <a:t>Ensure the relevance </a:t>
            </a:r>
            <a:r>
              <a:rPr lang="en-US" sz="2800" b="1" dirty="0" smtClean="0"/>
              <a:t>of objectives</a:t>
            </a:r>
            <a:r>
              <a:rPr lang="en-US" sz="2800" dirty="0" smtClean="0"/>
              <a:t> </a:t>
            </a:r>
            <a:r>
              <a:rPr lang="en-US" sz="2800" dirty="0" smtClean="0"/>
              <a:t>of </a:t>
            </a:r>
            <a:r>
              <a:rPr lang="en-US" sz="2800" dirty="0" smtClean="0"/>
              <a:t>the </a:t>
            </a:r>
            <a:r>
              <a:rPr lang="en-US" sz="2800" dirty="0" smtClean="0"/>
              <a:t>organization’s </a:t>
            </a:r>
            <a:r>
              <a:rPr lang="en-US" sz="2800" dirty="0" smtClean="0"/>
              <a:t> </a:t>
            </a:r>
            <a:r>
              <a:rPr lang="en-US" sz="2800" dirty="0" smtClean="0"/>
              <a:t>whether they are achieving them</a:t>
            </a:r>
          </a:p>
          <a:p>
            <a:pPr lvl="0" algn="just" fontAlgn="base"/>
            <a:r>
              <a:rPr lang="en-US" sz="2800" b="1" dirty="0" smtClean="0"/>
              <a:t>Validate</a:t>
            </a:r>
            <a:r>
              <a:rPr lang="en-US" sz="2800" dirty="0" smtClean="0"/>
              <a:t> whether operations and systems comply with </a:t>
            </a:r>
            <a:r>
              <a:rPr lang="en-US" sz="2800" b="1" dirty="0" smtClean="0"/>
              <a:t>regulatory requirements and company policies</a:t>
            </a:r>
          </a:p>
          <a:p>
            <a:pPr lvl="0" algn="just" fontAlgn="base"/>
            <a:r>
              <a:rPr lang="en-US" sz="2800" b="1" dirty="0" smtClean="0"/>
              <a:t>Identify risks and vulnerabilities </a:t>
            </a:r>
            <a:r>
              <a:rPr lang="en-US" sz="2800" dirty="0" smtClean="0"/>
              <a:t>to facilitate the creation of appropriate action plans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1212"/>
            <a:ext cx="8229600" cy="796086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Types of System Audits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2094"/>
            <a:ext cx="8229600" cy="5110178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First-Party Audit (Internal Audit): </a:t>
            </a:r>
            <a:r>
              <a:rPr lang="en-US" dirty="0" smtClean="0"/>
              <a:t>performed by stakeholders within the organization</a:t>
            </a:r>
          </a:p>
          <a:p>
            <a:pPr algn="just"/>
            <a:r>
              <a:rPr lang="en-US" b="1" dirty="0" smtClean="0"/>
              <a:t>Second-Party Audit (External Audit): </a:t>
            </a:r>
            <a:r>
              <a:rPr lang="en-US" dirty="0" smtClean="0"/>
              <a:t>done by outside parties like independent organizations where the audit is subject to a contract’s rules.</a:t>
            </a:r>
          </a:p>
          <a:p>
            <a:pPr algn="just"/>
            <a:r>
              <a:rPr lang="en-US" b="1" dirty="0" smtClean="0"/>
              <a:t>Third-Party Audit (Independent Audit):</a:t>
            </a:r>
            <a:r>
              <a:rPr lang="en-US" dirty="0" smtClean="0"/>
              <a:t>Conducted by accredited independent organizations. These audits can result in penalties, fines, certifications, recognitions, awards, and/or license approvals among others which are issued by the independent organization.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2650"/>
            <a:ext cx="8229600" cy="65321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Importance of System Audits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3532"/>
            <a:ext cx="8229600" cy="5038740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en-US" b="1" dirty="0" smtClean="0"/>
              <a:t> Risk </a:t>
            </a:r>
            <a:r>
              <a:rPr lang="en-US" dirty="0" smtClean="0"/>
              <a:t>Management:System audits play a crucial role in risk management, especially in corporate governance. They ensure compliance with ISO/NIST standards.</a:t>
            </a:r>
          </a:p>
          <a:p>
            <a:pPr algn="just" fontAlgn="base"/>
            <a:r>
              <a:rPr lang="en-US" b="1" dirty="0" smtClean="0"/>
              <a:t>Increased Safety &amp; Efficiency: </a:t>
            </a:r>
            <a:r>
              <a:rPr lang="en-US" dirty="0" smtClean="0"/>
              <a:t>System audits help identify areas of improvement and devise appropriate solutions to make the implementation of processes with more efficient.</a:t>
            </a:r>
          </a:p>
          <a:p>
            <a:pPr algn="just" fontAlgn="base"/>
            <a:r>
              <a:rPr lang="en-US" b="1" dirty="0" smtClean="0"/>
              <a:t>Preventing Costly Issues: </a:t>
            </a:r>
            <a:r>
              <a:rPr lang="en-US" dirty="0" smtClean="0"/>
              <a:t>evaluates quality control processes and identifies potential issues that could affect your company’s products/Services and prevent costly mistakes.</a:t>
            </a:r>
          </a:p>
          <a:p>
            <a:pPr algn="just" fontAlgn="base"/>
            <a:r>
              <a:rPr lang="en-US" b="1" dirty="0" smtClean="0"/>
              <a:t>Building Customer Trust</a:t>
            </a:r>
            <a:r>
              <a:rPr lang="en-US" dirty="0" smtClean="0"/>
              <a:t>: 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0318"/>
            <a:ext cx="8229600" cy="704104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Steps of Information System Audit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Establish an audit plan, and have it approved by senior IT management. 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Identify the IT department team member(s) who will participate.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Define the audit scope and objectives, for example, issues and controls to be audited.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Reserve an area withnecessary equipments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Gather and provide evidence -- including cybersecurity reports, previous audits reports etc.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Engage audit team members for necessary action.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Prepare and deliver the audit report.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04104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Cyber Security strategy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cyber security strategy is a high-level plan for how your organization will secure its assets during the next three to five years. Obviously, because technology and cyber threats can both change unpredictably.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Understand your cyber threat landscape 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Assess your cybersecurity maturity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Determine how to improve your cybersecurity program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Document your cybersecurity strategy 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Monitor and reassess security threats and strategy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1438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Awarness and Measures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8"/>
            <a:ext cx="8229600" cy="4967302"/>
          </a:xfrm>
        </p:spPr>
        <p:txBody>
          <a:bodyPr>
            <a:normAutofit/>
          </a:bodyPr>
          <a:lstStyle/>
          <a:p>
            <a:r>
              <a:rPr lang="en-US" sz="2800" dirty="0" smtClean="0">
                <a:hlinkClick r:id="rId2"/>
              </a:rPr>
              <a:t>https://cybermap.kaspersky.com/</a:t>
            </a:r>
            <a:endParaRPr lang="en-US" sz="2800" dirty="0" smtClean="0"/>
          </a:p>
          <a:p>
            <a:r>
              <a:rPr lang="en-US" sz="2800" dirty="0" smtClean="0">
                <a:hlinkClick r:id="rId3"/>
              </a:rPr>
              <a:t>https://livethreatmap.radware.com/</a:t>
            </a:r>
            <a:endParaRPr lang="en-US" sz="2800" dirty="0" smtClean="0"/>
          </a:p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ICT Item Enlistment</a:t>
            </a:r>
            <a:endParaRPr lang="en-US" dirty="0" smtClean="0">
              <a:latin typeface="SutonnyMJ" pitchFamily="2" charset="0"/>
            </a:endParaRPr>
          </a:p>
          <a:p>
            <a:pPr algn="just"/>
            <a:r>
              <a:rPr lang="en-US" dirty="0" smtClean="0">
                <a:latin typeface="SutonnyMJ" pitchFamily="2" charset="0"/>
              </a:rPr>
              <a:t>অফিস/</a:t>
            </a:r>
            <a:r>
              <a:rPr lang="bn-IN" dirty="0" smtClean="0">
                <a:latin typeface="SutonnyMJ" pitchFamily="2" charset="0"/>
              </a:rPr>
              <a:t>শাখায় ব্যবহৃত সকল কম্পিউটার সামগ্রী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Inventory</a:t>
            </a:r>
            <a:r>
              <a:rPr lang="bn-IN" dirty="0" smtClean="0">
                <a:latin typeface="SutonnyMJ" pitchFamily="2" charset="0"/>
              </a:rPr>
              <a:t> </a:t>
            </a:r>
            <a:r>
              <a:rPr lang="en-GB" dirty="0" err="1" smtClean="0"/>
              <a:t>রেজিষ্টারে</a:t>
            </a:r>
            <a:r>
              <a:rPr lang="en-GB" dirty="0" smtClean="0"/>
              <a:t> </a:t>
            </a:r>
            <a:r>
              <a:rPr lang="bn-IN" dirty="0" smtClean="0">
                <a:latin typeface="SutonnyMJ" pitchFamily="2" charset="0"/>
              </a:rPr>
              <a:t>সংরক্ষণ কর</a:t>
            </a:r>
            <a:r>
              <a:rPr lang="en-US" dirty="0" smtClean="0">
                <a:latin typeface="SutonnyMJ" pitchFamily="2" charset="0"/>
              </a:rPr>
              <a:t>তে হবে।</a:t>
            </a:r>
          </a:p>
          <a:p>
            <a:pPr algn="just"/>
            <a:r>
              <a:rPr lang="bn-IN" dirty="0" smtClean="0"/>
              <a:t>প্রতিটি</a:t>
            </a:r>
            <a:r>
              <a:rPr lang="en-GB" dirty="0" smtClean="0"/>
              <a:t> </a:t>
            </a:r>
            <a:r>
              <a:rPr lang="en-US" dirty="0" smtClean="0">
                <a:latin typeface="SutonnyMJ" pitchFamily="2" charset="0"/>
              </a:rPr>
              <a:t>অফিস/</a:t>
            </a:r>
            <a:r>
              <a:rPr lang="bn-IN" dirty="0" smtClean="0">
                <a:latin typeface="SutonnyMJ" pitchFamily="2" charset="0"/>
              </a:rPr>
              <a:t>শাখায় </a:t>
            </a:r>
            <a:r>
              <a:rPr lang="bn-IN" dirty="0" smtClean="0"/>
              <a:t>ব্যবহৃত কম্পিউ</a:t>
            </a:r>
            <a:r>
              <a:rPr lang="en-GB" dirty="0" err="1" smtClean="0"/>
              <a:t>টারে</a:t>
            </a:r>
            <a:r>
              <a:rPr lang="en-GB" dirty="0" smtClean="0"/>
              <a:t> </a:t>
            </a:r>
            <a:r>
              <a:rPr lang="bn-IN" dirty="0" smtClean="0"/>
              <a:t>অপারেটিং </a:t>
            </a:r>
            <a:r>
              <a:rPr lang="en-GB" dirty="0" err="1" smtClean="0"/>
              <a:t>সিস্টেম</a:t>
            </a:r>
            <a:r>
              <a:rPr lang="bn-IN" dirty="0" smtClean="0"/>
              <a:t> এর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Admin</a:t>
            </a:r>
            <a:r>
              <a:rPr lang="en-GB" dirty="0" smtClean="0">
                <a:latin typeface="AdarshaLipiCon" pitchFamily="2" charset="0"/>
              </a:rPr>
              <a:t>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Password</a:t>
            </a:r>
            <a:r>
              <a:rPr lang="en-GB" dirty="0" smtClean="0">
                <a:latin typeface="AdarshaLipiCon" pitchFamily="2" charset="0"/>
              </a:rPr>
              <a:t> </a:t>
            </a:r>
            <a:r>
              <a:rPr lang="bn-IN" dirty="0" smtClean="0"/>
              <a:t>আঞ্চলিক/বিভাগীয়</a:t>
            </a:r>
            <a:r>
              <a:rPr lang="en-GB" dirty="0" smtClean="0"/>
              <a:t> </a:t>
            </a:r>
            <a:r>
              <a:rPr lang="bn-IN" dirty="0" smtClean="0"/>
              <a:t>কার্যাল</a:t>
            </a:r>
            <a:r>
              <a:rPr lang="en-GB" dirty="0" err="1" smtClean="0"/>
              <a:t>য়ের</a:t>
            </a:r>
            <a:r>
              <a:rPr lang="bn-IN" dirty="0" smtClean="0"/>
              <a:t> কারিগরি কর্মকর্তার অধী</a:t>
            </a:r>
            <a:r>
              <a:rPr lang="en-GB" dirty="0" err="1" smtClean="0"/>
              <a:t>নে</a:t>
            </a:r>
            <a:r>
              <a:rPr lang="bn-IN" dirty="0" smtClean="0"/>
              <a:t> অত্যন্ত গোপনীয়ভা</a:t>
            </a:r>
            <a:r>
              <a:rPr lang="en-GB" dirty="0" err="1" smtClean="0"/>
              <a:t>বে</a:t>
            </a:r>
            <a:r>
              <a:rPr lang="bn-IN" dirty="0" smtClean="0"/>
              <a:t> সংরক্ষণ কর</a:t>
            </a:r>
            <a:r>
              <a:rPr lang="en-US" dirty="0" smtClean="0"/>
              <a:t>তে হবে।</a:t>
            </a:r>
          </a:p>
          <a:p>
            <a:pPr algn="just"/>
            <a:r>
              <a:rPr lang="bn-IN" dirty="0" smtClean="0"/>
              <a:t>প্রতিটি কম্পিউটা</a:t>
            </a:r>
            <a:r>
              <a:rPr lang="en-GB" dirty="0" err="1" smtClean="0"/>
              <a:t>রে</a:t>
            </a:r>
            <a:r>
              <a:rPr lang="bn-IN" dirty="0" smtClean="0"/>
              <a:t> এন্টি ভাইরাস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Install</a:t>
            </a:r>
            <a:r>
              <a:rPr lang="en-GB" dirty="0" smtClean="0">
                <a:latin typeface="AdarshaLipiCon" pitchFamily="2" charset="0"/>
              </a:rPr>
              <a:t> </a:t>
            </a:r>
            <a:r>
              <a:rPr lang="bn-IN" dirty="0" smtClean="0"/>
              <a:t>করা </a:t>
            </a:r>
            <a:r>
              <a:rPr lang="en-GB" dirty="0" err="1" smtClean="0"/>
              <a:t>আছে</a:t>
            </a:r>
            <a:r>
              <a:rPr lang="en-GB" dirty="0" smtClean="0"/>
              <a:t> </a:t>
            </a:r>
            <a:r>
              <a:rPr lang="bn-IN" dirty="0" smtClean="0"/>
              <a:t>কিনা</a:t>
            </a:r>
            <a:r>
              <a:rPr lang="en-GB" dirty="0" smtClean="0"/>
              <a:t>? 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38962"/>
          </a:xfrm>
        </p:spPr>
        <p:txBody>
          <a:bodyPr>
            <a:normAutofit/>
          </a:bodyPr>
          <a:lstStyle/>
          <a:p>
            <a:r>
              <a:rPr lang="en-US" dirty="0" smtClean="0"/>
              <a:t>Uses of Portable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USB, portable hard disk </a:t>
            </a:r>
            <a:r>
              <a:rPr lang="en-US" dirty="0" err="1" smtClean="0"/>
              <a:t>ব্যবহার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 </a:t>
            </a:r>
            <a:r>
              <a:rPr lang="en-US" dirty="0" err="1" smtClean="0"/>
              <a:t>যাবেনা</a:t>
            </a:r>
            <a:r>
              <a:rPr lang="en-US" dirty="0" smtClean="0"/>
              <a:t>।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সোস্যাল মিডিয়া (Facebook, Twiter, You Tube, instagram etc.) ব্যবহার করা যাবেনা/অনুমোদন সাপেক্ষ্যে নিয়ন্ত্রিত ব্যবহার করতে হবে ।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External Devices (Laptop, CD ROM, Portable hard disk …) ব্যবহার না হলে কেবিন এ লক করে রাখতে হবে।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4195</TotalTime>
  <Words>931</Words>
  <Application>Microsoft Office PowerPoint</Application>
  <PresentationFormat>On-screen Show (4:3)</PresentationFormat>
  <Paragraphs>128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Information  System Audit</vt:lpstr>
      <vt:lpstr>Definition: What is a System Audit?</vt:lpstr>
      <vt:lpstr>Purpose of System Audit Checks</vt:lpstr>
      <vt:lpstr>Types of System Audits</vt:lpstr>
      <vt:lpstr>Importance of System Audits</vt:lpstr>
      <vt:lpstr>Steps of Information System Audit</vt:lpstr>
      <vt:lpstr>Cyber Security strategy</vt:lpstr>
      <vt:lpstr>Awarness and Measures</vt:lpstr>
      <vt:lpstr>Uses of Portable Devices</vt:lpstr>
      <vt:lpstr>Uses of Portable Devices</vt:lpstr>
      <vt:lpstr>Uses of Portable Devices</vt:lpstr>
      <vt:lpstr>Uses of Portable Devices</vt:lpstr>
      <vt:lpstr>Audit on Network System </vt:lpstr>
      <vt:lpstr>Power System</vt:lpstr>
      <vt:lpstr>Uses of Data and Internet</vt:lpstr>
      <vt:lpstr>Application System</vt:lpstr>
      <vt:lpstr>Role/User</vt:lpstr>
      <vt:lpstr>Proper Monitoring</vt:lpstr>
      <vt:lpstr>Slide 19</vt:lpstr>
      <vt:lpstr>Abbreviation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AGMSIR</cp:lastModifiedBy>
  <cp:revision>268</cp:revision>
  <dcterms:created xsi:type="dcterms:W3CDTF">2016-07-19T04:32:41Z</dcterms:created>
  <dcterms:modified xsi:type="dcterms:W3CDTF">2024-01-18T06:37:59Z</dcterms:modified>
</cp:coreProperties>
</file>