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60" r:id="rId4"/>
    <p:sldId id="261" r:id="rId5"/>
    <p:sldId id="28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043" autoAdjust="0"/>
  </p:normalViewPr>
  <p:slideViewPr>
    <p:cSldViewPr snapToGrid="0">
      <p:cViewPr>
        <p:scale>
          <a:sx n="62" d="100"/>
          <a:sy n="62" d="100"/>
        </p:scale>
        <p:origin x="-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2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98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50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504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55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22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44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53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0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56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7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0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39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60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1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634A-E6ED-4B6C-BD78-B6A2AEC673AB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C01C19-9D33-4C96-9151-C9D9F1EB1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91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thank_yo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5746" y="157162"/>
            <a:ext cx="10302104" cy="17287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Reporting of Audit Findings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2267758"/>
            <a:ext cx="1919287" cy="1393812"/>
          </a:xfrm>
          <a:prstGeom prst="rect">
            <a:avLst/>
          </a:prstGeom>
        </p:spPr>
      </p:pic>
      <p:pic>
        <p:nvPicPr>
          <p:cNvPr id="5" name="Picture 4" descr="Logo Rupalibank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" y="4007643"/>
            <a:ext cx="3729038" cy="947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5BAF90F7-CB45-415C-9CC4-911BA429CCFE}"/>
              </a:ext>
            </a:extLst>
          </p:cNvPr>
          <p:cNvSpPr txBox="1">
            <a:spLocks/>
          </p:cNvSpPr>
          <p:nvPr/>
        </p:nvSpPr>
        <p:spPr>
          <a:xfrm>
            <a:off x="3805670" y="2267758"/>
            <a:ext cx="7194839" cy="3551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  <a:buFont typeface="Wingdings 3" charset="2"/>
              <a:buNone/>
              <a:defRPr/>
            </a:pPr>
            <a:r>
              <a:rPr lang="en-US" dirty="0">
                <a:solidFill>
                  <a:srgbClr val="6D1014"/>
                </a:solidFill>
              </a:rPr>
              <a:t>   </a:t>
            </a:r>
          </a:p>
          <a:p>
            <a:pPr>
              <a:lnSpc>
                <a:spcPct val="90000"/>
              </a:lnSpc>
              <a:buFont typeface="Wingdings 3" charset="2"/>
              <a:buNone/>
              <a:defRPr/>
            </a:pPr>
            <a:endParaRPr lang="en-US" dirty="0">
              <a:solidFill>
                <a:srgbClr val="6D1014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Kamal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Bhattacharjee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smtClean="0"/>
              <a:t>GM </a:t>
            </a:r>
            <a:r>
              <a:rPr lang="en-US" sz="3600" dirty="0" smtClean="0"/>
              <a:t>&amp; </a:t>
            </a:r>
            <a:r>
              <a:rPr lang="en-US" sz="3600" dirty="0" smtClean="0"/>
              <a:t>Divisional Head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smtClean="0"/>
              <a:t>Divisional Office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smtClean="0"/>
              <a:t> Dhaka</a:t>
            </a:r>
            <a:r>
              <a:rPr lang="en-US" sz="3600" smtClean="0"/>
              <a:t> </a:t>
            </a:r>
            <a:r>
              <a:rPr lang="en-US" sz="3600" dirty="0" smtClean="0"/>
              <a:t>South, Dhaka</a:t>
            </a:r>
            <a:endParaRPr lang="en-US" sz="3600" dirty="0" smtClean="0"/>
          </a:p>
          <a:p>
            <a:pPr marL="0" indent="0">
              <a:buFont typeface="Wingdings 3" charset="2"/>
              <a:buNone/>
              <a:defRPr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84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021" y="467406"/>
            <a:ext cx="10646229" cy="583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+mj-lt"/>
              <a:buAutoNum type="arabicParenR" startAt="12"/>
            </a:pP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884" y="553131"/>
            <a:ext cx="10646229" cy="581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we‡ji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wcGwW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GjwUAvi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‡h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vËx©Y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we‡ji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Acwi‡kvwaZ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m‡Z¡I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AbyKz‡j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mieiv‡ni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Accomodation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Bill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cÖ`v‡b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Pzw³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c¨vwKs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cÖZ¨vevwmZ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g~‡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j¨i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cy‡iv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AvswkK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ißvbxKvi‡Ki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nvB‡cv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©/†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gqv`x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gvwR©b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Aewkó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Znwej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m‡Z¡I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‚‡j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bvgxq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AvBAviwm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(IRC)/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BAviwm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Pzw³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©)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m¤úv`b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wbqgvbyhvqx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hvPvB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ÎæwUc~Y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cvi‡PR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wWmKvD›U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ißvbxKviK‡K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3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…©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c‡ÿi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ÎæwUc~Y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Kv‡jKk‡b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cvVv‡bvi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H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we‡ji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ißvbxKviK‡K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Avw_K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9500" y="142875"/>
            <a:ext cx="2696256" cy="3857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11" y="149678"/>
            <a:ext cx="4235777" cy="39324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</a:t>
            </a:r>
          </a:p>
        </p:txBody>
      </p:sp>
    </p:spTree>
    <p:extLst>
      <p:ext uri="{BB962C8B-B14F-4D97-AF65-F5344CB8AC3E}">
        <p14:creationId xmlns="" xmlns:p14="http://schemas.microsoft.com/office/powerpoint/2010/main" val="34387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4173" y="159884"/>
            <a:ext cx="4441370" cy="88514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sz="2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369" y="1109662"/>
            <a:ext cx="4595131" cy="5905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788" y="1761446"/>
            <a:ext cx="11015662" cy="440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WKz‡g›Ukb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Aby‡gv`bc‡Îi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kZ©vejx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hgbt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kZv©byhvqx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dig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kZ©vbyhvqx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wbqš¿Y‡hvM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Rvgvb‡Zi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wbqš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¿‡Y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Wwjfvwii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wbqš¿YvaxY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gvivZ¥K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NvUwZ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A_©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Av`vjZ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n¯ÍvšÍi‡hvM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gvwbjÛvwis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e¨vswKs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©µ‡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mivmwi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m¤ú„³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AvBbmg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e¨Z¨q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NwU‡q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cÖwfkb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NvUwZ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Lvjvi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e‡ÛW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Iq¨vi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nvDm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jvB‡mÝ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vK‡jI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ÿgZvi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ÿgZvi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Dnv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mvgÄm¨c~Y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m‡Z¡I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SuywKc~Y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wbqgvbyhvqx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120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cÖZ¨vevwmZ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Repatriation)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e¨vsKmn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…©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cÿ‡K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AewnZ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¯^v_©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iÿvq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c`‡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ÿc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wmwKDwiwU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Ace¨envi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Fbc‡Îi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cwi‡kv‡ai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wbwg‡Ë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dvÛ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gqv`x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F‡Yi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wKw¯Í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m‡Z¡I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dvm©W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gqv`x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iƒcvšÍ‡ii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cÖwZÜKZv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9339943" y="6372225"/>
            <a:ext cx="734786" cy="338818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7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25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8860" y="259897"/>
            <a:ext cx="4441370" cy="4830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sz="2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644" y="352425"/>
            <a:ext cx="4595131" cy="5905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38" y="1118509"/>
            <a:ext cx="11015662" cy="440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lnSpc>
                <a:spcPct val="200000"/>
              </a:lnSpc>
              <a:buFont typeface="+mj-lt"/>
              <a:buAutoNum type="arabicParenR" startAt="11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we‡ji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Liability Reverse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 startAt="11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iƒcvjx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Awc©Z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Zdwmj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2012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e¨Z¨q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NwU‡q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j•Nb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 startAt="11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cici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02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AcwicvwjZ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Awb®úbœ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MY¨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cÖ_gL‡Û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AšÍf©y³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32405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4173" y="159884"/>
            <a:ext cx="4441370" cy="88514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sz="2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369" y="1109662"/>
            <a:ext cx="4595131" cy="590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jNyZi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Lapses)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" y="1932896"/>
            <a:ext cx="11015662" cy="440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cÖ‡mm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g¨vbyqvjmg~n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B‡¯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Ínvimg~n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KÛv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±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ÎæwUc~Y©fv‡e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jRvi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e¨v‡jwÝs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ÎæwUc~Y©fv‡e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ai‡Yi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wi‡cvwU©s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¯‘Z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Lvjvi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AvbyôvwbKZv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f‡ë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fvDPvi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gyjZex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Avq-e¨q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wmwKDwiwU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wnmvemn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e¨vswKs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FY I ˆe‡`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evwYR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gvwbjÛvwis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(Quarterly Operations Report),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DCFCL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(Departmental Control Functional Check List),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LDCL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(Loan Documentation Checklist),Self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Assesment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Anti-Fraud Internal Controls Report)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ch©v‡jvPbvg~jK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gšÍe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L‡Û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‚©³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‚©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³‡hvM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e¨ZxZ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D`NvwUZ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Awb®úbœ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L‡Û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4950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9746" y="306841"/>
            <a:ext cx="6796768" cy="54020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mgqmxgv</a:t>
            </a:r>
            <a:endParaRPr lang="en-US" sz="2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927234"/>
              </p:ext>
            </p:extLst>
          </p:nvPr>
        </p:nvGraphicFramePr>
        <p:xfrm>
          <a:off x="840012" y="1594149"/>
          <a:ext cx="10149116" cy="420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5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7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37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4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bs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kvLvi</a:t>
                      </a: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aib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kvLvi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MÖwWs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†f‡`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cÖwZ‡e`b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vwL‡ji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mgqmxgv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kvLvi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MÖwWs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†f‡`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cwicvjb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Reve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cÖi‡Yi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mgqmxgv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469">
                <a:tc>
                  <a:txBody>
                    <a:bodyPr/>
                    <a:lstStyle/>
                    <a:p>
                      <a:pPr marL="457200" lvl="1" indent="0" algn="l">
                        <a:buFont typeface="+mj-lt"/>
                        <a:buNone/>
                      </a:pP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wb¤œSuywK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kvLv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3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1469">
                <a:tc>
                  <a:txBody>
                    <a:bodyPr/>
                    <a:lstStyle/>
                    <a:p>
                      <a:pPr marL="457200" lvl="1" indent="0" algn="l">
                        <a:buFont typeface="+mj-lt"/>
                        <a:buNone/>
                      </a:pP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ga¨g</a:t>
                      </a: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SuywK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kvLv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3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6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1469">
                <a:tc>
                  <a:txBody>
                    <a:bodyPr/>
                    <a:lstStyle/>
                    <a:p>
                      <a:pPr marL="457200" lvl="1" indent="0" algn="l">
                        <a:buFont typeface="+mj-lt"/>
                        <a:buNone/>
                      </a:pP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D”P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SzuwK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kvLv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8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043">
                <a:tc>
                  <a:txBody>
                    <a:bodyPr/>
                    <a:lstStyle/>
                    <a:p>
                      <a:pPr marL="457200" lvl="1" indent="0" algn="l">
                        <a:buFont typeface="+mj-lt"/>
                        <a:buNone/>
                      </a:pP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AwZ</a:t>
                      </a:r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D”P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SzuwK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kvLv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(¯’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vbxq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SutonnyMJ" pitchFamily="2" charset="0"/>
                          <a:cs typeface="SutonnyMJ" pitchFamily="2" charset="0"/>
                        </a:rPr>
                        <a:t>Kvh©vjq</a:t>
                      </a:r>
                      <a:r>
                        <a:rPr lang="en-US" sz="2000" baseline="0" dirty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l"/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5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utonnyMJ" pitchFamily="2" charset="0"/>
                          <a:cs typeface="SutonnyMJ" pitchFamily="2" charset="0"/>
                        </a:rPr>
                        <a:t>10 </a:t>
                      </a:r>
                      <a:r>
                        <a:rPr lang="en-US" sz="2000" dirty="0" err="1">
                          <a:latin typeface="SutonnyMJ" pitchFamily="2" charset="0"/>
                          <a:cs typeface="SutonnyMJ" pitchFamily="2" charset="0"/>
                        </a:rPr>
                        <a:t>mßvn</a:t>
                      </a:r>
                      <a:endParaRPr lang="en-US" sz="2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211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3BDAAF9-6726-492D-A698-A6B081108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538" y="839449"/>
            <a:ext cx="9503763" cy="5351489"/>
          </a:xfrm>
        </p:spPr>
      </p:pic>
    </p:spTree>
    <p:extLst>
      <p:ext uri="{BB962C8B-B14F-4D97-AF65-F5344CB8AC3E}">
        <p14:creationId xmlns="" xmlns:p14="http://schemas.microsoft.com/office/powerpoint/2010/main" val="288100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86138" y="228601"/>
            <a:ext cx="3857625" cy="100012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¯‘Z</a:t>
            </a:r>
          </a:p>
        </p:txBody>
      </p:sp>
      <p:sp>
        <p:nvSpPr>
          <p:cNvPr id="3" name="Rectangle 2"/>
          <p:cNvSpPr/>
          <p:nvPr/>
        </p:nvSpPr>
        <p:spPr>
          <a:xfrm>
            <a:off x="757238" y="1485900"/>
            <a:ext cx="110728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অভ্যন্তরীণ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wbixÿvq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D`NvwUZ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‡¤§v³ 04 (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) L‡Û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c~e©K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প্রস্তুত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809626" y="2481263"/>
            <a:ext cx="6834187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(K)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1g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438" y="3476626"/>
            <a:ext cx="6834187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(L)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2q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438" y="4391024"/>
            <a:ext cx="7910512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(M)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3q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jNyZi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Minor Irregularities)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438" y="5319713"/>
            <a:ext cx="10567987" cy="885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(N) 4_©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wb®úwËK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4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Complied Irregularities During Audit)</a:t>
            </a:r>
            <a:endParaRPr lang="en-US" sz="2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9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855" y="264659"/>
            <a:ext cx="8024131" cy="71505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(K)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1g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</a:t>
            </a:r>
            <a:endParaRPr lang="en-US" sz="2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06" y="1483861"/>
            <a:ext cx="11387138" cy="5072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¸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hmKj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Rvj-RvwjqvwZ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cÖZviYv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`)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msNU‡bi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SuywKi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yLxb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Ò¸iæZi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Ó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we‡ewPZ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wb®úwË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f½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Rvj-RvwjqvwZ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AvZ¥mvZg~jK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wb®úwË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wb®úwËi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¸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k„•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Ljvg~jK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weavq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wbixÿKMY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mZK©Zv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c~e©K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Z_¨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cÖgvYKmn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76" y="5661443"/>
            <a:ext cx="3317356" cy="11965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031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7552" y="423183"/>
            <a:ext cx="7657419" cy="5905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(L)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2q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7806" y="1826761"/>
            <a:ext cx="11387138" cy="4189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Lapses)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hmKj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msNU‡bi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c‡ivÿfv‡e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yLxb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L‡Û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****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weMZ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02 (`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Lapses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AcwicvwjZ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Awb¯úbœ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MY¨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AwbqgwU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cÖ_gL‡Û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AšÍf©y³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65" y="4890789"/>
            <a:ext cx="3726159" cy="1400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828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CBACB-E850-4ED8-B5F0-7B082A8B9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12FB5D-CC79-444F-8B49-158C4691B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740C99-9A64-4290-804F-34626562D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" y="806111"/>
            <a:ext cx="6328905" cy="4407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B52830-6B6A-453E-91D5-8C1A59299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92" y="1042416"/>
            <a:ext cx="4748784" cy="4407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102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880" y="537480"/>
            <a:ext cx="9094334" cy="5905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(M)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3q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jNyZi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Irregularities)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9714" y="1810432"/>
            <a:ext cx="10646229" cy="2190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jNyZi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Irregularities )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AšÍf©y³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L‡Û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AšÍf©y³‡hvM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D`NvwUZ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Awb®úbœ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L‡Û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5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1" y="225199"/>
            <a:ext cx="11152414" cy="8851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(N) 4_©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LÛ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wb®úwËK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Complied Irregularities During Audit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979714" y="1810432"/>
            <a:ext cx="10646229" cy="3855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D`NvwUZ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AvcwËmg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wb®úwË‡hvM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wbixÿKMY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Kg©KZv©i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wb®úwËi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D‡`¨M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wbixÿvKv‡j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D`NvwUZ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Awbqgmg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†h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wb®úwË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AvcwËi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L‡Û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AšÍfz©³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88" y="4458966"/>
            <a:ext cx="7100887" cy="2173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312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4173" y="159884"/>
            <a:ext cx="4441370" cy="88514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sz="28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sz="2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0" y="2496232"/>
            <a:ext cx="10646229" cy="3855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369" y="1109662"/>
            <a:ext cx="4595131" cy="4905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171" y="1761446"/>
            <a:ext cx="10646229" cy="440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algn="just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ai‡Yi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Rvj-RvwjqvwZ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cÖZviYv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_¨v Z_¨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Mvcb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wmwKDwiwU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NUv‡bvi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yLxb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SuywK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Abby‡gvw`Z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gÄyixwenxb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ÿgZvewn©f~Z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AwMÖg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M¨vivw›U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bxwZgvjv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f½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¯^v_© I k„•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webó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c-AW©vi,wmwKDwiwU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wiwmU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wWwW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Bmy¨i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A_©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cš’vq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AvZ¥mv‡Zi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cš’v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¤^b|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WweU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†µ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vÿi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ai‡Yi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mvKz©jv‡ii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e¨Z¨q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NwU‡q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RvgvbZwenxb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MÖn‡b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AvkÖq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jRvi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÷ªvi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iKW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cÖ`vb,mwVK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Mvcb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i‡L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_¨v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m¤^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vwLjKiY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A_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fv&amp;DPvi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D‡Ëvjb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D‡Ëvjb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A‡hŠw³K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‡`‡bi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gvwbjÛvwis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AwbqwgZfv‡e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Aw¯ÍZ¡wenxb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Ly‡j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Nlv-gvRv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LwZqvb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cP©v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A_¨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v©r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ÎæwUc~Y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9339943" y="6372225"/>
            <a:ext cx="734786" cy="338818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3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25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021" y="467406"/>
            <a:ext cx="10646229" cy="583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+mj-lt"/>
              <a:buAutoNum type="arabicParenR" startAt="12"/>
            </a:pP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884" y="553131"/>
            <a:ext cx="10646229" cy="5633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bvevjK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Payable A/C, Interest Paid A/C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WweU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e¨w³MZ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wnmve,wewea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bv`vi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wnmve,MÖvn‡Ki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j•Nb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mxgvwZwi³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eÜKx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m¤úwË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Rvgvb‡Zi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wba©vi‡Yi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01.04.2013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Zvwi‡L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B‡¯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Ínvi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-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wkFwe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/01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e¨Z¨q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NwU‡q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eÜKx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m¤úwË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Rvgvb‡Zi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AvBwewc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Gdwewci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Abby‡gvw`Z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ewnf©yZfv‡e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cwi‡kv‡ai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Avg`vbxKvi‡Ki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WKz‡g›U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n¯ÍvšÍi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Abby‡gvw`Zfv‡e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M¨vivw›Ui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Qvo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ˆe‡`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‡`‡bi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ewa©Z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wewbgq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wL‡q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AvZ¥mvr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c~e©eZx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Gjwmi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vËx©Y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Acwi‡kvwaZ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…©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c‡ÿi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cybivq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ÿwZmvab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DËx©Y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RvnvRxKiY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ey‡SI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MÖvn‡Ki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‚‡j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cÖZ¨vevwmZ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ißvbxKviK‡K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A_©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Aby‡gvw`Z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Abby‡gvw`Z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Gjwmi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gvjvgvj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mieiv‡ni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cŠuQvi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hvPvB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Avg`vbxKviK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mieivnKvixi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hvMmvR‡k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GK‡m‡ÞÝ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A‰ea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_©K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Gjwm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Payment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FYcÎ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Pzw³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e¨vK-Uz-e¨vK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FYc‡Îi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dvm©W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Font typeface="+mj-lt"/>
              <a:buAutoNum type="arabicParenR" startAt="12"/>
            </a:pP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9339943" y="6372225"/>
            <a:ext cx="734786" cy="338818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9500" y="142875"/>
            <a:ext cx="2696256" cy="3857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AvcwË</a:t>
            </a:r>
            <a:r>
              <a:rPr lang="en-US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Awbq‡gi</a:t>
            </a:r>
            <a:r>
              <a:rPr lang="en-US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11" y="149678"/>
            <a:ext cx="4235777" cy="39324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Awbqgmg~n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Lapses)</a:t>
            </a:r>
          </a:p>
        </p:txBody>
      </p:sp>
    </p:spTree>
    <p:extLst>
      <p:ext uri="{BB962C8B-B14F-4D97-AF65-F5344CB8AC3E}">
        <p14:creationId xmlns="" xmlns:p14="http://schemas.microsoft.com/office/powerpoint/2010/main" val="18563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25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681</TotalTime>
  <Words>2123</Words>
  <Application>Microsoft Office PowerPoint</Application>
  <PresentationFormat>Custom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RBL</dc:creator>
  <cp:lastModifiedBy>Dell</cp:lastModifiedBy>
  <cp:revision>99</cp:revision>
  <dcterms:created xsi:type="dcterms:W3CDTF">2020-01-13T05:51:48Z</dcterms:created>
  <dcterms:modified xsi:type="dcterms:W3CDTF">2023-07-24T09:07:23Z</dcterms:modified>
</cp:coreProperties>
</file>