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57" r:id="rId1"/>
  </p:sldMasterIdLst>
  <p:notesMasterIdLst>
    <p:notesMasterId r:id="rId49"/>
  </p:notesMasterIdLst>
  <p:handoutMasterIdLst>
    <p:handoutMasterId r:id="rId50"/>
  </p:handoutMasterIdLst>
  <p:sldIdLst>
    <p:sldId id="256" r:id="rId2"/>
    <p:sldId id="344" r:id="rId3"/>
    <p:sldId id="338" r:id="rId4"/>
    <p:sldId id="339" r:id="rId5"/>
    <p:sldId id="345" r:id="rId6"/>
    <p:sldId id="270" r:id="rId7"/>
    <p:sldId id="331" r:id="rId8"/>
    <p:sldId id="312" r:id="rId9"/>
    <p:sldId id="300" r:id="rId10"/>
    <p:sldId id="313" r:id="rId11"/>
    <p:sldId id="295" r:id="rId12"/>
    <p:sldId id="315" r:id="rId13"/>
    <p:sldId id="316" r:id="rId14"/>
    <p:sldId id="340" r:id="rId15"/>
    <p:sldId id="341" r:id="rId16"/>
    <p:sldId id="267" r:id="rId17"/>
    <p:sldId id="302" r:id="rId18"/>
    <p:sldId id="274" r:id="rId19"/>
    <p:sldId id="304" r:id="rId20"/>
    <p:sldId id="305" r:id="rId21"/>
    <p:sldId id="277" r:id="rId22"/>
    <p:sldId id="332" r:id="rId23"/>
    <p:sldId id="342" r:id="rId24"/>
    <p:sldId id="279" r:id="rId25"/>
    <p:sldId id="336" r:id="rId26"/>
    <p:sldId id="283" r:id="rId27"/>
    <p:sldId id="284" r:id="rId28"/>
    <p:sldId id="319" r:id="rId29"/>
    <p:sldId id="298" r:id="rId30"/>
    <p:sldId id="299" r:id="rId31"/>
    <p:sldId id="323" r:id="rId32"/>
    <p:sldId id="324" r:id="rId33"/>
    <p:sldId id="325" r:id="rId34"/>
    <p:sldId id="326" r:id="rId35"/>
    <p:sldId id="327" r:id="rId36"/>
    <p:sldId id="328" r:id="rId37"/>
    <p:sldId id="337" r:id="rId38"/>
    <p:sldId id="343" r:id="rId39"/>
    <p:sldId id="334" r:id="rId40"/>
    <p:sldId id="335" r:id="rId41"/>
    <p:sldId id="346" r:id="rId42"/>
    <p:sldId id="320" r:id="rId43"/>
    <p:sldId id="322" r:id="rId44"/>
    <p:sldId id="321" r:id="rId45"/>
    <p:sldId id="329" r:id="rId46"/>
    <p:sldId id="330" r:id="rId47"/>
    <p:sldId id="266" r:id="rId48"/>
  </p:sldIdLst>
  <p:sldSz cx="9144000" cy="6858000" type="screen4x3"/>
  <p:notesSz cx="68580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40000"/>
    <a:srgbClr val="CDE6FF"/>
    <a:srgbClr val="CAD3B9"/>
    <a:srgbClr val="ECD4A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709" autoAdjust="0"/>
  </p:normalViewPr>
  <p:slideViewPr>
    <p:cSldViewPr>
      <p:cViewPr varScale="1">
        <p:scale>
          <a:sx n="108" d="100"/>
          <a:sy n="108" d="100"/>
        </p:scale>
        <p:origin x="170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612"/>
    </p:cViewPr>
  </p:sorterViewPr>
  <p:notesViewPr>
    <p:cSldViewPr>
      <p:cViewPr varScale="1">
        <p:scale>
          <a:sx n="55" d="100"/>
          <a:sy n="55" d="100"/>
        </p:scale>
        <p:origin x="-1830" y="-10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FF6E32-47E2-4A51-B238-47ABB6BE256A}" type="doc">
      <dgm:prSet loTypeId="urn:microsoft.com/office/officeart/2005/8/layout/hierarchy1" loCatId="hierarchy" qsTypeId="urn:microsoft.com/office/officeart/2005/8/quickstyle/3d3" qsCatId="3D" csTypeId="urn:microsoft.com/office/officeart/2005/8/colors/accent1_2" csCatId="accent1" phldr="1"/>
      <dgm:spPr/>
      <dgm:t>
        <a:bodyPr/>
        <a:lstStyle/>
        <a:p>
          <a:endParaRPr lang="en-US"/>
        </a:p>
      </dgm:t>
    </dgm:pt>
    <dgm:pt modelId="{623032F2-647B-4F15-8DB8-D31E09C8D186}">
      <dgm:prSet phldrT="[Text]"/>
      <dgm:spPr/>
      <dgm:t>
        <a:bodyPr/>
        <a:lstStyle/>
        <a:p>
          <a:r>
            <a:rPr lang="en-US" dirty="0"/>
            <a:t>AIR</a:t>
          </a:r>
        </a:p>
      </dgm:t>
    </dgm:pt>
    <dgm:pt modelId="{FD306942-3A11-445C-A54B-694318D2ECCC}" type="parTrans" cxnId="{A9EA88C3-F273-4371-997A-64F3ED479157}">
      <dgm:prSet/>
      <dgm:spPr/>
      <dgm:t>
        <a:bodyPr/>
        <a:lstStyle/>
        <a:p>
          <a:endParaRPr lang="en-US"/>
        </a:p>
      </dgm:t>
    </dgm:pt>
    <dgm:pt modelId="{63CA3114-FB47-48B9-ADD2-62AD021257DF}" type="sibTrans" cxnId="{A9EA88C3-F273-4371-997A-64F3ED479157}">
      <dgm:prSet/>
      <dgm:spPr/>
      <dgm:t>
        <a:bodyPr/>
        <a:lstStyle/>
        <a:p>
          <a:endParaRPr lang="en-US"/>
        </a:p>
      </dgm:t>
    </dgm:pt>
    <dgm:pt modelId="{0D2881E1-C423-4836-96C3-2862F0EB7187}">
      <dgm:prSet phldrT="[Text]"/>
      <dgm:spPr/>
      <dgm:t>
        <a:bodyPr/>
        <a:lstStyle/>
        <a:p>
          <a:r>
            <a:rPr lang="en-US" dirty="0"/>
            <a:t>Non-SFI</a:t>
          </a:r>
        </a:p>
      </dgm:t>
    </dgm:pt>
    <dgm:pt modelId="{5BD0162B-E590-4CA7-8749-AD49221BBCEC}" type="parTrans" cxnId="{F6045EF0-B07C-42DB-9A8B-84458964BD2F}">
      <dgm:prSet/>
      <dgm:spPr/>
      <dgm:t>
        <a:bodyPr/>
        <a:lstStyle/>
        <a:p>
          <a:endParaRPr lang="en-US"/>
        </a:p>
      </dgm:t>
    </dgm:pt>
    <dgm:pt modelId="{EC6CA6BB-1A56-407D-98AD-81F36DADAF46}" type="sibTrans" cxnId="{F6045EF0-B07C-42DB-9A8B-84458964BD2F}">
      <dgm:prSet/>
      <dgm:spPr/>
      <dgm:t>
        <a:bodyPr/>
        <a:lstStyle/>
        <a:p>
          <a:endParaRPr lang="en-US"/>
        </a:p>
      </dgm:t>
    </dgm:pt>
    <dgm:pt modelId="{20360604-D99C-4771-8E0F-4526E9888806}">
      <dgm:prSet phldrT="[Text]"/>
      <dgm:spPr/>
      <dgm:t>
        <a:bodyPr/>
        <a:lstStyle/>
        <a:p>
          <a:r>
            <a:rPr lang="en-US" dirty="0"/>
            <a:t>Direct correspondence with Audit</a:t>
          </a:r>
        </a:p>
      </dgm:t>
    </dgm:pt>
    <dgm:pt modelId="{764DB13F-DC1A-4E6C-AD68-88E1DA21A3EA}" type="parTrans" cxnId="{D647E82A-4C51-4306-AFDC-BD38BBEEA29A}">
      <dgm:prSet/>
      <dgm:spPr/>
      <dgm:t>
        <a:bodyPr/>
        <a:lstStyle/>
        <a:p>
          <a:endParaRPr lang="en-US"/>
        </a:p>
      </dgm:t>
    </dgm:pt>
    <dgm:pt modelId="{576863F3-9643-4B87-9E65-482E248130B3}" type="sibTrans" cxnId="{D647E82A-4C51-4306-AFDC-BD38BBEEA29A}">
      <dgm:prSet/>
      <dgm:spPr/>
      <dgm:t>
        <a:bodyPr/>
        <a:lstStyle/>
        <a:p>
          <a:endParaRPr lang="en-US"/>
        </a:p>
      </dgm:t>
    </dgm:pt>
    <dgm:pt modelId="{C64FA76C-506A-45D0-A47C-814D9FB2D432}">
      <dgm:prSet phldrT="[Text]"/>
      <dgm:spPr/>
      <dgm:t>
        <a:bodyPr/>
        <a:lstStyle/>
        <a:p>
          <a:r>
            <a:rPr lang="en-US" dirty="0"/>
            <a:t>SFI-Correspondence with Audit through </a:t>
          </a:r>
          <a:r>
            <a:rPr lang="en-US" b="1" dirty="0"/>
            <a:t>Ministry</a:t>
          </a:r>
        </a:p>
      </dgm:t>
    </dgm:pt>
    <dgm:pt modelId="{BD4A4226-16F7-418A-8CD4-5EA349C63934}" type="parTrans" cxnId="{965D6F66-80F2-498D-87CF-BD1F23B7E076}">
      <dgm:prSet/>
      <dgm:spPr/>
      <dgm:t>
        <a:bodyPr/>
        <a:lstStyle/>
        <a:p>
          <a:endParaRPr lang="en-US"/>
        </a:p>
      </dgm:t>
    </dgm:pt>
    <dgm:pt modelId="{DFF9C9CC-F6B7-4E74-B303-5EF27A4AA260}" type="sibTrans" cxnId="{965D6F66-80F2-498D-87CF-BD1F23B7E076}">
      <dgm:prSet/>
      <dgm:spPr/>
      <dgm:t>
        <a:bodyPr/>
        <a:lstStyle/>
        <a:p>
          <a:endParaRPr lang="en-US"/>
        </a:p>
      </dgm:t>
    </dgm:pt>
    <dgm:pt modelId="{C06F184D-B746-405D-B793-58A65BDFDF3D}">
      <dgm:prSet phldrT="[Text]"/>
      <dgm:spPr/>
      <dgm:t>
        <a:bodyPr/>
        <a:lstStyle/>
        <a:p>
          <a:r>
            <a:rPr lang="en-US" dirty="0"/>
            <a:t>Draft </a:t>
          </a:r>
          <a:r>
            <a:rPr lang="en-US" dirty="0" err="1"/>
            <a:t>para</a:t>
          </a:r>
          <a:r>
            <a:rPr lang="en-US" dirty="0"/>
            <a:t> / Audit Report </a:t>
          </a:r>
        </a:p>
      </dgm:t>
    </dgm:pt>
    <dgm:pt modelId="{BC378310-AED0-4E9F-82C4-A2B3D0FD05B2}" type="parTrans" cxnId="{AFDD558B-3DD2-4EA6-9956-9B92E19BE75B}">
      <dgm:prSet/>
      <dgm:spPr/>
      <dgm:t>
        <a:bodyPr/>
        <a:lstStyle/>
        <a:p>
          <a:endParaRPr lang="en-US"/>
        </a:p>
      </dgm:t>
    </dgm:pt>
    <dgm:pt modelId="{F93A575A-F71E-4C96-9F0C-ADA0DF521720}" type="sibTrans" cxnId="{AFDD558B-3DD2-4EA6-9956-9B92E19BE75B}">
      <dgm:prSet/>
      <dgm:spPr/>
      <dgm:t>
        <a:bodyPr/>
        <a:lstStyle/>
        <a:p>
          <a:endParaRPr lang="en-US"/>
        </a:p>
      </dgm:t>
    </dgm:pt>
    <dgm:pt modelId="{8EA169B8-2CAD-4AD4-BBA7-DFE055998496}" type="pres">
      <dgm:prSet presAssocID="{8FFF6E32-47E2-4A51-B238-47ABB6BE256A}" presName="hierChild1" presStyleCnt="0">
        <dgm:presLayoutVars>
          <dgm:chPref val="1"/>
          <dgm:dir/>
          <dgm:animOne val="branch"/>
          <dgm:animLvl val="lvl"/>
          <dgm:resizeHandles/>
        </dgm:presLayoutVars>
      </dgm:prSet>
      <dgm:spPr/>
    </dgm:pt>
    <dgm:pt modelId="{51C28FE3-8779-4360-9E4D-56E80A25356B}" type="pres">
      <dgm:prSet presAssocID="{623032F2-647B-4F15-8DB8-D31E09C8D186}" presName="hierRoot1" presStyleCnt="0"/>
      <dgm:spPr/>
    </dgm:pt>
    <dgm:pt modelId="{E5C3C398-057D-4D60-B464-C75FF32EBF62}" type="pres">
      <dgm:prSet presAssocID="{623032F2-647B-4F15-8DB8-D31E09C8D186}" presName="composite" presStyleCnt="0"/>
      <dgm:spPr/>
    </dgm:pt>
    <dgm:pt modelId="{FAC6E07D-D922-4F94-857B-B618367C4F3C}" type="pres">
      <dgm:prSet presAssocID="{623032F2-647B-4F15-8DB8-D31E09C8D186}" presName="background" presStyleLbl="node0" presStyleIdx="0" presStyleCnt="1"/>
      <dgm:spPr/>
    </dgm:pt>
    <dgm:pt modelId="{D59095AA-02EA-4650-B770-92030B25214C}" type="pres">
      <dgm:prSet presAssocID="{623032F2-647B-4F15-8DB8-D31E09C8D186}" presName="text" presStyleLbl="fgAcc0" presStyleIdx="0" presStyleCnt="1">
        <dgm:presLayoutVars>
          <dgm:chPref val="3"/>
        </dgm:presLayoutVars>
      </dgm:prSet>
      <dgm:spPr/>
    </dgm:pt>
    <dgm:pt modelId="{96373DD3-4DDE-45BC-A491-9D604B0F64F1}" type="pres">
      <dgm:prSet presAssocID="{623032F2-647B-4F15-8DB8-D31E09C8D186}" presName="hierChild2" presStyleCnt="0"/>
      <dgm:spPr/>
    </dgm:pt>
    <dgm:pt modelId="{A8AC5792-D4B2-4B9E-913C-B544FAFEC91A}" type="pres">
      <dgm:prSet presAssocID="{5BD0162B-E590-4CA7-8749-AD49221BBCEC}" presName="Name10" presStyleLbl="parChTrans1D2" presStyleIdx="0" presStyleCnt="2"/>
      <dgm:spPr/>
    </dgm:pt>
    <dgm:pt modelId="{670F716B-F7F3-4B49-AE01-4635A6C17770}" type="pres">
      <dgm:prSet presAssocID="{0D2881E1-C423-4836-96C3-2862F0EB7187}" presName="hierRoot2" presStyleCnt="0"/>
      <dgm:spPr/>
    </dgm:pt>
    <dgm:pt modelId="{2350D6CC-5EF9-4496-9A54-8486A8334D26}" type="pres">
      <dgm:prSet presAssocID="{0D2881E1-C423-4836-96C3-2862F0EB7187}" presName="composite2" presStyleCnt="0"/>
      <dgm:spPr/>
    </dgm:pt>
    <dgm:pt modelId="{3808D6FC-2510-41FB-BEBB-5E182087330B}" type="pres">
      <dgm:prSet presAssocID="{0D2881E1-C423-4836-96C3-2862F0EB7187}" presName="background2" presStyleLbl="node2" presStyleIdx="0" presStyleCnt="2"/>
      <dgm:spPr/>
    </dgm:pt>
    <dgm:pt modelId="{46F22BD3-2A13-40F8-B085-D137C71B643A}" type="pres">
      <dgm:prSet presAssocID="{0D2881E1-C423-4836-96C3-2862F0EB7187}" presName="text2" presStyleLbl="fgAcc2" presStyleIdx="0" presStyleCnt="2">
        <dgm:presLayoutVars>
          <dgm:chPref val="3"/>
        </dgm:presLayoutVars>
      </dgm:prSet>
      <dgm:spPr/>
    </dgm:pt>
    <dgm:pt modelId="{538AC10A-D4C3-4791-8C00-D4BA42DCC625}" type="pres">
      <dgm:prSet presAssocID="{0D2881E1-C423-4836-96C3-2862F0EB7187}" presName="hierChild3" presStyleCnt="0"/>
      <dgm:spPr/>
    </dgm:pt>
    <dgm:pt modelId="{A4DD875D-4E5C-457D-9E86-1AB829F000A3}" type="pres">
      <dgm:prSet presAssocID="{764DB13F-DC1A-4E6C-AD68-88E1DA21A3EA}" presName="Name17" presStyleLbl="parChTrans1D3" presStyleIdx="0" presStyleCnt="2"/>
      <dgm:spPr/>
    </dgm:pt>
    <dgm:pt modelId="{7041DFEE-85A1-4C73-909E-75994B611ABC}" type="pres">
      <dgm:prSet presAssocID="{20360604-D99C-4771-8E0F-4526E9888806}" presName="hierRoot3" presStyleCnt="0"/>
      <dgm:spPr/>
    </dgm:pt>
    <dgm:pt modelId="{BFAA019F-8794-47B8-B2FC-D40586C44F5E}" type="pres">
      <dgm:prSet presAssocID="{20360604-D99C-4771-8E0F-4526E9888806}" presName="composite3" presStyleCnt="0"/>
      <dgm:spPr/>
    </dgm:pt>
    <dgm:pt modelId="{255E5CE8-613B-428E-A829-60356B61DCC2}" type="pres">
      <dgm:prSet presAssocID="{20360604-D99C-4771-8E0F-4526E9888806}" presName="background3" presStyleLbl="node3" presStyleIdx="0" presStyleCnt="2"/>
      <dgm:spPr/>
    </dgm:pt>
    <dgm:pt modelId="{19663ECD-E0A4-4B14-B822-4E0E381335A4}" type="pres">
      <dgm:prSet presAssocID="{20360604-D99C-4771-8E0F-4526E9888806}" presName="text3" presStyleLbl="fgAcc3" presStyleIdx="0" presStyleCnt="2">
        <dgm:presLayoutVars>
          <dgm:chPref val="3"/>
        </dgm:presLayoutVars>
      </dgm:prSet>
      <dgm:spPr/>
    </dgm:pt>
    <dgm:pt modelId="{ABF7A425-A79A-4AE2-AABA-0374E365B8CC}" type="pres">
      <dgm:prSet presAssocID="{20360604-D99C-4771-8E0F-4526E9888806}" presName="hierChild4" presStyleCnt="0"/>
      <dgm:spPr/>
    </dgm:pt>
    <dgm:pt modelId="{4BFC5E0D-A21C-4895-A380-F31A5966ECF7}" type="pres">
      <dgm:prSet presAssocID="{BD4A4226-16F7-418A-8CD4-5EA349C63934}" presName="Name10" presStyleLbl="parChTrans1D2" presStyleIdx="1" presStyleCnt="2"/>
      <dgm:spPr/>
    </dgm:pt>
    <dgm:pt modelId="{BF8FDBB1-AE77-4103-A86F-3495ACC64AEA}" type="pres">
      <dgm:prSet presAssocID="{C64FA76C-506A-45D0-A47C-814D9FB2D432}" presName="hierRoot2" presStyleCnt="0"/>
      <dgm:spPr/>
    </dgm:pt>
    <dgm:pt modelId="{922BD77E-D280-41F7-822E-055A9E368BB0}" type="pres">
      <dgm:prSet presAssocID="{C64FA76C-506A-45D0-A47C-814D9FB2D432}" presName="composite2" presStyleCnt="0"/>
      <dgm:spPr/>
    </dgm:pt>
    <dgm:pt modelId="{A6C47CEE-D4AF-4C39-8CA2-965F73C21605}" type="pres">
      <dgm:prSet presAssocID="{C64FA76C-506A-45D0-A47C-814D9FB2D432}" presName="background2" presStyleLbl="node2" presStyleIdx="1" presStyleCnt="2"/>
      <dgm:spPr/>
    </dgm:pt>
    <dgm:pt modelId="{342E8301-B1F7-446F-AE17-DD1DAC2316FB}" type="pres">
      <dgm:prSet presAssocID="{C64FA76C-506A-45D0-A47C-814D9FB2D432}" presName="text2" presStyleLbl="fgAcc2" presStyleIdx="1" presStyleCnt="2" custScaleX="174747">
        <dgm:presLayoutVars>
          <dgm:chPref val="3"/>
        </dgm:presLayoutVars>
      </dgm:prSet>
      <dgm:spPr/>
    </dgm:pt>
    <dgm:pt modelId="{9DFF0F2B-AC4B-4806-A100-CC60B46EEABA}" type="pres">
      <dgm:prSet presAssocID="{C64FA76C-506A-45D0-A47C-814D9FB2D432}" presName="hierChild3" presStyleCnt="0"/>
      <dgm:spPr/>
    </dgm:pt>
    <dgm:pt modelId="{D6182479-C5AE-4D39-96EB-DB90E920C4D4}" type="pres">
      <dgm:prSet presAssocID="{BC378310-AED0-4E9F-82C4-A2B3D0FD05B2}" presName="Name17" presStyleLbl="parChTrans1D3" presStyleIdx="1" presStyleCnt="2"/>
      <dgm:spPr/>
    </dgm:pt>
    <dgm:pt modelId="{5892B662-A9CA-4D99-A48F-523B35A711C9}" type="pres">
      <dgm:prSet presAssocID="{C06F184D-B746-405D-B793-58A65BDFDF3D}" presName="hierRoot3" presStyleCnt="0"/>
      <dgm:spPr/>
    </dgm:pt>
    <dgm:pt modelId="{A8BEBAF2-0656-4F36-9B18-1E7FDB4B3985}" type="pres">
      <dgm:prSet presAssocID="{C06F184D-B746-405D-B793-58A65BDFDF3D}" presName="composite3" presStyleCnt="0"/>
      <dgm:spPr/>
    </dgm:pt>
    <dgm:pt modelId="{02A84241-0446-4B3E-9C13-B7C9E17B4870}" type="pres">
      <dgm:prSet presAssocID="{C06F184D-B746-405D-B793-58A65BDFDF3D}" presName="background3" presStyleLbl="node3" presStyleIdx="1" presStyleCnt="2"/>
      <dgm:spPr/>
    </dgm:pt>
    <dgm:pt modelId="{DF1400B2-1071-477A-9DC9-3ED7D4B0013D}" type="pres">
      <dgm:prSet presAssocID="{C06F184D-B746-405D-B793-58A65BDFDF3D}" presName="text3" presStyleLbl="fgAcc3" presStyleIdx="1" presStyleCnt="2">
        <dgm:presLayoutVars>
          <dgm:chPref val="3"/>
        </dgm:presLayoutVars>
      </dgm:prSet>
      <dgm:spPr/>
    </dgm:pt>
    <dgm:pt modelId="{7876C052-D47E-46A4-B76B-353606EE13BD}" type="pres">
      <dgm:prSet presAssocID="{C06F184D-B746-405D-B793-58A65BDFDF3D}" presName="hierChild4" presStyleCnt="0"/>
      <dgm:spPr/>
    </dgm:pt>
  </dgm:ptLst>
  <dgm:cxnLst>
    <dgm:cxn modelId="{D647E82A-4C51-4306-AFDC-BD38BBEEA29A}" srcId="{0D2881E1-C423-4836-96C3-2862F0EB7187}" destId="{20360604-D99C-4771-8E0F-4526E9888806}" srcOrd="0" destOrd="0" parTransId="{764DB13F-DC1A-4E6C-AD68-88E1DA21A3EA}" sibTransId="{576863F3-9643-4B87-9E65-482E248130B3}"/>
    <dgm:cxn modelId="{5761752D-588B-4389-8805-A4A8E968D8C6}" type="presOf" srcId="{20360604-D99C-4771-8E0F-4526E9888806}" destId="{19663ECD-E0A4-4B14-B822-4E0E381335A4}" srcOrd="0" destOrd="0" presId="urn:microsoft.com/office/officeart/2005/8/layout/hierarchy1"/>
    <dgm:cxn modelId="{982BC732-0340-4C41-8D6C-18109380F6E9}" type="presOf" srcId="{8FFF6E32-47E2-4A51-B238-47ABB6BE256A}" destId="{8EA169B8-2CAD-4AD4-BBA7-DFE055998496}" srcOrd="0" destOrd="0" presId="urn:microsoft.com/office/officeart/2005/8/layout/hierarchy1"/>
    <dgm:cxn modelId="{965D6F66-80F2-498D-87CF-BD1F23B7E076}" srcId="{623032F2-647B-4F15-8DB8-D31E09C8D186}" destId="{C64FA76C-506A-45D0-A47C-814D9FB2D432}" srcOrd="1" destOrd="0" parTransId="{BD4A4226-16F7-418A-8CD4-5EA349C63934}" sibTransId="{DFF9C9CC-F6B7-4E74-B303-5EF27A4AA260}"/>
    <dgm:cxn modelId="{BBDD4E82-A431-4181-AB59-7AAC46CF6B62}" type="presOf" srcId="{C06F184D-B746-405D-B793-58A65BDFDF3D}" destId="{DF1400B2-1071-477A-9DC9-3ED7D4B0013D}" srcOrd="0" destOrd="0" presId="urn:microsoft.com/office/officeart/2005/8/layout/hierarchy1"/>
    <dgm:cxn modelId="{AFDD558B-3DD2-4EA6-9956-9B92E19BE75B}" srcId="{C64FA76C-506A-45D0-A47C-814D9FB2D432}" destId="{C06F184D-B746-405D-B793-58A65BDFDF3D}" srcOrd="0" destOrd="0" parTransId="{BC378310-AED0-4E9F-82C4-A2B3D0FD05B2}" sibTransId="{F93A575A-F71E-4C96-9F0C-ADA0DF521720}"/>
    <dgm:cxn modelId="{7160A8B7-ABB3-4A60-8432-AC957C632D2A}" type="presOf" srcId="{BC378310-AED0-4E9F-82C4-A2B3D0FD05B2}" destId="{D6182479-C5AE-4D39-96EB-DB90E920C4D4}" srcOrd="0" destOrd="0" presId="urn:microsoft.com/office/officeart/2005/8/layout/hierarchy1"/>
    <dgm:cxn modelId="{BD2C5ABA-0803-4C1E-A069-EAACC2631A54}" type="presOf" srcId="{623032F2-647B-4F15-8DB8-D31E09C8D186}" destId="{D59095AA-02EA-4650-B770-92030B25214C}" srcOrd="0" destOrd="0" presId="urn:microsoft.com/office/officeart/2005/8/layout/hierarchy1"/>
    <dgm:cxn modelId="{DC4CF9BF-27F8-4AFB-8CB0-39E32BCC16D0}" type="presOf" srcId="{C64FA76C-506A-45D0-A47C-814D9FB2D432}" destId="{342E8301-B1F7-446F-AE17-DD1DAC2316FB}" srcOrd="0" destOrd="0" presId="urn:microsoft.com/office/officeart/2005/8/layout/hierarchy1"/>
    <dgm:cxn modelId="{A9EA88C3-F273-4371-997A-64F3ED479157}" srcId="{8FFF6E32-47E2-4A51-B238-47ABB6BE256A}" destId="{623032F2-647B-4F15-8DB8-D31E09C8D186}" srcOrd="0" destOrd="0" parTransId="{FD306942-3A11-445C-A54B-694318D2ECCC}" sibTransId="{63CA3114-FB47-48B9-ADD2-62AD021257DF}"/>
    <dgm:cxn modelId="{2C7E0CD9-6E9C-472E-B747-AB9A607EB078}" type="presOf" srcId="{764DB13F-DC1A-4E6C-AD68-88E1DA21A3EA}" destId="{A4DD875D-4E5C-457D-9E86-1AB829F000A3}" srcOrd="0" destOrd="0" presId="urn:microsoft.com/office/officeart/2005/8/layout/hierarchy1"/>
    <dgm:cxn modelId="{E9F19DE8-98E8-482E-B736-976AA6BB8F5A}" type="presOf" srcId="{5BD0162B-E590-4CA7-8749-AD49221BBCEC}" destId="{A8AC5792-D4B2-4B9E-913C-B544FAFEC91A}" srcOrd="0" destOrd="0" presId="urn:microsoft.com/office/officeart/2005/8/layout/hierarchy1"/>
    <dgm:cxn modelId="{F6045EF0-B07C-42DB-9A8B-84458964BD2F}" srcId="{623032F2-647B-4F15-8DB8-D31E09C8D186}" destId="{0D2881E1-C423-4836-96C3-2862F0EB7187}" srcOrd="0" destOrd="0" parTransId="{5BD0162B-E590-4CA7-8749-AD49221BBCEC}" sibTransId="{EC6CA6BB-1A56-407D-98AD-81F36DADAF46}"/>
    <dgm:cxn modelId="{1A8E3FF3-E03E-4E32-A57A-7AE05633F5AB}" type="presOf" srcId="{BD4A4226-16F7-418A-8CD4-5EA349C63934}" destId="{4BFC5E0D-A21C-4895-A380-F31A5966ECF7}" srcOrd="0" destOrd="0" presId="urn:microsoft.com/office/officeart/2005/8/layout/hierarchy1"/>
    <dgm:cxn modelId="{564211FC-A30C-4D19-B942-8EB4EC9552C0}" type="presOf" srcId="{0D2881E1-C423-4836-96C3-2862F0EB7187}" destId="{46F22BD3-2A13-40F8-B085-D137C71B643A}" srcOrd="0" destOrd="0" presId="urn:microsoft.com/office/officeart/2005/8/layout/hierarchy1"/>
    <dgm:cxn modelId="{D00729A9-82D5-475A-B1B8-CE9ACF765A79}" type="presParOf" srcId="{8EA169B8-2CAD-4AD4-BBA7-DFE055998496}" destId="{51C28FE3-8779-4360-9E4D-56E80A25356B}" srcOrd="0" destOrd="0" presId="urn:microsoft.com/office/officeart/2005/8/layout/hierarchy1"/>
    <dgm:cxn modelId="{E74DFC7F-951B-461A-A505-25D71E628456}" type="presParOf" srcId="{51C28FE3-8779-4360-9E4D-56E80A25356B}" destId="{E5C3C398-057D-4D60-B464-C75FF32EBF62}" srcOrd="0" destOrd="0" presId="urn:microsoft.com/office/officeart/2005/8/layout/hierarchy1"/>
    <dgm:cxn modelId="{F3F455AF-66C9-4576-8A41-51B1B8464E51}" type="presParOf" srcId="{E5C3C398-057D-4D60-B464-C75FF32EBF62}" destId="{FAC6E07D-D922-4F94-857B-B618367C4F3C}" srcOrd="0" destOrd="0" presId="urn:microsoft.com/office/officeart/2005/8/layout/hierarchy1"/>
    <dgm:cxn modelId="{0D769E94-20D9-47F1-94EB-7FAFD852FDA2}" type="presParOf" srcId="{E5C3C398-057D-4D60-B464-C75FF32EBF62}" destId="{D59095AA-02EA-4650-B770-92030B25214C}" srcOrd="1" destOrd="0" presId="urn:microsoft.com/office/officeart/2005/8/layout/hierarchy1"/>
    <dgm:cxn modelId="{1C26168F-69F3-45FB-9EB4-CAC9FFF724AD}" type="presParOf" srcId="{51C28FE3-8779-4360-9E4D-56E80A25356B}" destId="{96373DD3-4DDE-45BC-A491-9D604B0F64F1}" srcOrd="1" destOrd="0" presId="urn:microsoft.com/office/officeart/2005/8/layout/hierarchy1"/>
    <dgm:cxn modelId="{09AD6A4E-FE8C-4A76-9CD0-3D6E8A901CBD}" type="presParOf" srcId="{96373DD3-4DDE-45BC-A491-9D604B0F64F1}" destId="{A8AC5792-D4B2-4B9E-913C-B544FAFEC91A}" srcOrd="0" destOrd="0" presId="urn:microsoft.com/office/officeart/2005/8/layout/hierarchy1"/>
    <dgm:cxn modelId="{1B4817D2-540D-48B6-9EFE-92EF7370A5D5}" type="presParOf" srcId="{96373DD3-4DDE-45BC-A491-9D604B0F64F1}" destId="{670F716B-F7F3-4B49-AE01-4635A6C17770}" srcOrd="1" destOrd="0" presId="urn:microsoft.com/office/officeart/2005/8/layout/hierarchy1"/>
    <dgm:cxn modelId="{C1501D7F-8EE4-4800-9087-FAC4F7B7DE84}" type="presParOf" srcId="{670F716B-F7F3-4B49-AE01-4635A6C17770}" destId="{2350D6CC-5EF9-4496-9A54-8486A8334D26}" srcOrd="0" destOrd="0" presId="urn:microsoft.com/office/officeart/2005/8/layout/hierarchy1"/>
    <dgm:cxn modelId="{A215E843-0E3F-4843-95DF-653E1C831F00}" type="presParOf" srcId="{2350D6CC-5EF9-4496-9A54-8486A8334D26}" destId="{3808D6FC-2510-41FB-BEBB-5E182087330B}" srcOrd="0" destOrd="0" presId="urn:microsoft.com/office/officeart/2005/8/layout/hierarchy1"/>
    <dgm:cxn modelId="{871F3E6A-D5A1-42C1-8F03-429FA9B13A12}" type="presParOf" srcId="{2350D6CC-5EF9-4496-9A54-8486A8334D26}" destId="{46F22BD3-2A13-40F8-B085-D137C71B643A}" srcOrd="1" destOrd="0" presId="urn:microsoft.com/office/officeart/2005/8/layout/hierarchy1"/>
    <dgm:cxn modelId="{D0A2ED4E-AF35-4F5C-81B1-8C82D05EB7D5}" type="presParOf" srcId="{670F716B-F7F3-4B49-AE01-4635A6C17770}" destId="{538AC10A-D4C3-4791-8C00-D4BA42DCC625}" srcOrd="1" destOrd="0" presId="urn:microsoft.com/office/officeart/2005/8/layout/hierarchy1"/>
    <dgm:cxn modelId="{EE5283CE-5521-4638-B931-C248BCF3BA2D}" type="presParOf" srcId="{538AC10A-D4C3-4791-8C00-D4BA42DCC625}" destId="{A4DD875D-4E5C-457D-9E86-1AB829F000A3}" srcOrd="0" destOrd="0" presId="urn:microsoft.com/office/officeart/2005/8/layout/hierarchy1"/>
    <dgm:cxn modelId="{88D50DE0-4D05-4C90-ABC6-9DC145ECAF3B}" type="presParOf" srcId="{538AC10A-D4C3-4791-8C00-D4BA42DCC625}" destId="{7041DFEE-85A1-4C73-909E-75994B611ABC}" srcOrd="1" destOrd="0" presId="urn:microsoft.com/office/officeart/2005/8/layout/hierarchy1"/>
    <dgm:cxn modelId="{66F4234D-833F-4896-AECB-1E887F59FDCA}" type="presParOf" srcId="{7041DFEE-85A1-4C73-909E-75994B611ABC}" destId="{BFAA019F-8794-47B8-B2FC-D40586C44F5E}" srcOrd="0" destOrd="0" presId="urn:microsoft.com/office/officeart/2005/8/layout/hierarchy1"/>
    <dgm:cxn modelId="{B664F9E5-AC9E-4FC0-83C4-0599EF9F76EF}" type="presParOf" srcId="{BFAA019F-8794-47B8-B2FC-D40586C44F5E}" destId="{255E5CE8-613B-428E-A829-60356B61DCC2}" srcOrd="0" destOrd="0" presId="urn:microsoft.com/office/officeart/2005/8/layout/hierarchy1"/>
    <dgm:cxn modelId="{8A20663F-CE8A-4B2E-87FD-59C083565ED7}" type="presParOf" srcId="{BFAA019F-8794-47B8-B2FC-D40586C44F5E}" destId="{19663ECD-E0A4-4B14-B822-4E0E381335A4}" srcOrd="1" destOrd="0" presId="urn:microsoft.com/office/officeart/2005/8/layout/hierarchy1"/>
    <dgm:cxn modelId="{B241BE4D-3179-4D53-A7FB-6C73F64949EA}" type="presParOf" srcId="{7041DFEE-85A1-4C73-909E-75994B611ABC}" destId="{ABF7A425-A79A-4AE2-AABA-0374E365B8CC}" srcOrd="1" destOrd="0" presId="urn:microsoft.com/office/officeart/2005/8/layout/hierarchy1"/>
    <dgm:cxn modelId="{826C1237-3074-40EF-90BC-F1E5500CAD17}" type="presParOf" srcId="{96373DD3-4DDE-45BC-A491-9D604B0F64F1}" destId="{4BFC5E0D-A21C-4895-A380-F31A5966ECF7}" srcOrd="2" destOrd="0" presId="urn:microsoft.com/office/officeart/2005/8/layout/hierarchy1"/>
    <dgm:cxn modelId="{E19B18E7-CD0A-4109-AA0D-A7F0F76DCE50}" type="presParOf" srcId="{96373DD3-4DDE-45BC-A491-9D604B0F64F1}" destId="{BF8FDBB1-AE77-4103-A86F-3495ACC64AEA}" srcOrd="3" destOrd="0" presId="urn:microsoft.com/office/officeart/2005/8/layout/hierarchy1"/>
    <dgm:cxn modelId="{958EA781-98B2-4DBB-9E41-A82BE7C3A213}" type="presParOf" srcId="{BF8FDBB1-AE77-4103-A86F-3495ACC64AEA}" destId="{922BD77E-D280-41F7-822E-055A9E368BB0}" srcOrd="0" destOrd="0" presId="urn:microsoft.com/office/officeart/2005/8/layout/hierarchy1"/>
    <dgm:cxn modelId="{333849E3-1F5B-4158-985D-74B79EF3F639}" type="presParOf" srcId="{922BD77E-D280-41F7-822E-055A9E368BB0}" destId="{A6C47CEE-D4AF-4C39-8CA2-965F73C21605}" srcOrd="0" destOrd="0" presId="urn:microsoft.com/office/officeart/2005/8/layout/hierarchy1"/>
    <dgm:cxn modelId="{B3090B2A-B25A-470D-A77C-8B26EC987566}" type="presParOf" srcId="{922BD77E-D280-41F7-822E-055A9E368BB0}" destId="{342E8301-B1F7-446F-AE17-DD1DAC2316FB}" srcOrd="1" destOrd="0" presId="urn:microsoft.com/office/officeart/2005/8/layout/hierarchy1"/>
    <dgm:cxn modelId="{EBC8FEF8-8E68-436E-B282-5B585F65C6C5}" type="presParOf" srcId="{BF8FDBB1-AE77-4103-A86F-3495ACC64AEA}" destId="{9DFF0F2B-AC4B-4806-A100-CC60B46EEABA}" srcOrd="1" destOrd="0" presId="urn:microsoft.com/office/officeart/2005/8/layout/hierarchy1"/>
    <dgm:cxn modelId="{4F08073D-7D5B-4139-B98C-9EA6C5EC4E57}" type="presParOf" srcId="{9DFF0F2B-AC4B-4806-A100-CC60B46EEABA}" destId="{D6182479-C5AE-4D39-96EB-DB90E920C4D4}" srcOrd="0" destOrd="0" presId="urn:microsoft.com/office/officeart/2005/8/layout/hierarchy1"/>
    <dgm:cxn modelId="{8D1E8CCD-A5D2-4934-857B-432D6D3F62C7}" type="presParOf" srcId="{9DFF0F2B-AC4B-4806-A100-CC60B46EEABA}" destId="{5892B662-A9CA-4D99-A48F-523B35A711C9}" srcOrd="1" destOrd="0" presId="urn:microsoft.com/office/officeart/2005/8/layout/hierarchy1"/>
    <dgm:cxn modelId="{C3E25375-3B3F-4761-9A8B-8056C3414169}" type="presParOf" srcId="{5892B662-A9CA-4D99-A48F-523B35A711C9}" destId="{A8BEBAF2-0656-4F36-9B18-1E7FDB4B3985}" srcOrd="0" destOrd="0" presId="urn:microsoft.com/office/officeart/2005/8/layout/hierarchy1"/>
    <dgm:cxn modelId="{0BAD883F-5E40-46C4-8126-91D02CFAF129}" type="presParOf" srcId="{A8BEBAF2-0656-4F36-9B18-1E7FDB4B3985}" destId="{02A84241-0446-4B3E-9C13-B7C9E17B4870}" srcOrd="0" destOrd="0" presId="urn:microsoft.com/office/officeart/2005/8/layout/hierarchy1"/>
    <dgm:cxn modelId="{613B22D0-BF5D-4AFC-89AA-F985028E401B}" type="presParOf" srcId="{A8BEBAF2-0656-4F36-9B18-1E7FDB4B3985}" destId="{DF1400B2-1071-477A-9DC9-3ED7D4B0013D}" srcOrd="1" destOrd="0" presId="urn:microsoft.com/office/officeart/2005/8/layout/hierarchy1"/>
    <dgm:cxn modelId="{3D745D2F-0512-411F-AAC8-A1A7C535B07E}" type="presParOf" srcId="{5892B662-A9CA-4D99-A48F-523B35A711C9}" destId="{7876C052-D47E-46A4-B76B-353606EE13B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182479-C5AE-4D39-96EB-DB90E920C4D4}">
      <dsp:nvSpPr>
        <dsp:cNvPr id="0" name=""/>
        <dsp:cNvSpPr/>
      </dsp:nvSpPr>
      <dsp:spPr>
        <a:xfrm>
          <a:off x="5342174" y="2936101"/>
          <a:ext cx="91440" cy="546792"/>
        </a:xfrm>
        <a:custGeom>
          <a:avLst/>
          <a:gdLst/>
          <a:ahLst/>
          <a:cxnLst/>
          <a:rect l="0" t="0" r="0" b="0"/>
          <a:pathLst>
            <a:path>
              <a:moveTo>
                <a:pt x="45720" y="0"/>
              </a:moveTo>
              <a:lnTo>
                <a:pt x="45720" y="546792"/>
              </a:lnTo>
            </a:path>
          </a:pathLst>
        </a:custGeom>
        <a:noFill/>
        <a:ln w="19050" cap="rnd"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4BFC5E0D-A21C-4895-A380-F31A5966ECF7}">
      <dsp:nvSpPr>
        <dsp:cNvPr id="0" name=""/>
        <dsp:cNvSpPr/>
      </dsp:nvSpPr>
      <dsp:spPr>
        <a:xfrm>
          <a:off x="4238950" y="1195451"/>
          <a:ext cx="1148943" cy="546792"/>
        </a:xfrm>
        <a:custGeom>
          <a:avLst/>
          <a:gdLst/>
          <a:ahLst/>
          <a:cxnLst/>
          <a:rect l="0" t="0" r="0" b="0"/>
          <a:pathLst>
            <a:path>
              <a:moveTo>
                <a:pt x="0" y="0"/>
              </a:moveTo>
              <a:lnTo>
                <a:pt x="0" y="372623"/>
              </a:lnTo>
              <a:lnTo>
                <a:pt x="1148943" y="372623"/>
              </a:lnTo>
              <a:lnTo>
                <a:pt x="1148943" y="546792"/>
              </a:lnTo>
            </a:path>
          </a:pathLst>
        </a:custGeom>
        <a:noFill/>
        <a:ln w="19050" cap="rnd"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A4DD875D-4E5C-457D-9E86-1AB829F000A3}">
      <dsp:nvSpPr>
        <dsp:cNvPr id="0" name=""/>
        <dsp:cNvSpPr/>
      </dsp:nvSpPr>
      <dsp:spPr>
        <a:xfrm>
          <a:off x="2341631" y="2936101"/>
          <a:ext cx="91440" cy="546792"/>
        </a:xfrm>
        <a:custGeom>
          <a:avLst/>
          <a:gdLst/>
          <a:ahLst/>
          <a:cxnLst/>
          <a:rect l="0" t="0" r="0" b="0"/>
          <a:pathLst>
            <a:path>
              <a:moveTo>
                <a:pt x="45720" y="0"/>
              </a:moveTo>
              <a:lnTo>
                <a:pt x="45720" y="546792"/>
              </a:lnTo>
            </a:path>
          </a:pathLst>
        </a:custGeom>
        <a:noFill/>
        <a:ln w="19050" cap="rnd" cmpd="sng" algn="ctr">
          <a:solidFill>
            <a:schemeClr val="accent1">
              <a:shade val="8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A8AC5792-D4B2-4B9E-913C-B544FAFEC91A}">
      <dsp:nvSpPr>
        <dsp:cNvPr id="0" name=""/>
        <dsp:cNvSpPr/>
      </dsp:nvSpPr>
      <dsp:spPr>
        <a:xfrm>
          <a:off x="2387351" y="1195451"/>
          <a:ext cx="1851599" cy="546792"/>
        </a:xfrm>
        <a:custGeom>
          <a:avLst/>
          <a:gdLst/>
          <a:ahLst/>
          <a:cxnLst/>
          <a:rect l="0" t="0" r="0" b="0"/>
          <a:pathLst>
            <a:path>
              <a:moveTo>
                <a:pt x="1851599" y="0"/>
              </a:moveTo>
              <a:lnTo>
                <a:pt x="1851599" y="372623"/>
              </a:lnTo>
              <a:lnTo>
                <a:pt x="0" y="372623"/>
              </a:lnTo>
              <a:lnTo>
                <a:pt x="0" y="546792"/>
              </a:lnTo>
            </a:path>
          </a:pathLst>
        </a:custGeom>
        <a:noFill/>
        <a:ln w="19050" cap="rnd"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FAC6E07D-D922-4F94-857B-B618367C4F3C}">
      <dsp:nvSpPr>
        <dsp:cNvPr id="0" name=""/>
        <dsp:cNvSpPr/>
      </dsp:nvSpPr>
      <dsp:spPr>
        <a:xfrm>
          <a:off x="3298905" y="1594"/>
          <a:ext cx="1880089" cy="1193857"/>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D59095AA-02EA-4650-B770-92030B25214C}">
      <dsp:nvSpPr>
        <dsp:cNvPr id="0" name=""/>
        <dsp:cNvSpPr/>
      </dsp:nvSpPr>
      <dsp:spPr>
        <a:xfrm>
          <a:off x="3507804" y="200048"/>
          <a:ext cx="1880089" cy="1193857"/>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AIR</a:t>
          </a:r>
        </a:p>
      </dsp:txBody>
      <dsp:txXfrm>
        <a:off x="3542771" y="235015"/>
        <a:ext cx="1810155" cy="1123923"/>
      </dsp:txXfrm>
    </dsp:sp>
    <dsp:sp modelId="{3808D6FC-2510-41FB-BEBB-5E182087330B}">
      <dsp:nvSpPr>
        <dsp:cNvPr id="0" name=""/>
        <dsp:cNvSpPr/>
      </dsp:nvSpPr>
      <dsp:spPr>
        <a:xfrm>
          <a:off x="1447306" y="1742244"/>
          <a:ext cx="1880089" cy="1193857"/>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46F22BD3-2A13-40F8-B085-D137C71B643A}">
      <dsp:nvSpPr>
        <dsp:cNvPr id="0" name=""/>
        <dsp:cNvSpPr/>
      </dsp:nvSpPr>
      <dsp:spPr>
        <a:xfrm>
          <a:off x="1656205" y="1940698"/>
          <a:ext cx="1880089" cy="1193857"/>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Non-SFI</a:t>
          </a:r>
        </a:p>
      </dsp:txBody>
      <dsp:txXfrm>
        <a:off x="1691172" y="1975665"/>
        <a:ext cx="1810155" cy="1123923"/>
      </dsp:txXfrm>
    </dsp:sp>
    <dsp:sp modelId="{255E5CE8-613B-428E-A829-60356B61DCC2}">
      <dsp:nvSpPr>
        <dsp:cNvPr id="0" name=""/>
        <dsp:cNvSpPr/>
      </dsp:nvSpPr>
      <dsp:spPr>
        <a:xfrm>
          <a:off x="1447306" y="3482894"/>
          <a:ext cx="1880089" cy="1193857"/>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19663ECD-E0A4-4B14-B822-4E0E381335A4}">
      <dsp:nvSpPr>
        <dsp:cNvPr id="0" name=""/>
        <dsp:cNvSpPr/>
      </dsp:nvSpPr>
      <dsp:spPr>
        <a:xfrm>
          <a:off x="1656205" y="3681348"/>
          <a:ext cx="1880089" cy="1193857"/>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Direct correspondence with Audit</a:t>
          </a:r>
        </a:p>
      </dsp:txBody>
      <dsp:txXfrm>
        <a:off x="1691172" y="3716315"/>
        <a:ext cx="1810155" cy="1123923"/>
      </dsp:txXfrm>
    </dsp:sp>
    <dsp:sp modelId="{A6C47CEE-D4AF-4C39-8CA2-965F73C21605}">
      <dsp:nvSpPr>
        <dsp:cNvPr id="0" name=""/>
        <dsp:cNvSpPr/>
      </dsp:nvSpPr>
      <dsp:spPr>
        <a:xfrm>
          <a:off x="3745194" y="1742244"/>
          <a:ext cx="3285400" cy="1193857"/>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342E8301-B1F7-446F-AE17-DD1DAC2316FB}">
      <dsp:nvSpPr>
        <dsp:cNvPr id="0" name=""/>
        <dsp:cNvSpPr/>
      </dsp:nvSpPr>
      <dsp:spPr>
        <a:xfrm>
          <a:off x="3954092" y="1940698"/>
          <a:ext cx="3285400" cy="1193857"/>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SFI-Correspondence with Audit through </a:t>
          </a:r>
          <a:r>
            <a:rPr lang="en-US" sz="1900" b="1" kern="1200" dirty="0"/>
            <a:t>Ministry</a:t>
          </a:r>
        </a:p>
      </dsp:txBody>
      <dsp:txXfrm>
        <a:off x="3989059" y="1975665"/>
        <a:ext cx="3215466" cy="1123923"/>
      </dsp:txXfrm>
    </dsp:sp>
    <dsp:sp modelId="{02A84241-0446-4B3E-9C13-B7C9E17B4870}">
      <dsp:nvSpPr>
        <dsp:cNvPr id="0" name=""/>
        <dsp:cNvSpPr/>
      </dsp:nvSpPr>
      <dsp:spPr>
        <a:xfrm>
          <a:off x="4447849" y="3482894"/>
          <a:ext cx="1880089" cy="1193857"/>
        </a:xfrm>
        <a:prstGeom prst="roundRect">
          <a:avLst>
            <a:gd name="adj" fmla="val 10000"/>
          </a:avLst>
        </a:prstGeom>
        <a:solidFill>
          <a:schemeClr val="accent1">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1">
          <a:scrgbClr r="0" g="0" b="0"/>
        </a:effectRef>
        <a:fontRef idx="minor">
          <a:schemeClr val="lt1"/>
        </a:fontRef>
      </dsp:style>
    </dsp:sp>
    <dsp:sp modelId="{DF1400B2-1071-477A-9DC9-3ED7D4B0013D}">
      <dsp:nvSpPr>
        <dsp:cNvPr id="0" name=""/>
        <dsp:cNvSpPr/>
      </dsp:nvSpPr>
      <dsp:spPr>
        <a:xfrm>
          <a:off x="4656748" y="3681348"/>
          <a:ext cx="1880089" cy="1193857"/>
        </a:xfrm>
        <a:prstGeom prst="roundRect">
          <a:avLst>
            <a:gd name="adj" fmla="val 10000"/>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Draft </a:t>
          </a:r>
          <a:r>
            <a:rPr lang="en-US" sz="1900" kern="1200" dirty="0" err="1"/>
            <a:t>para</a:t>
          </a:r>
          <a:r>
            <a:rPr lang="en-US" sz="1900" kern="1200" dirty="0"/>
            <a:t> / Audit Report </a:t>
          </a:r>
        </a:p>
      </dsp:txBody>
      <dsp:txXfrm>
        <a:off x="4691715" y="3716315"/>
        <a:ext cx="1810155" cy="112392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endParaRPr lang="en-US"/>
          </a:p>
        </p:txBody>
      </p:sp>
      <p:sp>
        <p:nvSpPr>
          <p:cNvPr id="12291" name="Rectangle 3"/>
          <p:cNvSpPr>
            <a:spLocks noGrp="1" noChangeArrowheads="1"/>
          </p:cNvSpPr>
          <p:nvPr>
            <p:ph type="dt" sz="quarter" idx="1"/>
          </p:nvPr>
        </p:nvSpPr>
        <p:spPr bwMode="auto">
          <a:xfrm>
            <a:off x="3886200" y="0"/>
            <a:ext cx="2971800"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endParaRPr lang="en-US"/>
          </a:p>
        </p:txBody>
      </p:sp>
      <p:sp>
        <p:nvSpPr>
          <p:cNvPr id="12292" name="Rectangle 4"/>
          <p:cNvSpPr>
            <a:spLocks noGrp="1" noChangeArrowheads="1"/>
          </p:cNvSpPr>
          <p:nvPr>
            <p:ph type="ftr" sz="quarter" idx="2"/>
          </p:nvPr>
        </p:nvSpPr>
        <p:spPr bwMode="auto">
          <a:xfrm>
            <a:off x="0" y="8831263"/>
            <a:ext cx="2971800"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vl1pPr>
          </a:lstStyle>
          <a:p>
            <a:endParaRPr lang="en-US"/>
          </a:p>
        </p:txBody>
      </p:sp>
      <p:sp>
        <p:nvSpPr>
          <p:cNvPr id="12293" name="Rectangle 5"/>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fld id="{323126CB-0992-48A3-8774-1E338CB391B4}" type="slidenum">
              <a:rPr lang="en-US"/>
              <a:pPr/>
              <a:t>‹#›</a:t>
            </a:fld>
            <a:endParaRPr lang="en-US"/>
          </a:p>
        </p:txBody>
      </p:sp>
    </p:spTree>
    <p:extLst>
      <p:ext uri="{BB962C8B-B14F-4D97-AF65-F5344CB8AC3E}">
        <p14:creationId xmlns:p14="http://schemas.microsoft.com/office/powerpoint/2010/main" val="1477832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a:defRPr sz="1200"/>
            </a:lvl1pPr>
          </a:lstStyle>
          <a:p>
            <a:fld id="{C990D52D-B1FA-4848-98B2-1444964A34C6}" type="datetimeFigureOut">
              <a:rPr lang="en-US" smtClean="0"/>
              <a:pPr/>
              <a:t>1/15/2024</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a:defRPr sz="1200"/>
            </a:lvl1pPr>
          </a:lstStyle>
          <a:p>
            <a:fld id="{4905A726-7AD1-4D4B-9E36-9B03FCEAB077}" type="slidenum">
              <a:rPr lang="en-US" smtClean="0"/>
              <a:pPr/>
              <a:t>‹#›</a:t>
            </a:fld>
            <a:endParaRPr lang="en-US"/>
          </a:p>
        </p:txBody>
      </p:sp>
    </p:spTree>
    <p:extLst>
      <p:ext uri="{BB962C8B-B14F-4D97-AF65-F5344CB8AC3E}">
        <p14:creationId xmlns:p14="http://schemas.microsoft.com/office/powerpoint/2010/main" val="4011664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905A726-7AD1-4D4B-9E36-9B03FCEAB077}" type="slidenum">
              <a:rPr lang="en-US" smtClean="0"/>
              <a:pPr/>
              <a:t>16</a:t>
            </a:fld>
            <a:endParaRPr lang="en-US"/>
          </a:p>
        </p:txBody>
      </p:sp>
    </p:spTree>
    <p:extLst>
      <p:ext uri="{BB962C8B-B14F-4D97-AF65-F5344CB8AC3E}">
        <p14:creationId xmlns:p14="http://schemas.microsoft.com/office/powerpoint/2010/main" val="3558517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EEC21042-1483-4A15-A611-9CC27D8BB529}" type="slidenum">
              <a:rPr lang="en-GB"/>
              <a:pPr/>
              <a:t>42</a:t>
            </a:fld>
            <a:endParaRPr lang="en-GB"/>
          </a:p>
        </p:txBody>
      </p:sp>
      <p:sp>
        <p:nvSpPr>
          <p:cNvPr id="62465" name="Rectangle 1"/>
          <p:cNvSpPr txBox="1">
            <a:spLocks noGrp="1" noRot="1" noChangeAspect="1" noChangeArrowheads="1"/>
          </p:cNvSpPr>
          <p:nvPr>
            <p:ph type="sldImg"/>
          </p:nvPr>
        </p:nvSpPr>
        <p:spPr bwMode="auto">
          <a:xfrm>
            <a:off x="1106488" y="696913"/>
            <a:ext cx="4646612" cy="3486150"/>
          </a:xfrm>
          <a:prstGeom prst="rect">
            <a:avLst/>
          </a:prstGeom>
          <a:solidFill>
            <a:srgbClr val="FFFFFF"/>
          </a:solidFill>
          <a:ln>
            <a:solidFill>
              <a:srgbClr val="000000"/>
            </a:solidFill>
            <a:miter lim="800000"/>
            <a:headEnd/>
            <a:tailEnd/>
          </a:ln>
        </p:spPr>
      </p:sp>
      <p:sp>
        <p:nvSpPr>
          <p:cNvPr id="62466" name="Rectangle 2"/>
          <p:cNvSpPr txBox="1">
            <a:spLocks noGrp="1" noChangeArrowheads="1"/>
          </p:cNvSpPr>
          <p:nvPr>
            <p:ph type="body" idx="1"/>
          </p:nvPr>
        </p:nvSpPr>
        <p:spPr bwMode="auto">
          <a:xfrm>
            <a:off x="686591" y="4416426"/>
            <a:ext cx="5486400" cy="4183063"/>
          </a:xfrm>
          <a:prstGeom prst="rect">
            <a:avLst/>
          </a:prstGeom>
          <a:noFill/>
          <a:ln>
            <a:round/>
            <a:headEnd/>
            <a:tailEnd/>
          </a:ln>
        </p:spPr>
        <p:txBody>
          <a:bodyPr wrap="none" lIns="92446" tIns="46223" rIns="92446" bIns="46223" anchor="ctr"/>
          <a:lstStyle/>
          <a:p>
            <a:endParaRPr lang="en-US"/>
          </a:p>
        </p:txBody>
      </p:sp>
    </p:spTree>
    <p:extLst>
      <p:ext uri="{BB962C8B-B14F-4D97-AF65-F5344CB8AC3E}">
        <p14:creationId xmlns:p14="http://schemas.microsoft.com/office/powerpoint/2010/main" val="376902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A8DE3CCD-9BCD-4AA1-B8B8-907E82AF5B12}" type="slidenum">
              <a:rPr lang="en-GB"/>
              <a:pPr/>
              <a:t>43</a:t>
            </a:fld>
            <a:endParaRPr lang="en-GB"/>
          </a:p>
        </p:txBody>
      </p:sp>
      <p:sp>
        <p:nvSpPr>
          <p:cNvPr id="63489" name="Rectangle 1"/>
          <p:cNvSpPr txBox="1">
            <a:spLocks noGrp="1" noRot="1" noChangeAspect="1" noChangeArrowheads="1"/>
          </p:cNvSpPr>
          <p:nvPr>
            <p:ph type="sldImg"/>
          </p:nvPr>
        </p:nvSpPr>
        <p:spPr bwMode="auto">
          <a:xfrm>
            <a:off x="1106488" y="696913"/>
            <a:ext cx="4646612" cy="3486150"/>
          </a:xfrm>
          <a:prstGeom prst="rect">
            <a:avLst/>
          </a:prstGeom>
          <a:solidFill>
            <a:srgbClr val="FFFFFF"/>
          </a:solidFill>
          <a:ln>
            <a:solidFill>
              <a:srgbClr val="000000"/>
            </a:solidFill>
            <a:miter lim="800000"/>
            <a:headEnd/>
            <a:tailEnd/>
          </a:ln>
        </p:spPr>
      </p:sp>
      <p:sp>
        <p:nvSpPr>
          <p:cNvPr id="63490" name="Rectangle 2"/>
          <p:cNvSpPr txBox="1">
            <a:spLocks noGrp="1" noChangeArrowheads="1"/>
          </p:cNvSpPr>
          <p:nvPr>
            <p:ph type="body" idx="1"/>
          </p:nvPr>
        </p:nvSpPr>
        <p:spPr bwMode="auto">
          <a:xfrm>
            <a:off x="686591" y="4416426"/>
            <a:ext cx="5486400" cy="4183063"/>
          </a:xfrm>
          <a:prstGeom prst="rect">
            <a:avLst/>
          </a:prstGeom>
          <a:noFill/>
          <a:ln>
            <a:round/>
            <a:headEnd/>
            <a:tailEnd/>
          </a:ln>
        </p:spPr>
        <p:txBody>
          <a:bodyPr wrap="none" lIns="92446" tIns="46223" rIns="92446" bIns="46223" anchor="ctr"/>
          <a:lstStyle/>
          <a:p>
            <a:endParaRPr lang="en-US"/>
          </a:p>
        </p:txBody>
      </p:sp>
    </p:spTree>
    <p:extLst>
      <p:ext uri="{BB962C8B-B14F-4D97-AF65-F5344CB8AC3E}">
        <p14:creationId xmlns:p14="http://schemas.microsoft.com/office/powerpoint/2010/main" val="23993331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A8DE3CCD-9BCD-4AA1-B8B8-907E82AF5B12}" type="slidenum">
              <a:rPr lang="en-GB"/>
              <a:pPr/>
              <a:t>44</a:t>
            </a:fld>
            <a:endParaRPr lang="en-GB"/>
          </a:p>
        </p:txBody>
      </p:sp>
      <p:sp>
        <p:nvSpPr>
          <p:cNvPr id="63489" name="Rectangle 1"/>
          <p:cNvSpPr txBox="1">
            <a:spLocks noGrp="1" noRot="1" noChangeAspect="1" noChangeArrowheads="1"/>
          </p:cNvSpPr>
          <p:nvPr>
            <p:ph type="sldImg"/>
          </p:nvPr>
        </p:nvSpPr>
        <p:spPr bwMode="auto">
          <a:xfrm>
            <a:off x="1106488" y="696913"/>
            <a:ext cx="4646612" cy="3486150"/>
          </a:xfrm>
          <a:prstGeom prst="rect">
            <a:avLst/>
          </a:prstGeom>
          <a:solidFill>
            <a:srgbClr val="FFFFFF"/>
          </a:solidFill>
          <a:ln>
            <a:solidFill>
              <a:srgbClr val="000000"/>
            </a:solidFill>
            <a:miter lim="800000"/>
            <a:headEnd/>
            <a:tailEnd/>
          </a:ln>
        </p:spPr>
      </p:sp>
      <p:sp>
        <p:nvSpPr>
          <p:cNvPr id="63490" name="Rectangle 2"/>
          <p:cNvSpPr txBox="1">
            <a:spLocks noGrp="1" noChangeArrowheads="1"/>
          </p:cNvSpPr>
          <p:nvPr>
            <p:ph type="body" idx="1"/>
          </p:nvPr>
        </p:nvSpPr>
        <p:spPr bwMode="auto">
          <a:xfrm>
            <a:off x="686591" y="4416426"/>
            <a:ext cx="5486400" cy="4183063"/>
          </a:xfrm>
          <a:prstGeom prst="rect">
            <a:avLst/>
          </a:prstGeom>
          <a:noFill/>
          <a:ln>
            <a:round/>
            <a:headEnd/>
            <a:tailEnd/>
          </a:ln>
        </p:spPr>
        <p:txBody>
          <a:bodyPr wrap="none" lIns="92446" tIns="46223" rIns="92446" bIns="46223" anchor="ctr"/>
          <a:lstStyle/>
          <a:p>
            <a:endParaRPr lang="en-US"/>
          </a:p>
        </p:txBody>
      </p:sp>
    </p:spTree>
    <p:extLst>
      <p:ext uri="{BB962C8B-B14F-4D97-AF65-F5344CB8AC3E}">
        <p14:creationId xmlns:p14="http://schemas.microsoft.com/office/powerpoint/2010/main" val="19671034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1" name="Picture 10" descr="Celestia-R1---OverlayTitle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7397750" cy="6858000"/>
          </a:xfrm>
          <a:prstGeom prst="rect">
            <a:avLst/>
          </a:prstGeom>
        </p:spPr>
      </p:pic>
      <p:sp>
        <p:nvSpPr>
          <p:cNvPr id="2" name="Title 1"/>
          <p:cNvSpPr>
            <a:spLocks noGrp="1"/>
          </p:cNvSpPr>
          <p:nvPr>
            <p:ph type="ctrTitle"/>
          </p:nvPr>
        </p:nvSpPr>
        <p:spPr>
          <a:xfrm>
            <a:off x="2743973" y="1964267"/>
            <a:ext cx="5714228" cy="2421464"/>
          </a:xfrm>
        </p:spPr>
        <p:txBody>
          <a:bodyPr anchor="b">
            <a:normAutofit/>
          </a:bodyPr>
          <a:lstStyle>
            <a:lvl1pPr algn="r">
              <a:defRPr sz="4400">
                <a:effectLst/>
              </a:defRPr>
            </a:lvl1pPr>
          </a:lstStyle>
          <a:p>
            <a:r>
              <a:rPr lang="en-US"/>
              <a:t>Click to edit Master title style</a:t>
            </a:r>
            <a:endParaRPr lang="en-US" dirty="0"/>
          </a:p>
        </p:txBody>
      </p:sp>
      <p:sp>
        <p:nvSpPr>
          <p:cNvPr id="3" name="Subtitle 2"/>
          <p:cNvSpPr>
            <a:spLocks noGrp="1"/>
          </p:cNvSpPr>
          <p:nvPr>
            <p:ph type="subTitle" idx="1"/>
          </p:nvPr>
        </p:nvSpPr>
        <p:spPr>
          <a:xfrm>
            <a:off x="2743973" y="4385733"/>
            <a:ext cx="5714228"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6752311" y="5870576"/>
            <a:ext cx="1212173" cy="377825"/>
          </a:xfrm>
        </p:spPr>
        <p:txBody>
          <a:bodyPr/>
          <a:lstStyle/>
          <a:p>
            <a:fld id="{B108CFD5-28B5-4D7A-A838-2A691BED5245}" type="datetime1">
              <a:rPr lang="en-US" smtClean="0"/>
              <a:pPr/>
              <a:t>1/15/2024</a:t>
            </a:fld>
            <a:endParaRPr lang="en-US"/>
          </a:p>
        </p:txBody>
      </p:sp>
      <p:sp>
        <p:nvSpPr>
          <p:cNvPr id="5" name="Footer Placeholder 4"/>
          <p:cNvSpPr>
            <a:spLocks noGrp="1"/>
          </p:cNvSpPr>
          <p:nvPr>
            <p:ph type="ftr" sz="quarter" idx="11"/>
          </p:nvPr>
        </p:nvSpPr>
        <p:spPr>
          <a:xfrm>
            <a:off x="2743973" y="5870576"/>
            <a:ext cx="3932137" cy="377825"/>
          </a:xfrm>
        </p:spPr>
        <p:txBody>
          <a:bodyPr/>
          <a:lstStyle/>
          <a:p>
            <a:endParaRPr lang="en-US"/>
          </a:p>
        </p:txBody>
      </p:sp>
      <p:sp>
        <p:nvSpPr>
          <p:cNvPr id="6" name="Slide Number Placeholder 5"/>
          <p:cNvSpPr>
            <a:spLocks noGrp="1"/>
          </p:cNvSpPr>
          <p:nvPr>
            <p:ph type="sldNum" sz="quarter" idx="12"/>
          </p:nvPr>
        </p:nvSpPr>
        <p:spPr>
          <a:xfrm>
            <a:off x="8040685" y="5870576"/>
            <a:ext cx="417516" cy="377825"/>
          </a:xfrm>
        </p:spPr>
        <p:txBody>
          <a:bodyPr/>
          <a:lstStyle/>
          <a:p>
            <a:fld id="{BD7477AF-9793-4CD7-99E6-716142AFFE11}" type="slidenum">
              <a:rPr lang="en-US" smtClean="0"/>
              <a:pPr/>
              <a:t>‹#›</a:t>
            </a:fld>
            <a:endParaRPr lang="en-US"/>
          </a:p>
        </p:txBody>
      </p:sp>
    </p:spTree>
    <p:extLst>
      <p:ext uri="{BB962C8B-B14F-4D97-AF65-F5344CB8AC3E}">
        <p14:creationId xmlns:p14="http://schemas.microsoft.com/office/powerpoint/2010/main" val="1957607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4732865"/>
            <a:ext cx="7772400" cy="566738"/>
          </a:xfrm>
        </p:spPr>
        <p:txBody>
          <a:bodyPr anchor="b">
            <a:normAutofit/>
          </a:bodyPr>
          <a:lstStyle>
            <a:lvl1pPr algn="l">
              <a:defRPr sz="2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4401" y="932112"/>
            <a:ext cx="6858000"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a:lvl1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a:xfrm>
            <a:off x="457201" y="5299603"/>
            <a:ext cx="7772400" cy="493712"/>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6DD1796-E4B3-4FB1-A376-ED1598CE5896}" type="datetime1">
              <a:rPr lang="en-US" smtClean="0"/>
              <a:pPr/>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D8FADC-9727-4FC3-A186-0E9D1D7D0382}" type="slidenum">
              <a:rPr lang="en-US" smtClean="0"/>
              <a:pPr/>
              <a:t>‹#›</a:t>
            </a:fld>
            <a:endParaRPr lang="en-US"/>
          </a:p>
        </p:txBody>
      </p:sp>
    </p:spTree>
    <p:extLst>
      <p:ext uri="{BB962C8B-B14F-4D97-AF65-F5344CB8AC3E}">
        <p14:creationId xmlns:p14="http://schemas.microsoft.com/office/powerpoint/2010/main" val="1983590266"/>
      </p:ext>
    </p:extLst>
  </p:cSld>
  <p:clrMapOvr>
    <a:masterClrMapping/>
  </p:clrMapOvr>
  <p:hf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3" y="609602"/>
            <a:ext cx="7772399"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457202" y="4343400"/>
            <a:ext cx="7772399"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6DD1796-E4B3-4FB1-A376-ED1598CE5896}" type="datetime1">
              <a:rPr lang="en-US" smtClean="0"/>
              <a:pPr/>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D8FADC-9727-4FC3-A186-0E9D1D7D0382}" type="slidenum">
              <a:rPr lang="en-US" smtClean="0"/>
              <a:pPr/>
              <a:t>‹#›</a:t>
            </a:fld>
            <a:endParaRPr lang="en-US"/>
          </a:p>
        </p:txBody>
      </p:sp>
    </p:spTree>
    <p:extLst>
      <p:ext uri="{BB962C8B-B14F-4D97-AF65-F5344CB8AC3E}">
        <p14:creationId xmlns:p14="http://schemas.microsoft.com/office/powerpoint/2010/main" val="602412555"/>
      </p:ext>
    </p:extLst>
  </p:cSld>
  <p:clrMapOvr>
    <a:masterClrMapping/>
  </p:clrMapOvr>
  <p:hf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7" name="Picture 1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4" name="TextBox 13"/>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988671" y="3352800"/>
            <a:ext cx="6876133" cy="381000"/>
          </a:xfrm>
        </p:spPr>
        <p:txBody>
          <a:bodyPr anchor="ctr">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462266" y="4343400"/>
            <a:ext cx="7772400"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6DD1796-E4B3-4FB1-A376-ED1598CE5896}" type="datetime1">
              <a:rPr lang="en-US" smtClean="0"/>
              <a:pPr/>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D8FADC-9727-4FC3-A186-0E9D1D7D0382}" type="slidenum">
              <a:rPr lang="en-US" smtClean="0"/>
              <a:pPr/>
              <a:t>‹#›</a:t>
            </a:fld>
            <a:endParaRPr lang="en-US"/>
          </a:p>
        </p:txBody>
      </p:sp>
    </p:spTree>
    <p:extLst>
      <p:ext uri="{BB962C8B-B14F-4D97-AF65-F5344CB8AC3E}">
        <p14:creationId xmlns:p14="http://schemas.microsoft.com/office/powerpoint/2010/main" val="126259353"/>
      </p:ext>
    </p:extLst>
  </p:cSld>
  <p:clrMapOvr>
    <a:masterClrMapping/>
  </p:clrMapOvr>
  <p:hf hdr="0" ft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3291648"/>
            <a:ext cx="7772401" cy="1468800"/>
          </a:xfrm>
        </p:spPr>
        <p:txBody>
          <a:bodyPr anchor="b">
            <a:normAutofit/>
          </a:bodyPr>
          <a:lstStyle>
            <a:lvl1pPr algn="l">
              <a:defRPr sz="2800" b="0" cap="none"/>
            </a:lvl1pPr>
          </a:lstStyle>
          <a:p>
            <a:r>
              <a:rPr lang="en-US"/>
              <a:t>Click to edit Master title style</a:t>
            </a:r>
            <a:endParaRPr lang="en-US" dirty="0"/>
          </a:p>
        </p:txBody>
      </p:sp>
      <p:sp>
        <p:nvSpPr>
          <p:cNvPr id="3" name="Text Placeholder 2"/>
          <p:cNvSpPr>
            <a:spLocks noGrp="1"/>
          </p:cNvSpPr>
          <p:nvPr>
            <p:ph type="body" idx="1"/>
          </p:nvPr>
        </p:nvSpPr>
        <p:spPr>
          <a:xfrm>
            <a:off x="457200" y="4760448"/>
            <a:ext cx="7772402" cy="8604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6DD1796-E4B3-4FB1-A376-ED1598CE5896}" type="datetime1">
              <a:rPr lang="en-US" smtClean="0"/>
              <a:pPr/>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D8FADC-9727-4FC3-A186-0E9D1D7D0382}" type="slidenum">
              <a:rPr lang="en-US" smtClean="0"/>
              <a:pPr/>
              <a:t>‹#›</a:t>
            </a:fld>
            <a:endParaRPr lang="en-US"/>
          </a:p>
        </p:txBody>
      </p:sp>
    </p:spTree>
    <p:extLst>
      <p:ext uri="{BB962C8B-B14F-4D97-AF65-F5344CB8AC3E}">
        <p14:creationId xmlns:p14="http://schemas.microsoft.com/office/powerpoint/2010/main" val="3860243984"/>
      </p:ext>
    </p:extLst>
  </p:cSld>
  <p:clrMapOvr>
    <a:masterClrMapping/>
  </p:clrMapOvr>
  <p:hf hdr="0" ftr="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11" name="TextBox 10"/>
          <p:cNvSpPr txBox="1"/>
          <p:nvPr/>
        </p:nvSpPr>
        <p:spPr>
          <a:xfrm>
            <a:off x="421796" y="718114"/>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6" name="TextBox 15"/>
          <p:cNvSpPr txBox="1"/>
          <p:nvPr/>
        </p:nvSpPr>
        <p:spPr>
          <a:xfrm>
            <a:off x="7735800" y="2751671"/>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879115" y="609602"/>
            <a:ext cx="7091297"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457200" y="3886200"/>
            <a:ext cx="7772401" cy="8890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457200" y="4775200"/>
            <a:ext cx="7772401" cy="10160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6DD1796-E4B3-4FB1-A376-ED1598CE5896}" type="datetime1">
              <a:rPr lang="en-US" smtClean="0"/>
              <a:pPr/>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D8FADC-9727-4FC3-A186-0E9D1D7D0382}" type="slidenum">
              <a:rPr lang="en-US" smtClean="0"/>
              <a:pPr/>
              <a:t>‹#›</a:t>
            </a:fld>
            <a:endParaRPr lang="en-US"/>
          </a:p>
        </p:txBody>
      </p:sp>
    </p:spTree>
    <p:extLst>
      <p:ext uri="{BB962C8B-B14F-4D97-AF65-F5344CB8AC3E}">
        <p14:creationId xmlns:p14="http://schemas.microsoft.com/office/powerpoint/2010/main" val="3623016986"/>
      </p:ext>
    </p:extLst>
  </p:cSld>
  <p:clrMapOvr>
    <a:masterClrMapping/>
  </p:clrMapOvr>
  <p:hf hdr="0" ft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4440" y="609602"/>
            <a:ext cx="7772401" cy="2743199"/>
          </a:xfrm>
        </p:spPr>
        <p:txBody>
          <a:bodyPr vert="horz" lIns="91440" tIns="45720" rIns="91440" bIns="45720" rtlCol="0" anchor="ctr">
            <a:normAutofit/>
          </a:bodyPr>
          <a:lstStyle>
            <a:lvl1pPr>
              <a:defRPr lang="en-US" sz="2800"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464440" y="3505200"/>
            <a:ext cx="7772401" cy="838200"/>
          </a:xfrm>
        </p:spPr>
        <p:txBody>
          <a:bodyPr vert="horz" lIns="91440" tIns="45720" rIns="91440" bIns="45720" rtlCol="0" anchor="b">
            <a:normAutofit/>
          </a:bodyPr>
          <a:lstStyle>
            <a:lvl1pPr>
              <a:buNone/>
              <a:defRPr lang="en-US" sz="20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464439" y="4343400"/>
            <a:ext cx="7772401" cy="1447800"/>
          </a:xfrm>
        </p:spPr>
        <p:txBody>
          <a:bodyPr anchor="t">
            <a:normAutofit/>
          </a:bodyPr>
          <a:lstStyle>
            <a:lvl1pPr marL="0" indent="0" algn="l">
              <a:buNone/>
              <a:defRPr sz="1600">
                <a:solidFill>
                  <a:schemeClr val="tx1"/>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6DD1796-E4B3-4FB1-A376-ED1598CE5896}" type="datetime1">
              <a:rPr lang="en-US" smtClean="0"/>
              <a:pPr/>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D8FADC-9727-4FC3-A186-0E9D1D7D0382}" type="slidenum">
              <a:rPr lang="en-US" smtClean="0"/>
              <a:pPr/>
              <a:t>‹#›</a:t>
            </a:fld>
            <a:endParaRPr lang="en-US"/>
          </a:p>
        </p:txBody>
      </p:sp>
    </p:spTree>
    <p:extLst>
      <p:ext uri="{BB962C8B-B14F-4D97-AF65-F5344CB8AC3E}">
        <p14:creationId xmlns:p14="http://schemas.microsoft.com/office/powerpoint/2010/main" val="2333072478"/>
      </p:ext>
    </p:extLst>
  </p:cSld>
  <p:clrMapOvr>
    <a:masterClrMapping/>
  </p:clrMapOvr>
  <p:hf hdr="0" ftr="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8" name="Title 1"/>
          <p:cNvSpPr>
            <a:spLocks noGrp="1"/>
          </p:cNvSpPr>
          <p:nvPr>
            <p:ph type="title"/>
          </p:nvPr>
        </p:nvSpPr>
        <p:spPr>
          <a:xfrm>
            <a:off x="457200" y="609601"/>
            <a:ext cx="7772400" cy="1456267"/>
          </a:xfrm>
        </p:spPr>
        <p:txBody>
          <a:bodyPr>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391335-586A-483C-A8BB-679DC72AC5A1}" type="datetime1">
              <a:rPr lang="en-US" smtClean="0"/>
              <a:pPr/>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28200A-C3E4-45E1-B66A-52547EAEAC26}" type="slidenum">
              <a:rPr lang="en-US" smtClean="0"/>
              <a:pPr/>
              <a:t>‹#›</a:t>
            </a:fld>
            <a:endParaRPr lang="en-US"/>
          </a:p>
        </p:txBody>
      </p:sp>
    </p:spTree>
    <p:extLst>
      <p:ext uri="{BB962C8B-B14F-4D97-AF65-F5344CB8AC3E}">
        <p14:creationId xmlns:p14="http://schemas.microsoft.com/office/powerpoint/2010/main" val="19345097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Vertical Title 1"/>
          <p:cNvSpPr>
            <a:spLocks noGrp="1"/>
          </p:cNvSpPr>
          <p:nvPr>
            <p:ph type="title" orient="vert"/>
          </p:nvPr>
        </p:nvSpPr>
        <p:spPr>
          <a:xfrm>
            <a:off x="6552978" y="609600"/>
            <a:ext cx="1676621" cy="5181601"/>
          </a:xfrm>
        </p:spPr>
        <p:txBody>
          <a:bodyPr vert="eaVert">
            <a:normAutofit/>
          </a:bodyPr>
          <a:lstStyle>
            <a:lvl1pPr>
              <a:defRPr sz="2800"/>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5990184"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E49A24-5AB2-4CE7-9CAE-8236863ED325}" type="datetime1">
              <a:rPr lang="en-US" smtClean="0"/>
              <a:pPr/>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4793CD-DBD4-4C58-B910-D0CEC9EB0D21}" type="slidenum">
              <a:rPr lang="en-US" smtClean="0"/>
              <a:pPr/>
              <a:t>‹#›</a:t>
            </a:fld>
            <a:endParaRPr lang="en-US"/>
          </a:p>
        </p:txBody>
      </p:sp>
    </p:spTree>
    <p:extLst>
      <p:ext uri="{BB962C8B-B14F-4D97-AF65-F5344CB8AC3E}">
        <p14:creationId xmlns:p14="http://schemas.microsoft.com/office/powerpoint/2010/main" val="5507413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endParaRPr lang="en-US"/>
          </a:p>
        </p:txBody>
      </p:sp>
      <p:sp>
        <p:nvSpPr>
          <p:cNvPr id="4" name="Date Placeholder 3"/>
          <p:cNvSpPr>
            <a:spLocks noGrp="1"/>
          </p:cNvSpPr>
          <p:nvPr>
            <p:ph type="dt" sz="half" idx="10"/>
          </p:nvPr>
        </p:nvSpPr>
        <p:spPr>
          <a:xfrm>
            <a:off x="685800" y="6248400"/>
            <a:ext cx="1905000" cy="457200"/>
          </a:xfrm>
        </p:spPr>
        <p:txBody>
          <a:bodyPr/>
          <a:lstStyle>
            <a:lvl1pPr>
              <a:defRPr/>
            </a:lvl1pPr>
          </a:lstStyle>
          <a:p>
            <a:fld id="{546F5223-3D1F-418D-B4E4-491182F6C95A}" type="datetime1">
              <a:rPr lang="en-US" smtClean="0"/>
              <a:pPr/>
              <a:t>1/15/2024</a:t>
            </a:fld>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1B01EF6B-2755-43C2-9A4B-51EF53A6A6A1}" type="slidenum">
              <a:rPr lang="en-US"/>
              <a:pPr/>
              <a:t>‹#›</a:t>
            </a:fld>
            <a:endParaRPr lang="en-US"/>
          </a:p>
        </p:txBody>
      </p:sp>
    </p:spTree>
    <p:extLst>
      <p:ext uri="{BB962C8B-B14F-4D97-AF65-F5344CB8AC3E}">
        <p14:creationId xmlns:p14="http://schemas.microsoft.com/office/powerpoint/2010/main" val="4153817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8912B5-3F16-4E03-9A74-42F5494F2F20}" type="datetime1">
              <a:rPr lang="en-US" smtClean="0"/>
              <a:pPr/>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8F7DDD-7E82-4EB5-B58A-1E912DE127E4}" type="slidenum">
              <a:rPr lang="en-US" smtClean="0"/>
              <a:pPr/>
              <a:t>‹#›</a:t>
            </a:fld>
            <a:endParaRPr lang="en-US"/>
          </a:p>
        </p:txBody>
      </p:sp>
    </p:spTree>
    <p:extLst>
      <p:ext uri="{BB962C8B-B14F-4D97-AF65-F5344CB8AC3E}">
        <p14:creationId xmlns:p14="http://schemas.microsoft.com/office/powerpoint/2010/main" val="544181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2" y="3308581"/>
            <a:ext cx="7772400" cy="14688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457201" y="4777381"/>
            <a:ext cx="7772400" cy="860400"/>
          </a:xfrm>
        </p:spPr>
        <p:txBody>
          <a:bodyPr anchor="t">
            <a:normAutofit/>
          </a:bodyPr>
          <a:lstStyle>
            <a:lvl1pPr marL="0" indent="0" algn="l">
              <a:buNone/>
              <a:defRPr sz="18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FF8D98A-F43B-42A2-BB24-3450B1BDCD74}" type="datetime1">
              <a:rPr lang="en-US" smtClean="0"/>
              <a:pPr/>
              <a:t>1/15/2024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D6B200-31A9-4AD2-B72D-DE8F358C3833}" type="slidenum">
              <a:rPr lang="en-US" smtClean="0"/>
              <a:pPr/>
              <a:t>‹#›</a:t>
            </a:fld>
            <a:endParaRPr lang="en-US"/>
          </a:p>
        </p:txBody>
      </p:sp>
    </p:spTree>
    <p:extLst>
      <p:ext uri="{BB962C8B-B14F-4D97-AF65-F5344CB8AC3E}">
        <p14:creationId xmlns:p14="http://schemas.microsoft.com/office/powerpoint/2010/main" val="285322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57201" y="2142068"/>
            <a:ext cx="3813048"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6553" y="2142068"/>
            <a:ext cx="3813048"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BE80F3E-64F4-4803-910A-0485A91B074C}" type="datetime1">
              <a:rPr lang="en-US" smtClean="0"/>
              <a:pPr/>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78DCED-AF43-411F-B2E9-F117BB16B5CF}" type="slidenum">
              <a:rPr lang="en-US" smtClean="0"/>
              <a:pPr/>
              <a:t>‹#›</a:t>
            </a:fld>
            <a:endParaRPr lang="en-US"/>
          </a:p>
        </p:txBody>
      </p:sp>
    </p:spTree>
    <p:extLst>
      <p:ext uri="{BB962C8B-B14F-4D97-AF65-F5344CB8AC3E}">
        <p14:creationId xmlns:p14="http://schemas.microsoft.com/office/powerpoint/2010/main" val="1963381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3" name="Picture 12"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p:txBody>
          <a:bodyPr>
            <a:normAutofit/>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743480" y="2218267"/>
            <a:ext cx="354060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870201"/>
            <a:ext cx="3813048"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11120" y="2218267"/>
            <a:ext cx="35184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416552" y="2870201"/>
            <a:ext cx="3813048"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0E3818-180D-40B7-82B5-A1AC8ED45500}" type="datetime1">
              <a:rPr lang="en-US" smtClean="0"/>
              <a:pPr/>
              <a:t>1/15/2024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800F79-6D60-45D5-936C-EDF63B1EFC94}" type="slidenum">
              <a:rPr lang="en-US" smtClean="0"/>
              <a:pPr/>
              <a:t>‹#›</a:t>
            </a:fld>
            <a:endParaRPr lang="en-US"/>
          </a:p>
        </p:txBody>
      </p:sp>
    </p:spTree>
    <p:extLst>
      <p:ext uri="{BB962C8B-B14F-4D97-AF65-F5344CB8AC3E}">
        <p14:creationId xmlns:p14="http://schemas.microsoft.com/office/powerpoint/2010/main" val="2293381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57201" y="609601"/>
            <a:ext cx="7772400" cy="1456267"/>
          </a:xfrm>
        </p:spPr>
        <p:txBody>
          <a:bodyPr>
            <a:normAutofit/>
          </a:bodyPr>
          <a:lstStyle>
            <a:lvl1pPr>
              <a:defRPr sz="3200"/>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B623993-7788-4880-BEA0-127645DE2811}" type="datetime1">
              <a:rPr lang="en-US" smtClean="0"/>
              <a:pPr/>
              <a:t>1/15/2024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5CAAB4-D61B-4D65-A889-DA57D8991BB4}" type="slidenum">
              <a:rPr lang="en-US" smtClean="0"/>
              <a:pPr/>
              <a:t>‹#›</a:t>
            </a:fld>
            <a:endParaRPr lang="en-US"/>
          </a:p>
        </p:txBody>
      </p:sp>
    </p:spTree>
    <p:extLst>
      <p:ext uri="{BB962C8B-B14F-4D97-AF65-F5344CB8AC3E}">
        <p14:creationId xmlns:p14="http://schemas.microsoft.com/office/powerpoint/2010/main" val="2751342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Date Placeholder 1"/>
          <p:cNvSpPr>
            <a:spLocks noGrp="1"/>
          </p:cNvSpPr>
          <p:nvPr>
            <p:ph type="dt" sz="half" idx="10"/>
          </p:nvPr>
        </p:nvSpPr>
        <p:spPr/>
        <p:txBody>
          <a:bodyPr/>
          <a:lstStyle/>
          <a:p>
            <a:fld id="{B4B20B61-B003-47F1-891E-1846A4AB437E}" type="datetime1">
              <a:rPr lang="en-US" smtClean="0"/>
              <a:pPr/>
              <a:t>1/15/2024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2FEFE7-F2BC-46D5-9265-46AADEBA97DB}" type="slidenum">
              <a:rPr lang="en-US" smtClean="0"/>
              <a:pPr/>
              <a:t>‹#›</a:t>
            </a:fld>
            <a:endParaRPr lang="en-US"/>
          </a:p>
        </p:txBody>
      </p:sp>
    </p:spTree>
    <p:extLst>
      <p:ext uri="{BB962C8B-B14F-4D97-AF65-F5344CB8AC3E}">
        <p14:creationId xmlns:p14="http://schemas.microsoft.com/office/powerpoint/2010/main" val="4275964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2" name="Picture 11"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1718" y="1557868"/>
            <a:ext cx="2862910" cy="1439332"/>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606144" y="609601"/>
            <a:ext cx="4627975"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61718" y="2997200"/>
            <a:ext cx="2862910" cy="184573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B4B600C-7174-4CA8-B7E0-13A0ABD6EC5D}" type="datetime1">
              <a:rPr lang="en-US" smtClean="0"/>
              <a:pPr/>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631081-104E-4858-8084-E71D3657D03B}" type="slidenum">
              <a:rPr lang="en-US" smtClean="0"/>
              <a:pPr/>
              <a:t>‹#›</a:t>
            </a:fld>
            <a:endParaRPr lang="en-US"/>
          </a:p>
        </p:txBody>
      </p:sp>
    </p:spTree>
    <p:extLst>
      <p:ext uri="{BB962C8B-B14F-4D97-AF65-F5344CB8AC3E}">
        <p14:creationId xmlns:p14="http://schemas.microsoft.com/office/powerpoint/2010/main" val="1294544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1" name="Picture 10" descr="Celestia-R1---OverlayContentS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56" y="0"/>
            <a:ext cx="9118600" cy="6858000"/>
          </a:xfrm>
          <a:prstGeom prst="rect">
            <a:avLst/>
          </a:prstGeom>
        </p:spPr>
      </p:pic>
      <p:sp>
        <p:nvSpPr>
          <p:cNvPr id="2" name="Title 1"/>
          <p:cNvSpPr>
            <a:spLocks noGrp="1"/>
          </p:cNvSpPr>
          <p:nvPr>
            <p:ph type="title"/>
          </p:nvPr>
        </p:nvSpPr>
        <p:spPr>
          <a:xfrm>
            <a:off x="462128" y="1735672"/>
            <a:ext cx="4097204" cy="1371600"/>
          </a:xfrm>
        </p:spPr>
        <p:txBody>
          <a:bodyPr anchor="b">
            <a:normAutofit/>
          </a:bodyPr>
          <a:lstStyle>
            <a:lvl1pPr algn="l">
              <a:defRPr sz="24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029200" y="914400"/>
            <a:ext cx="3200400"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600" dirty="0"/>
            </a:lvl1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a:xfrm>
            <a:off x="462128" y="3107272"/>
            <a:ext cx="4097204"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4D2B18C-BBC0-4A5E-958D-F2A2BFDC0C99}" type="datetime1">
              <a:rPr lang="en-US" smtClean="0"/>
              <a:pPr/>
              <a:t>1/15/2024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241D6C-DEB0-43FB-A47C-77A652D11D02}" type="slidenum">
              <a:rPr lang="en-US" smtClean="0"/>
              <a:pPr/>
              <a:t>‹#›</a:t>
            </a:fld>
            <a:endParaRPr lang="en-US"/>
          </a:p>
        </p:txBody>
      </p:sp>
    </p:spTree>
    <p:extLst>
      <p:ext uri="{BB962C8B-B14F-4D97-AF65-F5344CB8AC3E}">
        <p14:creationId xmlns:p14="http://schemas.microsoft.com/office/powerpoint/2010/main" val="1564454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609601"/>
            <a:ext cx="7772400"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2142068"/>
            <a:ext cx="7772400"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523712" y="5870576"/>
            <a:ext cx="1212173"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F799634-F361-4452-8508-76022F562DE0}" type="datetime1">
              <a:rPr lang="en-US" smtClean="0"/>
              <a:pPr/>
              <a:t>1/15/2024</a:t>
            </a:fld>
            <a:endParaRPr lang="en-US"/>
          </a:p>
        </p:txBody>
      </p:sp>
      <p:sp>
        <p:nvSpPr>
          <p:cNvPr id="5" name="Footer Placeholder 4"/>
          <p:cNvSpPr>
            <a:spLocks noGrp="1"/>
          </p:cNvSpPr>
          <p:nvPr>
            <p:ph type="ftr" sz="quarter" idx="3"/>
          </p:nvPr>
        </p:nvSpPr>
        <p:spPr>
          <a:xfrm>
            <a:off x="457200" y="5870576"/>
            <a:ext cx="5990311"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7812085" y="5870576"/>
            <a:ext cx="417516"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DD8FADC-9727-4FC3-A186-0E9D1D7D0382}" type="slidenum">
              <a:rPr lang="en-US" smtClean="0"/>
              <a:pPr/>
              <a:t>‹#›</a:t>
            </a:fld>
            <a:endParaRPr lang="en-US"/>
          </a:p>
        </p:txBody>
      </p:sp>
    </p:spTree>
    <p:extLst>
      <p:ext uri="{BB962C8B-B14F-4D97-AF65-F5344CB8AC3E}">
        <p14:creationId xmlns:p14="http://schemas.microsoft.com/office/powerpoint/2010/main" val="154495042"/>
      </p:ext>
    </p:extLst>
  </p:cSld>
  <p:clrMap bg1="dk1" tx1="lt1" bg2="dk2" tx2="lt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 id="2147483869" r:id="rId12"/>
    <p:sldLayoutId id="2147483870" r:id="rId13"/>
    <p:sldLayoutId id="2147483871" r:id="rId14"/>
    <p:sldLayoutId id="2147483872" r:id="rId15"/>
    <p:sldLayoutId id="2147483873" r:id="rId16"/>
    <p:sldLayoutId id="2147483874" r:id="rId17"/>
    <p:sldLayoutId id="2147483875" r:id="rId18"/>
  </p:sldLayoutIdLst>
  <p:hf hdr="0" ftr="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AACB97E-CB4E-4A21-80FC-FEFE5353B15C}" type="datetime1">
              <a:rPr lang="en-US" smtClean="0"/>
              <a:pPr/>
              <a:t>1/15/2024</a:t>
            </a:fld>
            <a:endParaRPr lang="en-US"/>
          </a:p>
        </p:txBody>
      </p:sp>
      <p:sp>
        <p:nvSpPr>
          <p:cNvPr id="5" name="Slide Number Placeholder 4"/>
          <p:cNvSpPr>
            <a:spLocks noGrp="1"/>
          </p:cNvSpPr>
          <p:nvPr>
            <p:ph type="sldNum" sz="quarter" idx="12"/>
          </p:nvPr>
        </p:nvSpPr>
        <p:spPr/>
        <p:txBody>
          <a:bodyPr/>
          <a:lstStyle/>
          <a:p>
            <a:fld id="{808F7DDD-7E82-4EB5-B58A-1E912DE127E4}" type="slidenum">
              <a:rPr lang="en-US" smtClean="0"/>
              <a:pPr/>
              <a:t>1</a:t>
            </a:fld>
            <a:endParaRPr lang="en-US"/>
          </a:p>
        </p:txBody>
      </p:sp>
      <p:sp>
        <p:nvSpPr>
          <p:cNvPr id="2050" name="Rectangle 2"/>
          <p:cNvSpPr>
            <a:spLocks noGrp="1" noChangeArrowheads="1"/>
          </p:cNvSpPr>
          <p:nvPr>
            <p:ph type="title" idx="4294967295"/>
          </p:nvPr>
        </p:nvSpPr>
        <p:spPr>
          <a:xfrm>
            <a:off x="152400" y="304800"/>
            <a:ext cx="8839200" cy="1066800"/>
          </a:xfrm>
        </p:spPr>
        <p:txBody>
          <a:bodyPr/>
          <a:lstStyle/>
          <a:p>
            <a:pPr>
              <a:lnSpc>
                <a:spcPts val="4200"/>
              </a:lnSpc>
            </a:pPr>
            <a:r>
              <a:rPr lang="en-US" b="1" dirty="0">
                <a:latin typeface="+mn-lt"/>
              </a:rPr>
              <a:t>Audit Observations &amp; its settlement process</a:t>
            </a:r>
          </a:p>
        </p:txBody>
      </p:sp>
      <p:sp>
        <p:nvSpPr>
          <p:cNvPr id="2051" name="Rectangle 3"/>
          <p:cNvSpPr>
            <a:spLocks noGrp="1" noChangeArrowheads="1"/>
          </p:cNvSpPr>
          <p:nvPr>
            <p:ph idx="4294967295"/>
          </p:nvPr>
        </p:nvSpPr>
        <p:spPr>
          <a:xfrm>
            <a:off x="1411285" y="2743200"/>
            <a:ext cx="6400800" cy="2895600"/>
          </a:xfrm>
        </p:spPr>
        <p:txBody>
          <a:bodyPr/>
          <a:lstStyle/>
          <a:p>
            <a:pPr marL="0" indent="0">
              <a:buFont typeface="Wingdings" pitchFamily="2" charset="2"/>
              <a:buNone/>
            </a:pPr>
            <a:r>
              <a:rPr lang="en-GB" sz="2800" dirty="0">
                <a:latin typeface="Times New Roman" panose="02020603050405020304" pitchFamily="18" charset="0"/>
                <a:cs typeface="Times New Roman" panose="02020603050405020304" pitchFamily="18" charset="0"/>
              </a:rPr>
              <a:t>Facilitator:</a:t>
            </a:r>
          </a:p>
          <a:p>
            <a:pPr marL="0" indent="0">
              <a:buFont typeface="Wingdings" pitchFamily="2" charset="2"/>
              <a:buNone/>
            </a:pPr>
            <a:r>
              <a:rPr lang="en-US" sz="3200" dirty="0">
                <a:latin typeface="Times New Roman" pitchFamily="18" charset="0"/>
                <a:cs typeface="Times New Roman" pitchFamily="18" charset="0"/>
              </a:rPr>
              <a:t>Md. Shah </a:t>
            </a:r>
            <a:r>
              <a:rPr lang="en-US" sz="3200" dirty="0" err="1">
                <a:latin typeface="Times New Roman" pitchFamily="18" charset="0"/>
                <a:cs typeface="Times New Roman" pitchFamily="18" charset="0"/>
              </a:rPr>
              <a:t>Alam</a:t>
            </a:r>
            <a:endParaRPr lang="en-US" sz="3600" dirty="0">
              <a:latin typeface="Times New Roman" pitchFamily="18" charset="0"/>
              <a:cs typeface="Times New Roman" pitchFamily="18" charset="0"/>
            </a:endParaRPr>
          </a:p>
          <a:p>
            <a:pPr marL="0" indent="0">
              <a:buFont typeface="Wingdings" pitchFamily="2" charset="2"/>
              <a:buNone/>
            </a:pPr>
            <a:r>
              <a:rPr lang="en-US" dirty="0">
                <a:latin typeface="Times New Roman" panose="02020603050405020304" pitchFamily="18" charset="0"/>
                <a:cs typeface="Times New Roman" panose="02020603050405020304" pitchFamily="18" charset="0"/>
              </a:rPr>
              <a:t>Joint Secretary</a:t>
            </a:r>
            <a:r>
              <a:rPr lang="bn-BD" dirty="0">
                <a:latin typeface="Times New Roman" panose="02020603050405020304" pitchFamily="18" charset="0"/>
              </a:rPr>
              <a:t>, FID</a:t>
            </a:r>
            <a:endParaRPr lang="en-US" dirty="0">
              <a:latin typeface="Times New Roman" panose="02020603050405020304" pitchFamily="18" charset="0"/>
              <a:cs typeface="Times New Roman" panose="02020603050405020304" pitchFamily="18" charset="0"/>
            </a:endParaRPr>
          </a:p>
          <a:p>
            <a:pPr marL="0" indent="0">
              <a:buFont typeface="Wingdings" pitchFamily="2" charset="2"/>
              <a:buNone/>
            </a:pPr>
            <a:r>
              <a:rPr lang="en-US" dirty="0">
                <a:latin typeface="Times New Roman" panose="02020603050405020304" pitchFamily="18" charset="0"/>
                <a:cs typeface="Times New Roman" panose="02020603050405020304" pitchFamily="18" charset="0"/>
              </a:rPr>
              <a:t>Cell: 01552 311540.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a:xfrm>
            <a:off x="533400" y="457200"/>
            <a:ext cx="7961313" cy="698500"/>
          </a:xfrm>
        </p:spPr>
        <p:txBody>
          <a:bodyPr>
            <a:normAutofit/>
          </a:bodyPr>
          <a:lstStyle/>
          <a:p>
            <a:r>
              <a:rPr lang="en-US" sz="2400" b="1" dirty="0">
                <a:latin typeface="Times New Roman" panose="02020603050405020304" pitchFamily="18" charset="0"/>
                <a:cs typeface="Times New Roman" panose="02020603050405020304" pitchFamily="18" charset="0"/>
              </a:rPr>
              <a:t>Offices under CAG, Bangladesh</a:t>
            </a:r>
          </a:p>
        </p:txBody>
      </p:sp>
      <p:sp>
        <p:nvSpPr>
          <p:cNvPr id="183299" name="Rectangle 3"/>
          <p:cNvSpPr>
            <a:spLocks noGrp="1" noChangeArrowheads="1"/>
          </p:cNvSpPr>
          <p:nvPr>
            <p:ph idx="1"/>
          </p:nvPr>
        </p:nvSpPr>
        <p:spPr bwMode="auto">
          <a:xfrm>
            <a:off x="457200" y="1524000"/>
            <a:ext cx="8382000" cy="4343400"/>
          </a:xfrm>
          <a:noFill/>
          <a:ln>
            <a:miter lim="800000"/>
            <a:headEnd/>
            <a:tailEnd/>
          </a:ln>
        </p:spPr>
        <p:txBody>
          <a:bodyPr vert="horz" wrap="square" lIns="91440" tIns="45720" rIns="91440" bIns="45720" numCol="1" anchor="t" anchorCtr="0" compatLnSpc="1">
            <a:prstTxWarp prst="textNoShape">
              <a:avLst/>
            </a:prstTxWarp>
            <a:normAutofit/>
          </a:bodyPr>
          <a:lstStyle/>
          <a:p>
            <a:pPr>
              <a:lnSpc>
                <a:spcPct val="150000"/>
              </a:lnSpc>
              <a:spcBef>
                <a:spcPts val="700"/>
              </a:spcBef>
              <a:buClr>
                <a:srgbClr val="996666"/>
              </a:buClr>
              <a:buSzPct val="80000"/>
              <a:buFont typeface="Wingdings" charset="2"/>
              <a:buChar char=""/>
            </a:pPr>
            <a:r>
              <a:rPr lang="en-GB" sz="2800" dirty="0">
                <a:latin typeface="Times New Roman" panose="02020603050405020304" pitchFamily="18" charset="0"/>
                <a:cs typeface="Times New Roman" panose="02020603050405020304" pitchFamily="18" charset="0"/>
              </a:rPr>
              <a:t>17 Audit Directorates under the direct administrative control of CAG.</a:t>
            </a:r>
          </a:p>
          <a:p>
            <a:pPr>
              <a:lnSpc>
                <a:spcPct val="150000"/>
              </a:lnSpc>
              <a:spcBef>
                <a:spcPts val="700"/>
              </a:spcBef>
              <a:buClr>
                <a:srgbClr val="996666"/>
              </a:buClr>
              <a:buSzPct val="80000"/>
              <a:buFont typeface="Wingdings" charset="2"/>
              <a:buChar char=""/>
            </a:pPr>
            <a:r>
              <a:rPr lang="en-GB" sz="2800" dirty="0">
                <a:latin typeface="Times New Roman" panose="02020603050405020304" pitchFamily="18" charset="0"/>
                <a:cs typeface="Times New Roman" panose="02020603050405020304" pitchFamily="18" charset="0"/>
              </a:rPr>
              <a:t>To perform two fold functions:</a:t>
            </a:r>
          </a:p>
          <a:p>
            <a:pPr lvl="1">
              <a:lnSpc>
                <a:spcPct val="150000"/>
              </a:lnSpc>
              <a:spcBef>
                <a:spcPts val="600"/>
              </a:spcBef>
              <a:buClr>
                <a:srgbClr val="99CCFF"/>
              </a:buClr>
              <a:buSzPct val="70000"/>
              <a:buFont typeface="Wingdings" charset="2"/>
              <a:buChar char=""/>
            </a:pPr>
            <a:r>
              <a:rPr lang="en-GB" sz="2800" dirty="0">
                <a:latin typeface="Times New Roman" panose="02020603050405020304" pitchFamily="18" charset="0"/>
                <a:cs typeface="Times New Roman" panose="02020603050405020304" pitchFamily="18" charset="0"/>
              </a:rPr>
              <a:t>To fulfil the constitutional obligation of CAG, </a:t>
            </a:r>
          </a:p>
          <a:p>
            <a:pPr lvl="1">
              <a:lnSpc>
                <a:spcPct val="150000"/>
              </a:lnSpc>
              <a:spcBef>
                <a:spcPts val="600"/>
              </a:spcBef>
              <a:buClr>
                <a:srgbClr val="99CCFF"/>
              </a:buClr>
              <a:buSzPct val="70000"/>
              <a:buFont typeface="Wingdings" charset="2"/>
              <a:buChar char=""/>
            </a:pPr>
            <a:r>
              <a:rPr lang="en-GB" sz="2800" dirty="0">
                <a:latin typeface="Times New Roman" panose="02020603050405020304" pitchFamily="18" charset="0"/>
                <a:cs typeface="Times New Roman" panose="02020603050405020304" pitchFamily="18" charset="0"/>
              </a:rPr>
              <a:t>To meet the requirements of Parliament</a:t>
            </a:r>
            <a:endParaRPr lang="en-US" sz="2800" dirty="0">
              <a:latin typeface="Times New Roman" panose="02020603050405020304" pitchFamily="18" charset="0"/>
              <a:cs typeface="Times New Roman" panose="02020603050405020304" pitchFamily="18" charset="0"/>
            </a:endParaRPr>
          </a:p>
        </p:txBody>
      </p:sp>
      <p:sp>
        <p:nvSpPr>
          <p:cNvPr id="4" name="Date Placeholder 3"/>
          <p:cNvSpPr>
            <a:spLocks noGrp="1"/>
          </p:cNvSpPr>
          <p:nvPr>
            <p:ph type="dt" sz="half" idx="10"/>
          </p:nvPr>
        </p:nvSpPr>
        <p:spPr/>
        <p:txBody>
          <a:bodyPr/>
          <a:lstStyle/>
          <a:p>
            <a:fld id="{8AB89F73-BF7C-48B1-A02D-872762FFE755}" type="datetime1">
              <a:rPr lang="en-US" smtClean="0"/>
              <a:pPr/>
              <a:t>1/15/2024</a:t>
            </a:fld>
            <a:endParaRPr lang="en-US"/>
          </a:p>
        </p:txBody>
      </p:sp>
      <p:sp>
        <p:nvSpPr>
          <p:cNvPr id="5" name="Slide Number Placeholder 4"/>
          <p:cNvSpPr>
            <a:spLocks noGrp="1"/>
          </p:cNvSpPr>
          <p:nvPr>
            <p:ph type="sldNum" sz="quarter" idx="12"/>
          </p:nvPr>
        </p:nvSpPr>
        <p:spPr/>
        <p:txBody>
          <a:bodyPr/>
          <a:lstStyle/>
          <a:p>
            <a:fld id="{808F7DDD-7E82-4EB5-B58A-1E912DE127E4}"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533400" y="304800"/>
            <a:ext cx="7239000" cy="762000"/>
          </a:xfrm>
        </p:spPr>
        <p:txBody>
          <a:bodyPr>
            <a:normAutofit/>
          </a:bodyPr>
          <a:lstStyle/>
          <a:p>
            <a:pPr marL="838200" indent="-838200"/>
            <a:r>
              <a:rPr lang="en-US" sz="2400" b="1" dirty="0">
                <a:latin typeface="Times New Roman" panose="02020603050405020304" pitchFamily="18" charset="0"/>
                <a:cs typeface="Times New Roman" panose="02020603050405020304" pitchFamily="18" charset="0"/>
              </a:rPr>
              <a:t>Offices under CAG, Bangladesh</a:t>
            </a:r>
          </a:p>
        </p:txBody>
      </p:sp>
      <p:pic>
        <p:nvPicPr>
          <p:cNvPr id="3" name="Table Placeholder 2"/>
          <p:cNvPicPr>
            <a:picLocks noGrp="1" noChangeAspect="1"/>
          </p:cNvPicPr>
          <p:nvPr>
            <p:ph type="tbl" idx="1"/>
          </p:nvPr>
        </p:nvPicPr>
        <p:blipFill>
          <a:blip r:embed="rId2"/>
          <a:stretch>
            <a:fillRect/>
          </a:stretch>
        </p:blipFill>
        <p:spPr>
          <a:xfrm>
            <a:off x="220057" y="1371600"/>
            <a:ext cx="8773565" cy="4267200"/>
          </a:xfrm>
          <a:prstGeom prst="rect">
            <a:avLst/>
          </a:prstGeom>
        </p:spPr>
      </p:pic>
      <p:sp>
        <p:nvSpPr>
          <p:cNvPr id="4" name="Date Placeholder 3"/>
          <p:cNvSpPr>
            <a:spLocks noGrp="1"/>
          </p:cNvSpPr>
          <p:nvPr>
            <p:ph type="dt" sz="half" idx="10"/>
          </p:nvPr>
        </p:nvSpPr>
        <p:spPr/>
        <p:txBody>
          <a:bodyPr/>
          <a:lstStyle/>
          <a:p>
            <a:fld id="{81299D8D-AE46-4A75-945A-30D9DF735A85}" type="datetime1">
              <a:rPr lang="en-US" smtClean="0"/>
              <a:pPr/>
              <a:t>1/15/2024</a:t>
            </a:fld>
            <a:endParaRPr lang="en-US"/>
          </a:p>
        </p:txBody>
      </p:sp>
      <p:sp>
        <p:nvSpPr>
          <p:cNvPr id="5" name="Slide Number Placeholder 4"/>
          <p:cNvSpPr>
            <a:spLocks noGrp="1"/>
          </p:cNvSpPr>
          <p:nvPr>
            <p:ph type="sldNum" sz="quarter" idx="12"/>
          </p:nvPr>
        </p:nvSpPr>
        <p:spPr/>
        <p:txBody>
          <a:bodyPr/>
          <a:lstStyle/>
          <a:p>
            <a:fld id="{1B01EF6B-2755-43C2-9A4B-51EF53A6A6A1}"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09600" y="228600"/>
            <a:ext cx="8001000" cy="762000"/>
          </a:xfrm>
        </p:spPr>
        <p:txBody>
          <a:bodyPr>
            <a:normAutofit/>
          </a:bodyPr>
          <a:lstStyle/>
          <a:p>
            <a:pPr marL="838200" indent="-838200">
              <a:defRPr/>
            </a:pPr>
            <a:r>
              <a:rPr lang="en-US" sz="2400" b="1" dirty="0">
                <a:latin typeface="Times New Roman" panose="02020603050405020304" pitchFamily="18" charset="0"/>
                <a:cs typeface="Times New Roman" panose="02020603050405020304" pitchFamily="18" charset="0"/>
              </a:rPr>
              <a:t>Offices under CAG, Bangladesh</a:t>
            </a:r>
          </a:p>
        </p:txBody>
      </p:sp>
      <p:pic>
        <p:nvPicPr>
          <p:cNvPr id="3" name="Table Placeholder 2"/>
          <p:cNvPicPr>
            <a:picLocks noGrp="1" noChangeAspect="1"/>
          </p:cNvPicPr>
          <p:nvPr>
            <p:ph type="tbl" idx="1"/>
          </p:nvPr>
        </p:nvPicPr>
        <p:blipFill>
          <a:blip r:embed="rId2"/>
          <a:stretch>
            <a:fillRect/>
          </a:stretch>
        </p:blipFill>
        <p:spPr>
          <a:xfrm>
            <a:off x="139868" y="1219200"/>
            <a:ext cx="8862291" cy="4419600"/>
          </a:xfrm>
          <a:prstGeom prst="rect">
            <a:avLst/>
          </a:prstGeom>
        </p:spPr>
      </p:pic>
      <p:sp>
        <p:nvSpPr>
          <p:cNvPr id="4" name="Date Placeholder 3"/>
          <p:cNvSpPr>
            <a:spLocks noGrp="1"/>
          </p:cNvSpPr>
          <p:nvPr>
            <p:ph type="dt" sz="half" idx="10"/>
          </p:nvPr>
        </p:nvSpPr>
        <p:spPr/>
        <p:txBody>
          <a:bodyPr/>
          <a:lstStyle/>
          <a:p>
            <a:fld id="{7BC82954-C120-44EE-A381-3191A1A91D3C}" type="datetime1">
              <a:rPr lang="en-US" smtClean="0"/>
              <a:pPr/>
              <a:t>1/15/2024</a:t>
            </a:fld>
            <a:endParaRPr lang="en-US"/>
          </a:p>
        </p:txBody>
      </p:sp>
      <p:sp>
        <p:nvSpPr>
          <p:cNvPr id="5" name="Slide Number Placeholder 4"/>
          <p:cNvSpPr>
            <a:spLocks noGrp="1"/>
          </p:cNvSpPr>
          <p:nvPr>
            <p:ph type="sldNum" sz="quarter" idx="12"/>
          </p:nvPr>
        </p:nvSpPr>
        <p:spPr/>
        <p:txBody>
          <a:bodyPr/>
          <a:lstStyle/>
          <a:p>
            <a:fld id="{1B01EF6B-2755-43C2-9A4B-51EF53A6A6A1}"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85800" y="0"/>
            <a:ext cx="8077200" cy="838200"/>
          </a:xfrm>
        </p:spPr>
        <p:txBody>
          <a:bodyPr>
            <a:normAutofit/>
          </a:bodyPr>
          <a:lstStyle/>
          <a:p>
            <a:pPr>
              <a:defRPr/>
            </a:pPr>
            <a:r>
              <a:rPr lang="en-US" sz="2400" b="1" dirty="0">
                <a:latin typeface="Times New Roman" panose="02020603050405020304" pitchFamily="18" charset="0"/>
                <a:cs typeface="Times New Roman" panose="02020603050405020304" pitchFamily="18" charset="0"/>
              </a:rPr>
              <a:t>Offices under CAG, Bangladesh</a:t>
            </a:r>
          </a:p>
        </p:txBody>
      </p:sp>
      <p:pic>
        <p:nvPicPr>
          <p:cNvPr id="3" name="Table Placeholder 2"/>
          <p:cNvPicPr>
            <a:picLocks noGrp="1" noChangeAspect="1"/>
          </p:cNvPicPr>
          <p:nvPr>
            <p:ph type="tbl" idx="1"/>
          </p:nvPr>
        </p:nvPicPr>
        <p:blipFill>
          <a:blip r:embed="rId2"/>
          <a:stretch>
            <a:fillRect/>
          </a:stretch>
        </p:blipFill>
        <p:spPr>
          <a:xfrm>
            <a:off x="249381" y="1219200"/>
            <a:ext cx="8728363" cy="4572000"/>
          </a:xfrm>
          <a:prstGeom prst="rect">
            <a:avLst/>
          </a:prstGeom>
        </p:spPr>
      </p:pic>
      <p:sp>
        <p:nvSpPr>
          <p:cNvPr id="4" name="Date Placeholder 3"/>
          <p:cNvSpPr>
            <a:spLocks noGrp="1"/>
          </p:cNvSpPr>
          <p:nvPr>
            <p:ph type="dt" sz="half" idx="10"/>
          </p:nvPr>
        </p:nvSpPr>
        <p:spPr/>
        <p:txBody>
          <a:bodyPr/>
          <a:lstStyle/>
          <a:p>
            <a:fld id="{388E87A7-194C-4787-8228-79C938FDB740}" type="datetime1">
              <a:rPr lang="en-US" smtClean="0"/>
              <a:pPr/>
              <a:t>1/15/2024</a:t>
            </a:fld>
            <a:endParaRPr lang="en-US"/>
          </a:p>
        </p:txBody>
      </p:sp>
      <p:sp>
        <p:nvSpPr>
          <p:cNvPr id="5" name="Slide Number Placeholder 4"/>
          <p:cNvSpPr>
            <a:spLocks noGrp="1"/>
          </p:cNvSpPr>
          <p:nvPr>
            <p:ph type="sldNum" sz="quarter" idx="12"/>
          </p:nvPr>
        </p:nvSpPr>
        <p:spPr/>
        <p:txBody>
          <a:bodyPr/>
          <a:lstStyle/>
          <a:p>
            <a:fld id="{1B01EF6B-2755-43C2-9A4B-51EF53A6A6A1}"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772400" cy="533400"/>
          </a:xfrm>
        </p:spPr>
        <p:txBody>
          <a:bodyPr>
            <a:noAutofit/>
          </a:bodyPr>
          <a:lstStyle/>
          <a:p>
            <a:r>
              <a:rPr lang="en-US" sz="2400" b="1" dirty="0">
                <a:latin typeface="Times New Roman" panose="02020603050405020304" pitchFamily="18" charset="0"/>
                <a:cs typeface="Times New Roman" panose="02020603050405020304" pitchFamily="18" charset="0"/>
              </a:rPr>
              <a:t>Offices under CAG, Bangladesh</a:t>
            </a:r>
            <a:endParaRPr lang="en-US" sz="2000" b="1" dirty="0">
              <a:latin typeface="Times New Roman" panose="02020603050405020304" pitchFamily="18" charset="0"/>
              <a:cs typeface="Times New Roman" panose="02020603050405020304" pitchFamily="18" charset="0"/>
            </a:endParaRPr>
          </a:p>
        </p:txBody>
      </p:sp>
      <p:pic>
        <p:nvPicPr>
          <p:cNvPr id="6" name="Table Placeholder 5"/>
          <p:cNvPicPr>
            <a:picLocks noGrp="1" noChangeAspect="1"/>
          </p:cNvPicPr>
          <p:nvPr>
            <p:ph type="tbl" idx="1"/>
          </p:nvPr>
        </p:nvPicPr>
        <p:blipFill>
          <a:blip r:embed="rId2"/>
          <a:stretch>
            <a:fillRect/>
          </a:stretch>
        </p:blipFill>
        <p:spPr>
          <a:xfrm>
            <a:off x="195296" y="1371600"/>
            <a:ext cx="8684559" cy="4191000"/>
          </a:xfrm>
          <a:prstGeom prst="rect">
            <a:avLst/>
          </a:prstGeom>
        </p:spPr>
      </p:pic>
      <p:sp>
        <p:nvSpPr>
          <p:cNvPr id="4" name="Date Placeholder 3"/>
          <p:cNvSpPr>
            <a:spLocks noGrp="1"/>
          </p:cNvSpPr>
          <p:nvPr>
            <p:ph type="dt" sz="half" idx="10"/>
          </p:nvPr>
        </p:nvSpPr>
        <p:spPr/>
        <p:txBody>
          <a:bodyPr/>
          <a:lstStyle/>
          <a:p>
            <a:fld id="{546F5223-3D1F-418D-B4E4-491182F6C95A}" type="datetime1">
              <a:rPr lang="en-US" smtClean="0"/>
              <a:pPr/>
              <a:t>1/15/2024</a:t>
            </a:fld>
            <a:endParaRPr lang="en-US"/>
          </a:p>
        </p:txBody>
      </p:sp>
      <p:sp>
        <p:nvSpPr>
          <p:cNvPr id="5" name="Slide Number Placeholder 4"/>
          <p:cNvSpPr>
            <a:spLocks noGrp="1"/>
          </p:cNvSpPr>
          <p:nvPr>
            <p:ph type="sldNum" sz="quarter" idx="12"/>
          </p:nvPr>
        </p:nvSpPr>
        <p:spPr/>
        <p:txBody>
          <a:bodyPr/>
          <a:lstStyle/>
          <a:p>
            <a:fld id="{1B01EF6B-2755-43C2-9A4B-51EF53A6A6A1}" type="slidenum">
              <a:rPr lang="en-US" smtClean="0"/>
              <a:pPr/>
              <a:t>14</a:t>
            </a:fld>
            <a:endParaRPr lang="en-US"/>
          </a:p>
        </p:txBody>
      </p:sp>
    </p:spTree>
    <p:extLst>
      <p:ext uri="{BB962C8B-B14F-4D97-AF65-F5344CB8AC3E}">
        <p14:creationId xmlns:p14="http://schemas.microsoft.com/office/powerpoint/2010/main" val="19055405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7772400" cy="762000"/>
          </a:xfrm>
        </p:spPr>
        <p:txBody>
          <a:bodyPr>
            <a:noAutofit/>
          </a:bodyPr>
          <a:lstStyle/>
          <a:p>
            <a:r>
              <a:rPr lang="en-US" sz="2400" b="1" dirty="0">
                <a:latin typeface="Times New Roman" panose="02020603050405020304" pitchFamily="18" charset="0"/>
                <a:cs typeface="Times New Roman" panose="02020603050405020304" pitchFamily="18" charset="0"/>
              </a:rPr>
              <a:t>Offices under CAG, Bangladesh</a:t>
            </a:r>
            <a:endParaRPr lang="en-US" sz="2000" b="1" dirty="0">
              <a:latin typeface="Times New Roman" panose="02020603050405020304" pitchFamily="18" charset="0"/>
              <a:cs typeface="Times New Roman" panose="02020603050405020304" pitchFamily="18" charset="0"/>
            </a:endParaRPr>
          </a:p>
        </p:txBody>
      </p:sp>
      <p:pic>
        <p:nvPicPr>
          <p:cNvPr id="6" name="Table Placeholder 5"/>
          <p:cNvPicPr>
            <a:picLocks noGrp="1" noChangeAspect="1"/>
          </p:cNvPicPr>
          <p:nvPr>
            <p:ph type="tbl" idx="1"/>
          </p:nvPr>
        </p:nvPicPr>
        <p:blipFill>
          <a:blip r:embed="rId2"/>
          <a:stretch>
            <a:fillRect/>
          </a:stretch>
        </p:blipFill>
        <p:spPr>
          <a:xfrm>
            <a:off x="130444" y="1295400"/>
            <a:ext cx="8730712" cy="4953000"/>
          </a:xfrm>
          <a:prstGeom prst="rect">
            <a:avLst/>
          </a:prstGeom>
        </p:spPr>
      </p:pic>
      <p:sp>
        <p:nvSpPr>
          <p:cNvPr id="4" name="Date Placeholder 3"/>
          <p:cNvSpPr>
            <a:spLocks noGrp="1"/>
          </p:cNvSpPr>
          <p:nvPr>
            <p:ph type="dt" sz="half" idx="10"/>
          </p:nvPr>
        </p:nvSpPr>
        <p:spPr/>
        <p:txBody>
          <a:bodyPr/>
          <a:lstStyle/>
          <a:p>
            <a:fld id="{546F5223-3D1F-418D-B4E4-491182F6C95A}" type="datetime1">
              <a:rPr lang="en-US" smtClean="0"/>
              <a:pPr/>
              <a:t>1/15/2024</a:t>
            </a:fld>
            <a:endParaRPr lang="en-US"/>
          </a:p>
        </p:txBody>
      </p:sp>
      <p:sp>
        <p:nvSpPr>
          <p:cNvPr id="5" name="Slide Number Placeholder 4"/>
          <p:cNvSpPr>
            <a:spLocks noGrp="1"/>
          </p:cNvSpPr>
          <p:nvPr>
            <p:ph type="sldNum" sz="quarter" idx="12"/>
          </p:nvPr>
        </p:nvSpPr>
        <p:spPr/>
        <p:txBody>
          <a:bodyPr/>
          <a:lstStyle/>
          <a:p>
            <a:fld id="{1B01EF6B-2755-43C2-9A4B-51EF53A6A6A1}" type="slidenum">
              <a:rPr lang="en-US" smtClean="0"/>
              <a:pPr/>
              <a:t>15</a:t>
            </a:fld>
            <a:endParaRPr lang="en-US"/>
          </a:p>
        </p:txBody>
      </p:sp>
    </p:spTree>
    <p:extLst>
      <p:ext uri="{BB962C8B-B14F-4D97-AF65-F5344CB8AC3E}">
        <p14:creationId xmlns:p14="http://schemas.microsoft.com/office/powerpoint/2010/main" val="15067510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04800" y="457200"/>
            <a:ext cx="8382000" cy="762000"/>
          </a:xfrm>
        </p:spPr>
        <p:txBody>
          <a:bodyPr>
            <a:normAutofit/>
          </a:bodyPr>
          <a:lstStyle/>
          <a:p>
            <a:r>
              <a:rPr lang="en-US" sz="2400" b="1" dirty="0">
                <a:latin typeface="Times New Roman" panose="02020603050405020304" pitchFamily="18" charset="0"/>
                <a:cs typeface="Times New Roman" panose="02020603050405020304" pitchFamily="18" charset="0"/>
              </a:rPr>
              <a:t> Types of Audit</a:t>
            </a:r>
          </a:p>
        </p:txBody>
      </p:sp>
      <p:sp>
        <p:nvSpPr>
          <p:cNvPr id="23555" name="Rectangle 3"/>
          <p:cNvSpPr>
            <a:spLocks noGrp="1" noChangeArrowheads="1"/>
          </p:cNvSpPr>
          <p:nvPr>
            <p:ph idx="1"/>
          </p:nvPr>
        </p:nvSpPr>
        <p:spPr>
          <a:xfrm>
            <a:off x="457200" y="1371600"/>
            <a:ext cx="8229600" cy="4389120"/>
          </a:xfrm>
        </p:spPr>
        <p:txBody>
          <a:bodyPr>
            <a:normAutofit/>
          </a:bodyPr>
          <a:lstStyle/>
          <a:p>
            <a:pPr>
              <a:lnSpc>
                <a:spcPct val="90000"/>
              </a:lnSpc>
              <a:buNone/>
            </a:pPr>
            <a:r>
              <a:rPr lang="en-US" sz="3200" dirty="0">
                <a:latin typeface="Times New Roman" panose="02020603050405020304" pitchFamily="18" charset="0"/>
                <a:cs typeface="Times New Roman" panose="02020603050405020304" pitchFamily="18" charset="0"/>
              </a:rPr>
              <a:t>Audit can be classified into four basic types: </a:t>
            </a:r>
          </a:p>
          <a:p>
            <a:pPr lvl="1">
              <a:lnSpc>
                <a:spcPct val="150000"/>
              </a:lnSpc>
            </a:pPr>
            <a:r>
              <a:rPr lang="en-US" sz="3000" dirty="0">
                <a:latin typeface="Times New Roman" panose="02020603050405020304" pitchFamily="18" charset="0"/>
                <a:cs typeface="Times New Roman" panose="02020603050405020304" pitchFamily="18" charset="0"/>
              </a:rPr>
              <a:t>Regularity or Compliance audit</a:t>
            </a:r>
          </a:p>
          <a:p>
            <a:pPr lvl="1">
              <a:lnSpc>
                <a:spcPct val="150000"/>
              </a:lnSpc>
            </a:pPr>
            <a:r>
              <a:rPr lang="en-US" sz="3000" dirty="0">
                <a:latin typeface="Times New Roman" panose="02020603050405020304" pitchFamily="18" charset="0"/>
                <a:cs typeface="Times New Roman" panose="02020603050405020304" pitchFamily="18" charset="0"/>
              </a:rPr>
              <a:t>Financial Statement audit</a:t>
            </a:r>
          </a:p>
          <a:p>
            <a:pPr lvl="1">
              <a:lnSpc>
                <a:spcPct val="150000"/>
              </a:lnSpc>
            </a:pPr>
            <a:r>
              <a:rPr lang="en-US" sz="3000" dirty="0">
                <a:latin typeface="Times New Roman" panose="02020603050405020304" pitchFamily="18" charset="0"/>
                <a:cs typeface="Times New Roman" panose="02020603050405020304" pitchFamily="18" charset="0"/>
              </a:rPr>
              <a:t>Forensic Audit</a:t>
            </a:r>
          </a:p>
          <a:p>
            <a:pPr lvl="1">
              <a:lnSpc>
                <a:spcPct val="150000"/>
              </a:lnSpc>
            </a:pPr>
            <a:r>
              <a:rPr lang="en-US" sz="3000" dirty="0">
                <a:latin typeface="Times New Roman" panose="02020603050405020304" pitchFamily="18" charset="0"/>
                <a:cs typeface="Times New Roman" panose="02020603050405020304" pitchFamily="18" charset="0"/>
              </a:rPr>
              <a:t>Performance or Value for Money audit. </a:t>
            </a:r>
          </a:p>
        </p:txBody>
      </p:sp>
      <p:sp>
        <p:nvSpPr>
          <p:cNvPr id="4" name="Date Placeholder 3"/>
          <p:cNvSpPr>
            <a:spLocks noGrp="1"/>
          </p:cNvSpPr>
          <p:nvPr>
            <p:ph type="dt" sz="half" idx="10"/>
          </p:nvPr>
        </p:nvSpPr>
        <p:spPr/>
        <p:txBody>
          <a:bodyPr/>
          <a:lstStyle/>
          <a:p>
            <a:fld id="{974F9B2C-9782-477B-867D-9284CAB13E02}" type="datetime1">
              <a:rPr lang="en-US" smtClean="0"/>
              <a:pPr/>
              <a:t>1/15/2024</a:t>
            </a:fld>
            <a:endParaRPr lang="en-US"/>
          </a:p>
        </p:txBody>
      </p:sp>
      <p:sp>
        <p:nvSpPr>
          <p:cNvPr id="5" name="Slide Number Placeholder 4"/>
          <p:cNvSpPr>
            <a:spLocks noGrp="1"/>
          </p:cNvSpPr>
          <p:nvPr>
            <p:ph type="sldNum" sz="quarter" idx="12"/>
          </p:nvPr>
        </p:nvSpPr>
        <p:spPr/>
        <p:txBody>
          <a:bodyPr/>
          <a:lstStyle/>
          <a:p>
            <a:fld id="{808F7DDD-7E82-4EB5-B58A-1E912DE127E4}" type="slidenum">
              <a:rPr lang="en-US" smtClean="0"/>
              <a:pPr/>
              <a:t>16</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3555">
                                            <p:txEl>
                                              <p:pRg st="1" end="1"/>
                                            </p:txEl>
                                          </p:spTgt>
                                        </p:tgtEl>
                                        <p:attrNameLst>
                                          <p:attrName>style.visibility</p:attrName>
                                        </p:attrNameLst>
                                      </p:cBhvr>
                                      <p:to>
                                        <p:strVal val="visible"/>
                                      </p:to>
                                    </p:set>
                                    <p:anim calcmode="lin" valueType="num">
                                      <p:cBhvr additive="base">
                                        <p:cTn id="7" dur="500" fill="hold"/>
                                        <p:tgtEl>
                                          <p:spTgt spid="2355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3555">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3555">
                                            <p:txEl>
                                              <p:pRg st="2" end="2"/>
                                            </p:txEl>
                                          </p:spTgt>
                                        </p:tgtEl>
                                        <p:attrNameLst>
                                          <p:attrName>style.visibility</p:attrName>
                                        </p:attrNameLst>
                                      </p:cBhvr>
                                      <p:to>
                                        <p:strVal val="visible"/>
                                      </p:to>
                                    </p:set>
                                    <p:anim calcmode="lin" valueType="num">
                                      <p:cBhvr additive="base">
                                        <p:cTn id="11" dur="500" fill="hold"/>
                                        <p:tgtEl>
                                          <p:spTgt spid="23555">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3555">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3555">
                                            <p:txEl>
                                              <p:pRg st="3" end="3"/>
                                            </p:txEl>
                                          </p:spTgt>
                                        </p:tgtEl>
                                        <p:attrNameLst>
                                          <p:attrName>style.visibility</p:attrName>
                                        </p:attrNameLst>
                                      </p:cBhvr>
                                      <p:to>
                                        <p:strVal val="visible"/>
                                      </p:to>
                                    </p:set>
                                    <p:anim calcmode="lin" valueType="num">
                                      <p:cBhvr additive="base">
                                        <p:cTn id="15" dur="500" fill="hold"/>
                                        <p:tgtEl>
                                          <p:spTgt spid="23555">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3555">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3555">
                                            <p:txEl>
                                              <p:pRg st="4" end="4"/>
                                            </p:txEl>
                                          </p:spTgt>
                                        </p:tgtEl>
                                        <p:attrNameLst>
                                          <p:attrName>style.visibility</p:attrName>
                                        </p:attrNameLst>
                                      </p:cBhvr>
                                      <p:to>
                                        <p:strVal val="visible"/>
                                      </p:to>
                                    </p:set>
                                    <p:anim calcmode="lin" valueType="num">
                                      <p:cBhvr additive="base">
                                        <p:cTn id="19" dur="500" fill="hold"/>
                                        <p:tgtEl>
                                          <p:spTgt spid="2355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355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7772400" cy="914400"/>
          </a:xfrm>
        </p:spPr>
        <p:txBody>
          <a:bodyPr anchor="t">
            <a:noAutofit/>
          </a:bodyPr>
          <a:lstStyle/>
          <a:p>
            <a:r>
              <a:rPr lang="en-US" sz="2400" b="1" dirty="0">
                <a:latin typeface="Times New Roman" panose="02020603050405020304" pitchFamily="18" charset="0"/>
                <a:cs typeface="Times New Roman" panose="02020603050405020304" pitchFamily="18" charset="0"/>
              </a:rPr>
              <a:t>Regularity or Compliance audit: </a:t>
            </a:r>
            <a:br>
              <a:rPr lang="en-US" sz="2400" b="1"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br>
              <a:rPr lang="en-US" sz="2400" b="1" dirty="0">
                <a:latin typeface="Times New Roman" panose="02020603050405020304" pitchFamily="18" charset="0"/>
                <a:cs typeface="Times New Roman" panose="02020603050405020304" pitchFamily="18" charset="0"/>
              </a:rPr>
            </a:b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371600"/>
            <a:ext cx="8382000" cy="3962400"/>
          </a:xfrm>
        </p:spPr>
        <p:txBody>
          <a:bodyPr>
            <a:normAutofit/>
          </a:bodyPr>
          <a:lstStyle/>
          <a:p>
            <a:pPr algn="just">
              <a:lnSpc>
                <a:spcPct val="150000"/>
              </a:lnSpc>
            </a:pPr>
            <a:r>
              <a:rPr lang="en-US" sz="3200" dirty="0">
                <a:latin typeface="Times New Roman" panose="02020603050405020304" pitchFamily="18" charset="0"/>
                <a:cs typeface="Times New Roman" panose="02020603050405020304" pitchFamily="18" charset="0"/>
              </a:rPr>
              <a:t>The examination of receipts and expenditure </a:t>
            </a:r>
            <a:r>
              <a:rPr lang="en-US" sz="3200" u="sng" dirty="0">
                <a:latin typeface="Times New Roman" panose="02020603050405020304" pitchFamily="18" charset="0"/>
                <a:cs typeface="Times New Roman" panose="02020603050405020304" pitchFamily="18" charset="0"/>
              </a:rPr>
              <a:t>to determine whether</a:t>
            </a:r>
            <a:r>
              <a:rPr lang="en-US" sz="3200" dirty="0">
                <a:latin typeface="Times New Roman" panose="02020603050405020304" pitchFamily="18" charset="0"/>
                <a:cs typeface="Times New Roman" panose="02020603050405020304" pitchFamily="18" charset="0"/>
              </a:rPr>
              <a:t> the entity incurs the expenditure with specific applicable laws, regulations, procedures, etc</a:t>
            </a:r>
            <a:r>
              <a:rPr lang="en-US" sz="3200" dirty="0">
                <a:solidFill>
                  <a:srgbClr val="FFFF00"/>
                </a:solidFill>
                <a:latin typeface="Times New Roman" panose="02020603050405020304" pitchFamily="18" charset="0"/>
                <a:cs typeface="Times New Roman" panose="02020603050405020304" pitchFamily="18" charset="0"/>
              </a:rPr>
              <a:t>.[criteria] </a:t>
            </a:r>
            <a:r>
              <a:rPr lang="en-US" sz="3200" dirty="0">
                <a:latin typeface="Times New Roman" panose="02020603050405020304" pitchFamily="18" charset="0"/>
                <a:cs typeface="Times New Roman" panose="02020603050405020304" pitchFamily="18" charset="0"/>
              </a:rPr>
              <a:t>that apply to it. </a:t>
            </a:r>
          </a:p>
        </p:txBody>
      </p:sp>
      <p:sp>
        <p:nvSpPr>
          <p:cNvPr id="4" name="Date Placeholder 3"/>
          <p:cNvSpPr>
            <a:spLocks noGrp="1"/>
          </p:cNvSpPr>
          <p:nvPr>
            <p:ph type="dt" sz="half" idx="10"/>
          </p:nvPr>
        </p:nvSpPr>
        <p:spPr/>
        <p:txBody>
          <a:bodyPr/>
          <a:lstStyle/>
          <a:p>
            <a:fld id="{F434132D-3784-4BED-9393-AE631B859865}" type="datetime1">
              <a:rPr lang="en-US" smtClean="0"/>
              <a:pPr/>
              <a:t>1/15/2024</a:t>
            </a:fld>
            <a:endParaRPr lang="en-US"/>
          </a:p>
        </p:txBody>
      </p:sp>
      <p:sp>
        <p:nvSpPr>
          <p:cNvPr id="5" name="Slide Number Placeholder 4"/>
          <p:cNvSpPr>
            <a:spLocks noGrp="1"/>
          </p:cNvSpPr>
          <p:nvPr>
            <p:ph type="sldNum" sz="quarter" idx="12"/>
          </p:nvPr>
        </p:nvSpPr>
        <p:spPr/>
        <p:txBody>
          <a:bodyPr/>
          <a:lstStyle/>
          <a:p>
            <a:fld id="{808F7DDD-7E82-4EB5-B58A-1E912DE127E4}" type="slidenum">
              <a:rPr lang="en-US" smtClean="0"/>
              <a:pPr/>
              <a:t>17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8600" y="304800"/>
            <a:ext cx="7391400" cy="838200"/>
          </a:xfrm>
        </p:spPr>
        <p:txBody>
          <a:bodyPr>
            <a:normAutofit/>
          </a:bodyPr>
          <a:lstStyle/>
          <a:p>
            <a:r>
              <a:rPr lang="en-US" sz="2400" b="1" dirty="0">
                <a:latin typeface="Times New Roman" panose="02020603050405020304" pitchFamily="18" charset="0"/>
                <a:cs typeface="Times New Roman" panose="02020603050405020304" pitchFamily="18" charset="0"/>
              </a:rPr>
              <a:t>Financial Statement Audit</a:t>
            </a:r>
          </a:p>
        </p:txBody>
      </p:sp>
      <p:sp>
        <p:nvSpPr>
          <p:cNvPr id="30723" name="Rectangle 3"/>
          <p:cNvSpPr>
            <a:spLocks noGrp="1" noChangeArrowheads="1"/>
          </p:cNvSpPr>
          <p:nvPr>
            <p:ph idx="1"/>
          </p:nvPr>
        </p:nvSpPr>
        <p:spPr>
          <a:xfrm>
            <a:off x="228600" y="990600"/>
            <a:ext cx="8686800" cy="5410200"/>
          </a:xfrm>
        </p:spPr>
        <p:txBody>
          <a:bodyPr/>
          <a:lstStyle/>
          <a:p>
            <a:pPr algn="just">
              <a:lnSpc>
                <a:spcPct val="150000"/>
              </a:lnSpc>
              <a:buFont typeface="Wingdings" pitchFamily="2" charset="2"/>
              <a:buNone/>
            </a:pPr>
            <a:r>
              <a:rPr lang="en-US" sz="2800" dirty="0">
                <a:latin typeface="Times New Roman" panose="02020603050405020304" pitchFamily="18" charset="0"/>
                <a:cs typeface="Times New Roman" panose="02020603050405020304" pitchFamily="18" charset="0"/>
              </a:rPr>
              <a:t>To ensure that-</a:t>
            </a:r>
          </a:p>
          <a:p>
            <a:pPr algn="just">
              <a:lnSpc>
                <a:spcPct val="150000"/>
              </a:lnSpc>
            </a:pPr>
            <a:r>
              <a:rPr lang="en-US" sz="2800" dirty="0">
                <a:latin typeface="Times New Roman" panose="02020603050405020304" pitchFamily="18" charset="0"/>
                <a:cs typeface="Times New Roman" panose="02020603050405020304" pitchFamily="18" charset="0"/>
              </a:rPr>
              <a:t>The financial statements are accurate, complete and are consistent with primary records.</a:t>
            </a:r>
          </a:p>
          <a:p>
            <a:pPr algn="just">
              <a:lnSpc>
                <a:spcPct val="150000"/>
              </a:lnSpc>
            </a:pPr>
            <a:r>
              <a:rPr lang="en-US" sz="2800" dirty="0">
                <a:latin typeface="Times New Roman" panose="02020603050405020304" pitchFamily="18" charset="0"/>
                <a:cs typeface="Times New Roman" panose="02020603050405020304" pitchFamily="18" charset="0"/>
              </a:rPr>
              <a:t>The financial statements are prepared in accordance with accepted accounting standards.</a:t>
            </a:r>
          </a:p>
          <a:p>
            <a:pPr algn="just">
              <a:lnSpc>
                <a:spcPct val="150000"/>
              </a:lnSpc>
            </a:pPr>
            <a:r>
              <a:rPr lang="en-US" sz="2800" dirty="0">
                <a:latin typeface="Times New Roman" panose="02020603050405020304" pitchFamily="18" charset="0"/>
                <a:cs typeface="Times New Roman" panose="02020603050405020304" pitchFamily="18" charset="0"/>
              </a:rPr>
              <a:t>Sufficient disclosures are presented about various elements.</a:t>
            </a:r>
          </a:p>
          <a:p>
            <a:endParaRPr lang="en-US" dirty="0"/>
          </a:p>
        </p:txBody>
      </p:sp>
      <p:sp>
        <p:nvSpPr>
          <p:cNvPr id="4" name="Date Placeholder 3"/>
          <p:cNvSpPr>
            <a:spLocks noGrp="1"/>
          </p:cNvSpPr>
          <p:nvPr>
            <p:ph type="dt" sz="half" idx="10"/>
          </p:nvPr>
        </p:nvSpPr>
        <p:spPr/>
        <p:txBody>
          <a:bodyPr/>
          <a:lstStyle/>
          <a:p>
            <a:fld id="{F6307CB8-054A-48A2-BDF5-17B68F51C889}" type="datetime1">
              <a:rPr lang="en-US" smtClean="0"/>
              <a:pPr/>
              <a:t>1/15/2024</a:t>
            </a:fld>
            <a:endParaRPr lang="en-US"/>
          </a:p>
        </p:txBody>
      </p:sp>
      <p:sp>
        <p:nvSpPr>
          <p:cNvPr id="5" name="Slide Number Placeholder 4"/>
          <p:cNvSpPr>
            <a:spLocks noGrp="1"/>
          </p:cNvSpPr>
          <p:nvPr>
            <p:ph type="sldNum" sz="quarter" idx="12"/>
          </p:nvPr>
        </p:nvSpPr>
        <p:spPr/>
        <p:txBody>
          <a:bodyPr/>
          <a:lstStyle/>
          <a:p>
            <a:fld id="{808F7DDD-7E82-4EB5-B58A-1E912DE127E4}" type="slidenum">
              <a:rPr lang="en-US" smtClean="0"/>
              <a:pPr/>
              <a:t>18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 calcmode="lin" valueType="num">
                                      <p:cBhvr additive="base">
                                        <p:cTn id="7" dur="500" fill="hold"/>
                                        <p:tgtEl>
                                          <p:spTgt spid="307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2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0723">
                                            <p:txEl>
                                              <p:pRg st="1" end="1"/>
                                            </p:txEl>
                                          </p:spTgt>
                                        </p:tgtEl>
                                        <p:attrNameLst>
                                          <p:attrName>style.visibility</p:attrName>
                                        </p:attrNameLst>
                                      </p:cBhvr>
                                      <p:to>
                                        <p:strVal val="visible"/>
                                      </p:to>
                                    </p:set>
                                    <p:anim calcmode="lin" valueType="num">
                                      <p:cBhvr additive="base">
                                        <p:cTn id="11" dur="500" fill="hold"/>
                                        <p:tgtEl>
                                          <p:spTgt spid="3072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072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0723">
                                            <p:txEl>
                                              <p:pRg st="2" end="2"/>
                                            </p:txEl>
                                          </p:spTgt>
                                        </p:tgtEl>
                                        <p:attrNameLst>
                                          <p:attrName>style.visibility</p:attrName>
                                        </p:attrNameLst>
                                      </p:cBhvr>
                                      <p:to>
                                        <p:strVal val="visible"/>
                                      </p:to>
                                    </p:set>
                                    <p:anim calcmode="lin" valueType="num">
                                      <p:cBhvr additive="base">
                                        <p:cTn id="15" dur="500" fill="hold"/>
                                        <p:tgtEl>
                                          <p:spTgt spid="3072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072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0723">
                                            <p:txEl>
                                              <p:pRg st="3" end="3"/>
                                            </p:txEl>
                                          </p:spTgt>
                                        </p:tgtEl>
                                        <p:attrNameLst>
                                          <p:attrName>style.visibility</p:attrName>
                                        </p:attrNameLst>
                                      </p:cBhvr>
                                      <p:to>
                                        <p:strVal val="visible"/>
                                      </p:to>
                                    </p:set>
                                    <p:anim calcmode="lin" valueType="num">
                                      <p:cBhvr additive="base">
                                        <p:cTn id="19" dur="500" fill="hold"/>
                                        <p:tgtEl>
                                          <p:spTgt spid="3072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2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1"/>
            <a:ext cx="7772400" cy="685799"/>
          </a:xfrm>
        </p:spPr>
        <p:txBody>
          <a:bodyPr anchor="t">
            <a:noAutofit/>
          </a:bodyPr>
          <a:lstStyle/>
          <a:p>
            <a:r>
              <a:rPr lang="en-US" sz="2400" b="1" dirty="0">
                <a:latin typeface="Times New Roman" panose="02020603050405020304" pitchFamily="18" charset="0"/>
                <a:cs typeface="Times New Roman" panose="02020603050405020304" pitchFamily="18" charset="0"/>
              </a:rPr>
              <a:t>Forensic Auditing</a:t>
            </a:r>
            <a:br>
              <a:rPr lang="en-US" sz="2400" b="1" dirty="0">
                <a:latin typeface="Times New Roman" panose="02020603050405020304" pitchFamily="18" charset="0"/>
                <a:cs typeface="Times New Roman" panose="02020603050405020304" pitchFamily="18" charset="0"/>
              </a:rPr>
            </a:b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2362200"/>
            <a:ext cx="8458200" cy="3505200"/>
          </a:xfrm>
        </p:spPr>
        <p:txBody>
          <a:bodyPr>
            <a:normAutofit fontScale="92500" lnSpcReduction="10000"/>
          </a:bodyPr>
          <a:lstStyle/>
          <a:p>
            <a:r>
              <a:rPr lang="en-US" sz="3200" dirty="0">
                <a:latin typeface="Times New Roman" panose="02020603050405020304" pitchFamily="18" charset="0"/>
                <a:cs typeface="Times New Roman" panose="02020603050405020304" pitchFamily="18" charset="0"/>
              </a:rPr>
              <a:t>It is a special </a:t>
            </a:r>
            <a:r>
              <a:rPr lang="en-US" sz="3200" u="sng" dirty="0">
                <a:latin typeface="Times New Roman" panose="02020603050405020304" pitchFamily="18" charset="0"/>
                <a:cs typeface="Times New Roman" panose="02020603050405020304" pitchFamily="18" charset="0"/>
              </a:rPr>
              <a:t>type of compliance audit</a:t>
            </a:r>
            <a:r>
              <a:rPr lang="en-US" sz="3200" dirty="0">
                <a:latin typeface="Times New Roman" panose="02020603050405020304" pitchFamily="18" charset="0"/>
                <a:cs typeface="Times New Roman" panose="02020603050405020304" pitchFamily="18" charset="0"/>
              </a:rPr>
              <a:t>.</a:t>
            </a:r>
          </a:p>
          <a:p>
            <a:pPr algn="just">
              <a:lnSpc>
                <a:spcPct val="150000"/>
              </a:lnSpc>
            </a:pPr>
            <a:r>
              <a:rPr lang="en-US" sz="3200" dirty="0">
                <a:latin typeface="Times New Roman" panose="02020603050405020304" pitchFamily="18" charset="0"/>
                <a:cs typeface="Times New Roman" panose="02020603050405020304" pitchFamily="18" charset="0"/>
              </a:rPr>
              <a:t>It involves an investigative examination of </a:t>
            </a:r>
            <a:r>
              <a:rPr lang="en-US" sz="3200" u="sng" dirty="0">
                <a:latin typeface="Times New Roman" panose="02020603050405020304" pitchFamily="18" charset="0"/>
                <a:cs typeface="Times New Roman" panose="02020603050405020304" pitchFamily="18" charset="0"/>
              </a:rPr>
              <a:t>pre-identified</a:t>
            </a:r>
            <a:r>
              <a:rPr lang="en-US" sz="3200" dirty="0">
                <a:latin typeface="Times New Roman" panose="02020603050405020304" pitchFamily="18" charset="0"/>
                <a:cs typeface="Times New Roman" panose="02020603050405020304" pitchFamily="18" charset="0"/>
              </a:rPr>
              <a:t> cases brought to the attention of the auditor to determine the validity of allegations of fraud and other wrongdoing. </a:t>
            </a:r>
          </a:p>
          <a:p>
            <a:pPr algn="ctr">
              <a:buNone/>
            </a:pPr>
            <a:endParaRPr lang="en-US" dirty="0"/>
          </a:p>
          <a:p>
            <a:endParaRPr lang="en-US" dirty="0"/>
          </a:p>
          <a:p>
            <a:endParaRPr lang="en-US" dirty="0"/>
          </a:p>
          <a:p>
            <a:endParaRPr lang="en-US" dirty="0"/>
          </a:p>
          <a:p>
            <a:endParaRPr lang="en-US" dirty="0"/>
          </a:p>
          <a:p>
            <a:endParaRPr lang="en-US" dirty="0"/>
          </a:p>
        </p:txBody>
      </p:sp>
      <p:sp>
        <p:nvSpPr>
          <p:cNvPr id="4" name="Date Placeholder 3"/>
          <p:cNvSpPr>
            <a:spLocks noGrp="1"/>
          </p:cNvSpPr>
          <p:nvPr>
            <p:ph type="dt" sz="half" idx="10"/>
          </p:nvPr>
        </p:nvSpPr>
        <p:spPr/>
        <p:txBody>
          <a:bodyPr/>
          <a:lstStyle/>
          <a:p>
            <a:fld id="{245D606F-9E36-4155-AB50-20A758285845}" type="datetime1">
              <a:rPr lang="en-US" smtClean="0"/>
              <a:pPr/>
              <a:t>1/15/2024</a:t>
            </a:fld>
            <a:endParaRPr lang="en-US"/>
          </a:p>
        </p:txBody>
      </p:sp>
      <p:sp>
        <p:nvSpPr>
          <p:cNvPr id="5" name="Slide Number Placeholder 4"/>
          <p:cNvSpPr>
            <a:spLocks noGrp="1"/>
          </p:cNvSpPr>
          <p:nvPr>
            <p:ph type="sldNum" sz="quarter" idx="12"/>
          </p:nvPr>
        </p:nvSpPr>
        <p:spPr/>
        <p:txBody>
          <a:bodyPr/>
          <a:lstStyle/>
          <a:p>
            <a:fld id="{808F7DDD-7E82-4EB5-B58A-1E912DE127E4}" type="slidenum">
              <a:rPr lang="en-US" smtClean="0"/>
              <a:pPr/>
              <a:t>19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479E1F1-FB20-4BD9-9D0C-33F2752AFD03}"/>
              </a:ext>
            </a:extLst>
          </p:cNvPr>
          <p:cNvSpPr>
            <a:spLocks noGrp="1"/>
          </p:cNvSpPr>
          <p:nvPr>
            <p:ph type="dt" sz="half" idx="10"/>
          </p:nvPr>
        </p:nvSpPr>
        <p:spPr/>
        <p:txBody>
          <a:bodyPr/>
          <a:lstStyle/>
          <a:p>
            <a:fld id="{B4B20B61-B003-47F1-891E-1846A4AB437E}" type="datetime1">
              <a:rPr lang="en-US" smtClean="0"/>
              <a:pPr/>
              <a:t>1/15/2024</a:t>
            </a:fld>
            <a:endParaRPr lang="en-US"/>
          </a:p>
        </p:txBody>
      </p:sp>
      <p:sp>
        <p:nvSpPr>
          <p:cNvPr id="3" name="Slide Number Placeholder 2">
            <a:extLst>
              <a:ext uri="{FF2B5EF4-FFF2-40B4-BE49-F238E27FC236}">
                <a16:creationId xmlns:a16="http://schemas.microsoft.com/office/drawing/2014/main" id="{FCC77861-48A3-468A-A22D-2D2CDA5AF695}"/>
              </a:ext>
            </a:extLst>
          </p:cNvPr>
          <p:cNvSpPr>
            <a:spLocks noGrp="1"/>
          </p:cNvSpPr>
          <p:nvPr>
            <p:ph type="sldNum" sz="quarter" idx="12"/>
          </p:nvPr>
        </p:nvSpPr>
        <p:spPr/>
        <p:txBody>
          <a:bodyPr/>
          <a:lstStyle/>
          <a:p>
            <a:fld id="{502FEFE7-F2BC-46D5-9265-46AADEBA97DB}" type="slidenum">
              <a:rPr lang="en-US" smtClean="0"/>
              <a:pPr/>
              <a:t>2</a:t>
            </a:fld>
            <a:endParaRPr lang="en-US"/>
          </a:p>
        </p:txBody>
      </p:sp>
      <p:sp>
        <p:nvSpPr>
          <p:cNvPr id="4" name="TextBox 3">
            <a:extLst>
              <a:ext uri="{FF2B5EF4-FFF2-40B4-BE49-F238E27FC236}">
                <a16:creationId xmlns:a16="http://schemas.microsoft.com/office/drawing/2014/main" id="{9C71533B-67DF-4839-AAB8-7771BC3DE843}"/>
              </a:ext>
            </a:extLst>
          </p:cNvPr>
          <p:cNvSpPr txBox="1"/>
          <p:nvPr/>
        </p:nvSpPr>
        <p:spPr>
          <a:xfrm>
            <a:off x="1066800" y="533400"/>
            <a:ext cx="4953000" cy="523220"/>
          </a:xfrm>
          <a:prstGeom prst="rect">
            <a:avLst/>
          </a:prstGeom>
          <a:noFill/>
        </p:spPr>
        <p:txBody>
          <a:bodyPr wrap="square" rtlCol="0">
            <a:spAutoFit/>
          </a:bodyPr>
          <a:lstStyle/>
          <a:p>
            <a:r>
              <a:rPr lang="en-US" sz="2800" b="1" dirty="0"/>
              <a:t>Objectives of the Session:</a:t>
            </a:r>
          </a:p>
        </p:txBody>
      </p:sp>
      <p:sp>
        <p:nvSpPr>
          <p:cNvPr id="5" name="TextBox 4">
            <a:extLst>
              <a:ext uri="{FF2B5EF4-FFF2-40B4-BE49-F238E27FC236}">
                <a16:creationId xmlns:a16="http://schemas.microsoft.com/office/drawing/2014/main" id="{0FBB1C2A-6284-454F-AA15-12D78117CB84}"/>
              </a:ext>
            </a:extLst>
          </p:cNvPr>
          <p:cNvSpPr txBox="1"/>
          <p:nvPr/>
        </p:nvSpPr>
        <p:spPr>
          <a:xfrm>
            <a:off x="1066800" y="1371600"/>
            <a:ext cx="7646368" cy="3903954"/>
          </a:xfrm>
          <a:prstGeom prst="rect">
            <a:avLst/>
          </a:prstGeom>
          <a:noFill/>
        </p:spPr>
        <p:txBody>
          <a:bodyPr wrap="square" rtlCol="0">
            <a:spAutoFit/>
          </a:bodyPr>
          <a:lstStyle/>
          <a:p>
            <a:pPr eaLnBrk="1" hangingPunct="1">
              <a:lnSpc>
                <a:spcPct val="150000"/>
              </a:lnSpc>
            </a:pPr>
            <a:r>
              <a:rPr lang="en-US" altLang="en-US" dirty="0"/>
              <a:t>In this session we will discuss:</a:t>
            </a:r>
          </a:p>
          <a:p>
            <a:pPr marL="800100" lvl="1" indent="-342900">
              <a:lnSpc>
                <a:spcPct val="150000"/>
              </a:lnSpc>
              <a:buFont typeface="Wingdings" panose="05000000000000000000" pitchFamily="2" charset="2"/>
              <a:buChar char="§"/>
            </a:pPr>
            <a:r>
              <a:rPr lang="en-US" altLang="en-US" dirty="0"/>
              <a:t>Audit and Audit Process</a:t>
            </a:r>
          </a:p>
          <a:p>
            <a:pPr marL="800100" lvl="1" indent="-342900">
              <a:lnSpc>
                <a:spcPct val="150000"/>
              </a:lnSpc>
              <a:buFont typeface="Wingdings" panose="05000000000000000000" pitchFamily="2" charset="2"/>
              <a:buChar char="§"/>
            </a:pPr>
            <a:r>
              <a:rPr lang="en-US" altLang="en-US" dirty="0"/>
              <a:t>Audit Observation Settlement process</a:t>
            </a:r>
          </a:p>
          <a:p>
            <a:pPr marL="800100" lvl="1" indent="-342900">
              <a:lnSpc>
                <a:spcPct val="150000"/>
              </a:lnSpc>
              <a:buFont typeface="Wingdings" panose="05000000000000000000" pitchFamily="2" charset="2"/>
              <a:buChar char="§"/>
            </a:pPr>
            <a:r>
              <a:rPr lang="en-US" altLang="en-US" dirty="0"/>
              <a:t>Role of the Ministry &amp; Responsible Party</a:t>
            </a:r>
          </a:p>
          <a:p>
            <a:pPr marL="800100" lvl="1" indent="-342900">
              <a:lnSpc>
                <a:spcPct val="150000"/>
              </a:lnSpc>
              <a:buFont typeface="Wingdings" panose="05000000000000000000" pitchFamily="2" charset="2"/>
              <a:buChar char="§"/>
            </a:pPr>
            <a:r>
              <a:rPr lang="en-US" altLang="en-US" dirty="0"/>
              <a:t>Reforms in Audit Process [AMMS 2.0]</a:t>
            </a:r>
          </a:p>
          <a:p>
            <a:pPr marL="800100" lvl="1" indent="-342900">
              <a:lnSpc>
                <a:spcPct val="150000"/>
              </a:lnSpc>
              <a:buFont typeface="Wingdings" panose="05000000000000000000" pitchFamily="2" charset="2"/>
              <a:buChar char="§"/>
            </a:pPr>
            <a:r>
              <a:rPr lang="en-US" altLang="en-US" dirty="0"/>
              <a:t>Conclusion</a:t>
            </a:r>
          </a:p>
          <a:p>
            <a:pPr marL="342900" indent="-342900">
              <a:lnSpc>
                <a:spcPct val="150000"/>
              </a:lnSpc>
              <a:buFont typeface="Wingdings" panose="05000000000000000000" pitchFamily="2" charset="2"/>
              <a:buChar char="§"/>
            </a:pPr>
            <a:endParaRPr lang="en-US" dirty="0"/>
          </a:p>
        </p:txBody>
      </p:sp>
    </p:spTree>
    <p:extLst>
      <p:ext uri="{BB962C8B-B14F-4D97-AF65-F5344CB8AC3E}">
        <p14:creationId xmlns:p14="http://schemas.microsoft.com/office/powerpoint/2010/main" val="5405370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3159"/>
            <a:ext cx="8001000" cy="633641"/>
          </a:xfrm>
        </p:spPr>
        <p:txBody>
          <a:bodyPr anchor="t">
            <a:normAutofit fontScale="90000"/>
          </a:bodyPr>
          <a:lstStyle/>
          <a:p>
            <a:r>
              <a:rPr lang="en-US" sz="2400" b="1" dirty="0">
                <a:latin typeface="Times New Roman" panose="02020603050405020304" pitchFamily="18" charset="0"/>
                <a:cs typeface="Times New Roman" panose="02020603050405020304" pitchFamily="18" charset="0"/>
              </a:rPr>
              <a:t>Performance or Value for Money Audit:</a:t>
            </a:r>
            <a:br>
              <a:rPr lang="en-US" sz="2400" b="1" dirty="0">
                <a:latin typeface="Times New Roman" panose="02020603050405020304" pitchFamily="18" charset="0"/>
                <a:cs typeface="Times New Roman" panose="02020603050405020304" pitchFamily="18" charset="0"/>
              </a:rPr>
            </a:br>
            <a:endParaRPr lang="en-US" sz="2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81000" y="890358"/>
            <a:ext cx="8534400" cy="5029200"/>
          </a:xfrm>
        </p:spPr>
        <p:txBody>
          <a:bodyPr>
            <a:normAutofit/>
          </a:bodyPr>
          <a:lstStyle/>
          <a:p>
            <a:pPr algn="just"/>
            <a:r>
              <a:rPr lang="en-US" sz="3200" dirty="0">
                <a:latin typeface="Times New Roman" panose="02020603050405020304" pitchFamily="18" charset="0"/>
                <a:cs typeface="Times New Roman" panose="02020603050405020304" pitchFamily="18" charset="0"/>
              </a:rPr>
              <a:t>Performance Audit involves an independent assessment of whether the entity/ project/ programs are operating in accordance with the principles of </a:t>
            </a:r>
            <a:r>
              <a:rPr lang="en-US" sz="3200" b="1" dirty="0">
                <a:solidFill>
                  <a:srgbClr val="FFFF00"/>
                </a:solidFill>
                <a:latin typeface="Times New Roman" panose="02020603050405020304" pitchFamily="18" charset="0"/>
                <a:cs typeface="Times New Roman" panose="02020603050405020304" pitchFamily="18" charset="0"/>
              </a:rPr>
              <a:t>economy</a:t>
            </a:r>
            <a:r>
              <a:rPr lang="en-US" sz="3200" dirty="0">
                <a:latin typeface="Times New Roman" panose="02020603050405020304" pitchFamily="18" charset="0"/>
                <a:cs typeface="Times New Roman" panose="02020603050405020304" pitchFamily="18" charset="0"/>
              </a:rPr>
              <a:t> (spending less- minimizing cost of resources of a given quality), </a:t>
            </a:r>
            <a:r>
              <a:rPr lang="en-US" sz="3200" b="1" dirty="0">
                <a:solidFill>
                  <a:srgbClr val="FFFF00"/>
                </a:solidFill>
                <a:latin typeface="Times New Roman" panose="02020603050405020304" pitchFamily="18" charset="0"/>
                <a:cs typeface="Times New Roman" panose="02020603050405020304" pitchFamily="18" charset="0"/>
              </a:rPr>
              <a:t>efficiency</a:t>
            </a:r>
            <a:r>
              <a:rPr lang="en-US" sz="3200" dirty="0">
                <a:latin typeface="Times New Roman" panose="02020603050405020304" pitchFamily="18" charset="0"/>
                <a:cs typeface="Times New Roman" panose="02020603050405020304" pitchFamily="18" charset="0"/>
              </a:rPr>
              <a:t> (spending well- minimizing use of resources for a given output) and </a:t>
            </a:r>
            <a:r>
              <a:rPr lang="en-US" sz="3200" b="1" dirty="0">
                <a:solidFill>
                  <a:srgbClr val="FFFF00"/>
                </a:solidFill>
                <a:latin typeface="Times New Roman" panose="02020603050405020304" pitchFamily="18" charset="0"/>
                <a:cs typeface="Times New Roman" panose="02020603050405020304" pitchFamily="18" charset="0"/>
              </a:rPr>
              <a:t>effectiveness</a:t>
            </a:r>
            <a:r>
              <a:rPr lang="en-US" sz="3200" dirty="0">
                <a:latin typeface="Times New Roman" panose="02020603050405020304" pitchFamily="18" charset="0"/>
                <a:cs typeface="Times New Roman" panose="02020603050405020304" pitchFamily="18" charset="0"/>
              </a:rPr>
              <a:t> (spending wisely- achieving business objectives in full) in the utilization of its resources.  </a:t>
            </a:r>
          </a:p>
        </p:txBody>
      </p:sp>
      <p:sp>
        <p:nvSpPr>
          <p:cNvPr id="4" name="Date Placeholder 3"/>
          <p:cNvSpPr>
            <a:spLocks noGrp="1"/>
          </p:cNvSpPr>
          <p:nvPr>
            <p:ph type="dt" sz="half" idx="10"/>
          </p:nvPr>
        </p:nvSpPr>
        <p:spPr/>
        <p:txBody>
          <a:bodyPr/>
          <a:lstStyle/>
          <a:p>
            <a:fld id="{5010991E-131B-4E49-8D73-2060BF40D613}" type="datetime1">
              <a:rPr lang="en-US" smtClean="0"/>
              <a:pPr/>
              <a:t>1/15/2024</a:t>
            </a:fld>
            <a:endParaRPr lang="en-US"/>
          </a:p>
        </p:txBody>
      </p:sp>
      <p:sp>
        <p:nvSpPr>
          <p:cNvPr id="5" name="Slide Number Placeholder 4"/>
          <p:cNvSpPr>
            <a:spLocks noGrp="1"/>
          </p:cNvSpPr>
          <p:nvPr>
            <p:ph type="sldNum" sz="quarter" idx="12"/>
          </p:nvPr>
        </p:nvSpPr>
        <p:spPr/>
        <p:txBody>
          <a:bodyPr/>
          <a:lstStyle/>
          <a:p>
            <a:fld id="{808F7DDD-7E82-4EB5-B58A-1E912DE127E4}" type="slidenum">
              <a:rPr lang="en-US" smtClean="0"/>
              <a:pPr/>
              <a:t>20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152400"/>
            <a:ext cx="7772400" cy="990600"/>
          </a:xfrm>
        </p:spPr>
        <p:txBody>
          <a:bodyPr>
            <a:normAutofit/>
          </a:bodyPr>
          <a:lstStyle/>
          <a:p>
            <a:r>
              <a:rPr lang="en-US" sz="2400" b="1" dirty="0">
                <a:latin typeface="Times New Roman" panose="02020603050405020304" pitchFamily="18" charset="0"/>
                <a:cs typeface="Times New Roman" panose="02020603050405020304" pitchFamily="18" charset="0"/>
              </a:rPr>
              <a:t>Audit Procedures</a:t>
            </a:r>
          </a:p>
        </p:txBody>
      </p:sp>
      <p:sp>
        <p:nvSpPr>
          <p:cNvPr id="33795" name="Rectangle 3"/>
          <p:cNvSpPr>
            <a:spLocks noGrp="1" noChangeArrowheads="1"/>
          </p:cNvSpPr>
          <p:nvPr>
            <p:ph idx="1"/>
          </p:nvPr>
        </p:nvSpPr>
        <p:spPr>
          <a:xfrm>
            <a:off x="609600" y="1143000"/>
            <a:ext cx="8305800" cy="4953000"/>
          </a:xfrm>
        </p:spPr>
        <p:txBody>
          <a:bodyPr>
            <a:normAutofit fontScale="77500" lnSpcReduction="20000"/>
          </a:bodyPr>
          <a:lstStyle/>
          <a:p>
            <a:pPr>
              <a:lnSpc>
                <a:spcPct val="150000"/>
              </a:lnSpc>
            </a:pPr>
            <a:r>
              <a:rPr lang="en-US" sz="2800" dirty="0">
                <a:latin typeface="Times New Roman" panose="02020603050405020304" pitchFamily="18" charset="0"/>
                <a:cs typeface="Times New Roman" panose="02020603050405020304" pitchFamily="18" charset="0"/>
              </a:rPr>
              <a:t>Audit planning</a:t>
            </a:r>
          </a:p>
          <a:p>
            <a:pPr>
              <a:lnSpc>
                <a:spcPct val="150000"/>
              </a:lnSpc>
            </a:pPr>
            <a:r>
              <a:rPr lang="en-US" sz="2800" dirty="0">
                <a:latin typeface="Times New Roman" panose="02020603050405020304" pitchFamily="18" charset="0"/>
                <a:cs typeface="Times New Roman" panose="02020603050405020304" pitchFamily="18" charset="0"/>
              </a:rPr>
              <a:t>Overview of auditee organization</a:t>
            </a:r>
          </a:p>
          <a:p>
            <a:pPr>
              <a:lnSpc>
                <a:spcPct val="150000"/>
              </a:lnSpc>
            </a:pPr>
            <a:r>
              <a:rPr lang="en-US" sz="2800" dirty="0">
                <a:latin typeface="Times New Roman" panose="02020603050405020304" pitchFamily="18" charset="0"/>
                <a:cs typeface="Times New Roman" panose="02020603050405020304" pitchFamily="18" charset="0"/>
              </a:rPr>
              <a:t>Data collection</a:t>
            </a:r>
          </a:p>
          <a:p>
            <a:pPr>
              <a:lnSpc>
                <a:spcPct val="150000"/>
              </a:lnSpc>
            </a:pPr>
            <a:r>
              <a:rPr lang="en-US" sz="2800" dirty="0">
                <a:latin typeface="Times New Roman" panose="02020603050405020304" pitchFamily="18" charset="0"/>
                <a:cs typeface="Times New Roman" panose="02020603050405020304" pitchFamily="18" charset="0"/>
              </a:rPr>
              <a:t>Risk and materiality analysis</a:t>
            </a:r>
          </a:p>
          <a:p>
            <a:pPr>
              <a:lnSpc>
                <a:spcPct val="150000"/>
              </a:lnSpc>
            </a:pPr>
            <a:r>
              <a:rPr lang="en-US" sz="2800" dirty="0">
                <a:latin typeface="Times New Roman" panose="02020603050405020304" pitchFamily="18" charset="0"/>
                <a:cs typeface="Times New Roman" panose="02020603050405020304" pitchFamily="18" charset="0"/>
              </a:rPr>
              <a:t>Audit programming</a:t>
            </a:r>
          </a:p>
          <a:p>
            <a:pPr algn="just">
              <a:lnSpc>
                <a:spcPct val="150000"/>
              </a:lnSpc>
            </a:pPr>
            <a:r>
              <a:rPr lang="en-US" sz="2800" dirty="0">
                <a:latin typeface="Times New Roman" panose="02020603050405020304" pitchFamily="18" charset="0"/>
                <a:cs typeface="Times New Roman" panose="02020603050405020304" pitchFamily="18" charset="0"/>
              </a:rPr>
              <a:t>Review of reports: previous Audit and Inspection  Report (AIR), records etc.</a:t>
            </a:r>
          </a:p>
          <a:p>
            <a:pPr>
              <a:lnSpc>
                <a:spcPct val="150000"/>
              </a:lnSpc>
            </a:pPr>
            <a:r>
              <a:rPr lang="en-US" sz="2800" dirty="0">
                <a:latin typeface="Times New Roman" panose="02020603050405020304" pitchFamily="18" charset="0"/>
                <a:cs typeface="Times New Roman" panose="02020603050405020304" pitchFamily="18" charset="0"/>
              </a:rPr>
              <a:t>Discussion with head of the auditee organization</a:t>
            </a:r>
          </a:p>
          <a:p>
            <a:pPr>
              <a:lnSpc>
                <a:spcPct val="150000"/>
              </a:lnSpc>
            </a:pPr>
            <a:r>
              <a:rPr lang="en-US" sz="2800" dirty="0">
                <a:latin typeface="Times New Roman" panose="02020603050405020304" pitchFamily="18" charset="0"/>
                <a:cs typeface="Times New Roman" panose="02020603050405020304" pitchFamily="18" charset="0"/>
              </a:rPr>
              <a:t>Preparation and issue of AIR</a:t>
            </a:r>
          </a:p>
        </p:txBody>
      </p:sp>
      <p:sp>
        <p:nvSpPr>
          <p:cNvPr id="4" name="Date Placeholder 3"/>
          <p:cNvSpPr>
            <a:spLocks noGrp="1"/>
          </p:cNvSpPr>
          <p:nvPr>
            <p:ph type="dt" sz="half" idx="10"/>
          </p:nvPr>
        </p:nvSpPr>
        <p:spPr/>
        <p:txBody>
          <a:bodyPr/>
          <a:lstStyle/>
          <a:p>
            <a:fld id="{AC7A553B-7A71-4C3F-A218-48F73F5DC000}" type="datetime1">
              <a:rPr lang="en-US" smtClean="0"/>
              <a:pPr/>
              <a:t>1/15/2024</a:t>
            </a:fld>
            <a:endParaRPr lang="en-US"/>
          </a:p>
        </p:txBody>
      </p:sp>
      <p:sp>
        <p:nvSpPr>
          <p:cNvPr id="5" name="Slide Number Placeholder 4"/>
          <p:cNvSpPr>
            <a:spLocks noGrp="1"/>
          </p:cNvSpPr>
          <p:nvPr>
            <p:ph type="sldNum" sz="quarter" idx="12"/>
          </p:nvPr>
        </p:nvSpPr>
        <p:spPr/>
        <p:txBody>
          <a:bodyPr/>
          <a:lstStyle/>
          <a:p>
            <a:fld id="{808F7DDD-7E82-4EB5-B58A-1E912DE127E4}"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33400"/>
            <a:ext cx="7278685" cy="914400"/>
          </a:xfrm>
          <a:ln>
            <a:solidFill>
              <a:schemeClr val="accent5"/>
            </a:solidFill>
          </a:ln>
        </p:spPr>
        <p:txBody>
          <a:bodyPr>
            <a:normAutofit/>
          </a:bodyPr>
          <a:lstStyle/>
          <a:p>
            <a:r>
              <a:rPr lang="en-US" sz="2400" b="1" dirty="0">
                <a:latin typeface="Times New Roman" panose="02020603050405020304" pitchFamily="18" charset="0"/>
                <a:cs typeface="Times New Roman" panose="02020603050405020304" pitchFamily="18" charset="0"/>
              </a:rPr>
              <a:t>What is Audit Finding/Observation:</a:t>
            </a:r>
          </a:p>
        </p:txBody>
      </p:sp>
      <p:sp>
        <p:nvSpPr>
          <p:cNvPr id="3" name="Content Placeholder 2"/>
          <p:cNvSpPr>
            <a:spLocks noGrp="1"/>
          </p:cNvSpPr>
          <p:nvPr>
            <p:ph idx="1"/>
          </p:nvPr>
        </p:nvSpPr>
        <p:spPr>
          <a:xfrm>
            <a:off x="457200" y="1676400"/>
            <a:ext cx="8229600" cy="2819400"/>
          </a:xfrm>
        </p:spPr>
        <p:txBody>
          <a:bodyPr>
            <a:normAutofit/>
          </a:bodyPr>
          <a:lstStyle/>
          <a:p>
            <a:pPr algn="just">
              <a:lnSpc>
                <a:spcPct val="150000"/>
              </a:lnSpc>
            </a:pPr>
            <a:r>
              <a:rPr lang="en-US" sz="3600" dirty="0">
                <a:latin typeface="Times New Roman" panose="02020603050405020304" pitchFamily="18" charset="0"/>
                <a:cs typeface="Times New Roman" panose="02020603050405020304" pitchFamily="18" charset="0"/>
              </a:rPr>
              <a:t>The </a:t>
            </a:r>
            <a:r>
              <a:rPr lang="en-US" sz="3600" u="sng" dirty="0">
                <a:latin typeface="Times New Roman" panose="02020603050405020304" pitchFamily="18" charset="0"/>
                <a:cs typeface="Times New Roman" panose="02020603050405020304" pitchFamily="18" charset="0"/>
              </a:rPr>
              <a:t>gap</a:t>
            </a:r>
            <a:r>
              <a:rPr lang="en-US" sz="3600" dirty="0">
                <a:latin typeface="Times New Roman" panose="02020603050405020304" pitchFamily="18" charset="0"/>
                <a:cs typeface="Times New Roman" panose="02020603050405020304" pitchFamily="18" charset="0"/>
              </a:rPr>
              <a:t> between ‘ what should be’ (</a:t>
            </a:r>
            <a:r>
              <a:rPr lang="en-US" sz="3600" dirty="0">
                <a:solidFill>
                  <a:srgbClr val="FFFF00"/>
                </a:solidFill>
                <a:latin typeface="Times New Roman" panose="02020603050405020304" pitchFamily="18" charset="0"/>
                <a:cs typeface="Times New Roman" panose="02020603050405020304" pitchFamily="18" charset="0"/>
              </a:rPr>
              <a:t>audit criteria</a:t>
            </a:r>
            <a:r>
              <a:rPr lang="en-US" sz="3600" dirty="0">
                <a:latin typeface="Times New Roman" panose="02020603050405020304" pitchFamily="18" charset="0"/>
                <a:cs typeface="Times New Roman" panose="02020603050405020304" pitchFamily="18" charset="0"/>
              </a:rPr>
              <a:t>) and ‘ what is ’ (</a:t>
            </a:r>
            <a:r>
              <a:rPr lang="en-US" sz="3600" dirty="0">
                <a:solidFill>
                  <a:srgbClr val="FFFF00"/>
                </a:solidFill>
                <a:latin typeface="Times New Roman" panose="02020603050405020304" pitchFamily="18" charset="0"/>
                <a:cs typeface="Times New Roman" panose="02020603050405020304" pitchFamily="18" charset="0"/>
              </a:rPr>
              <a:t>audit evidence</a:t>
            </a:r>
            <a:r>
              <a:rPr lang="en-US" sz="3600" dirty="0">
                <a:latin typeface="Times New Roman" panose="02020603050405020304" pitchFamily="18" charset="0"/>
                <a:cs typeface="Times New Roman" panose="02020603050405020304" pitchFamily="18" charset="0"/>
              </a:rPr>
              <a:t>) is audit finding.  </a:t>
            </a:r>
          </a:p>
        </p:txBody>
      </p:sp>
      <p:sp>
        <p:nvSpPr>
          <p:cNvPr id="4" name="Date Placeholder 3"/>
          <p:cNvSpPr>
            <a:spLocks noGrp="1"/>
          </p:cNvSpPr>
          <p:nvPr>
            <p:ph type="dt" sz="half" idx="10"/>
          </p:nvPr>
        </p:nvSpPr>
        <p:spPr/>
        <p:txBody>
          <a:bodyPr/>
          <a:lstStyle/>
          <a:p>
            <a:fld id="{7DFCCE0B-AD9D-4156-A4A9-E3C66214EE38}" type="datetime1">
              <a:rPr lang="en-US" smtClean="0"/>
              <a:pPr/>
              <a:t>1/15/2024</a:t>
            </a:fld>
            <a:endParaRPr lang="en-US"/>
          </a:p>
        </p:txBody>
      </p:sp>
      <p:sp>
        <p:nvSpPr>
          <p:cNvPr id="5" name="Slide Number Placeholder 4"/>
          <p:cNvSpPr>
            <a:spLocks noGrp="1"/>
          </p:cNvSpPr>
          <p:nvPr>
            <p:ph type="sldNum" sz="quarter" idx="12"/>
          </p:nvPr>
        </p:nvSpPr>
        <p:spPr/>
        <p:txBody>
          <a:bodyPr/>
          <a:lstStyle/>
          <a:p>
            <a:fld id="{808F7DDD-7E82-4EB5-B58A-1E912DE127E4}" type="slidenum">
              <a:rPr lang="en-US" smtClean="0"/>
              <a:pPr/>
              <a:t>22</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8066048" cy="667512"/>
          </a:xfrm>
        </p:spPr>
        <p:txBody>
          <a:bodyPr>
            <a:normAutofit/>
          </a:bodyPr>
          <a:lstStyle/>
          <a:p>
            <a:r>
              <a:rPr lang="en-US" sz="2400" b="1" dirty="0">
                <a:latin typeface="Times New Roman" panose="02020603050405020304" pitchFamily="18" charset="0"/>
                <a:cs typeface="Times New Roman" panose="02020603050405020304" pitchFamily="18" charset="0"/>
              </a:rPr>
              <a:t>Audit memo</a:t>
            </a:r>
          </a:p>
        </p:txBody>
      </p:sp>
      <p:sp>
        <p:nvSpPr>
          <p:cNvPr id="3" name="Content Placeholder 2"/>
          <p:cNvSpPr>
            <a:spLocks noGrp="1"/>
          </p:cNvSpPr>
          <p:nvPr>
            <p:ph idx="1"/>
          </p:nvPr>
        </p:nvSpPr>
        <p:spPr>
          <a:xfrm>
            <a:off x="429322" y="1745615"/>
            <a:ext cx="8398728" cy="3512185"/>
          </a:xfrm>
        </p:spPr>
        <p:txBody>
          <a:bodyPr>
            <a:normAutofit lnSpcReduction="10000"/>
          </a:bodyPr>
          <a:lstStyle/>
          <a:p>
            <a:pPr>
              <a:lnSpc>
                <a:spcPct val="150000"/>
              </a:lnSpc>
            </a:pPr>
            <a:r>
              <a:rPr lang="en-US" sz="3200" dirty="0">
                <a:latin typeface="Times New Roman" panose="02020603050405020304" pitchFamily="18" charset="0"/>
                <a:cs typeface="Times New Roman" panose="02020603050405020304" pitchFamily="18" charset="0"/>
              </a:rPr>
              <a:t>It is the </a:t>
            </a:r>
            <a:r>
              <a:rPr lang="en-US" sz="3200" u="sng" dirty="0">
                <a:latin typeface="Times New Roman" panose="02020603050405020304" pitchFamily="18" charset="0"/>
                <a:cs typeface="Times New Roman" panose="02020603050405020304" pitchFamily="18" charset="0"/>
              </a:rPr>
              <a:t>immediate result </a:t>
            </a:r>
            <a:r>
              <a:rPr lang="en-US" sz="3200" dirty="0">
                <a:latin typeface="Times New Roman" panose="02020603050405020304" pitchFamily="18" charset="0"/>
                <a:cs typeface="Times New Roman" panose="02020603050405020304" pitchFamily="18" charset="0"/>
              </a:rPr>
              <a:t>of the audit work that contains all the audit findings. </a:t>
            </a:r>
          </a:p>
          <a:p>
            <a:pPr>
              <a:lnSpc>
                <a:spcPct val="150000"/>
              </a:lnSpc>
            </a:pPr>
            <a:r>
              <a:rPr lang="en-US" sz="2800" dirty="0">
                <a:latin typeface="Times New Roman" panose="02020603050405020304" pitchFamily="18" charset="0"/>
                <a:cs typeface="Times New Roman" panose="02020603050405020304" pitchFamily="18" charset="0"/>
              </a:rPr>
              <a:t>After completion of audit, audit memos are sent to the Audit Directorate to identify SFI (serious financial irregularities) and non-SFI paras.</a:t>
            </a:r>
          </a:p>
          <a:p>
            <a:pPr marL="0" indent="0">
              <a:lnSpc>
                <a:spcPct val="150000"/>
              </a:lnSpc>
              <a:buNone/>
            </a:pPr>
            <a:endParaRPr lang="en-US" dirty="0"/>
          </a:p>
        </p:txBody>
      </p:sp>
      <p:sp>
        <p:nvSpPr>
          <p:cNvPr id="4" name="Date Placeholder 3"/>
          <p:cNvSpPr>
            <a:spLocks noGrp="1"/>
          </p:cNvSpPr>
          <p:nvPr>
            <p:ph type="dt" sz="half" idx="10"/>
          </p:nvPr>
        </p:nvSpPr>
        <p:spPr/>
        <p:txBody>
          <a:bodyPr/>
          <a:lstStyle/>
          <a:p>
            <a:fld id="{17369959-B901-4949-BF55-E677CD6467FF}" type="datetime1">
              <a:rPr lang="en-US" smtClean="0"/>
              <a:pPr/>
              <a:t>1/15/2024</a:t>
            </a:fld>
            <a:endParaRPr lang="en-US"/>
          </a:p>
        </p:txBody>
      </p:sp>
      <p:sp>
        <p:nvSpPr>
          <p:cNvPr id="5" name="Slide Number Placeholder 4"/>
          <p:cNvSpPr>
            <a:spLocks noGrp="1"/>
          </p:cNvSpPr>
          <p:nvPr>
            <p:ph type="sldNum" sz="quarter" idx="12"/>
          </p:nvPr>
        </p:nvSpPr>
        <p:spPr/>
        <p:txBody>
          <a:bodyPr/>
          <a:lstStyle/>
          <a:p>
            <a:fld id="{808F7DDD-7E82-4EB5-B58A-1E912DE127E4}" type="slidenum">
              <a:rPr lang="en-US" smtClean="0"/>
              <a:pPr/>
              <a:t>23</a:t>
            </a:fld>
            <a:endParaRPr lang="en-US"/>
          </a:p>
        </p:txBody>
      </p:sp>
    </p:spTree>
    <p:extLst>
      <p:ext uri="{BB962C8B-B14F-4D97-AF65-F5344CB8AC3E}">
        <p14:creationId xmlns:p14="http://schemas.microsoft.com/office/powerpoint/2010/main" val="2440654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0" y="593725"/>
            <a:ext cx="9144000" cy="838200"/>
          </a:xfrm>
        </p:spPr>
        <p:txBody>
          <a:bodyPr>
            <a:normAutofit/>
          </a:bodyPr>
          <a:lstStyle/>
          <a:p>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Audit Inspection Report (AIR)</a:t>
            </a:r>
          </a:p>
        </p:txBody>
      </p:sp>
      <p:sp>
        <p:nvSpPr>
          <p:cNvPr id="35843" name="Rectangle 3"/>
          <p:cNvSpPr>
            <a:spLocks noGrp="1" noChangeArrowheads="1"/>
          </p:cNvSpPr>
          <p:nvPr>
            <p:ph idx="1"/>
          </p:nvPr>
        </p:nvSpPr>
        <p:spPr>
          <a:xfrm>
            <a:off x="152400" y="1752600"/>
            <a:ext cx="8839200" cy="2667000"/>
          </a:xfrm>
        </p:spPr>
        <p:txBody>
          <a:bodyPr>
            <a:normAutofit fontScale="92500" lnSpcReduction="20000"/>
          </a:bodyPr>
          <a:lstStyle/>
          <a:p>
            <a:pPr algn="just">
              <a:lnSpc>
                <a:spcPct val="150000"/>
              </a:lnSpc>
            </a:pPr>
            <a:r>
              <a:rPr lang="en-US" sz="3500" dirty="0">
                <a:latin typeface="Times New Roman" panose="02020603050405020304" pitchFamily="18" charset="0"/>
                <a:cs typeface="Times New Roman" panose="02020603050405020304" pitchFamily="18" charset="0"/>
              </a:rPr>
              <a:t>Audit Inspection Report is the most important and </a:t>
            </a:r>
            <a:r>
              <a:rPr lang="en-US" sz="3500" u="sng" dirty="0">
                <a:latin typeface="Times New Roman" panose="02020603050405020304" pitchFamily="18" charset="0"/>
                <a:cs typeface="Times New Roman" panose="02020603050405020304" pitchFamily="18" charset="0"/>
              </a:rPr>
              <a:t>basic document </a:t>
            </a:r>
            <a:r>
              <a:rPr lang="en-US" sz="3500" dirty="0">
                <a:latin typeface="Times New Roman" panose="02020603050405020304" pitchFamily="18" charset="0"/>
                <a:cs typeface="Times New Roman" panose="02020603050405020304" pitchFamily="18" charset="0"/>
              </a:rPr>
              <a:t>of audit. In this report SFIs and non-SFIs are identified and sent to the Head of the Department and to the respective ministry. </a:t>
            </a:r>
          </a:p>
        </p:txBody>
      </p:sp>
      <p:sp>
        <p:nvSpPr>
          <p:cNvPr id="4" name="Date Placeholder 3"/>
          <p:cNvSpPr>
            <a:spLocks noGrp="1"/>
          </p:cNvSpPr>
          <p:nvPr>
            <p:ph type="dt" sz="half" idx="10"/>
          </p:nvPr>
        </p:nvSpPr>
        <p:spPr/>
        <p:txBody>
          <a:bodyPr/>
          <a:lstStyle/>
          <a:p>
            <a:fld id="{CAC6E5FE-8776-4DF1-8455-510FE8F58CF0}" type="datetime1">
              <a:rPr lang="en-US" smtClean="0"/>
              <a:pPr/>
              <a:t>1/15/2024</a:t>
            </a:fld>
            <a:endParaRPr lang="en-US"/>
          </a:p>
        </p:txBody>
      </p:sp>
      <p:sp>
        <p:nvSpPr>
          <p:cNvPr id="5" name="Slide Number Placeholder 4"/>
          <p:cNvSpPr>
            <a:spLocks noGrp="1"/>
          </p:cNvSpPr>
          <p:nvPr>
            <p:ph type="sldNum" sz="quarter" idx="12"/>
          </p:nvPr>
        </p:nvSpPr>
        <p:spPr/>
        <p:txBody>
          <a:bodyPr/>
          <a:lstStyle/>
          <a:p>
            <a:fld id="{808F7DDD-7E82-4EB5-B58A-1E912DE127E4}"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3581400" cy="591312"/>
          </a:xfrm>
        </p:spPr>
        <p:txBody>
          <a:bodyPr>
            <a:noAutofit/>
          </a:bodyPr>
          <a:lstStyle/>
          <a:p>
            <a:r>
              <a:rPr lang="en-US" sz="2400" b="1" dirty="0">
                <a:latin typeface="Times New Roman" panose="02020603050405020304" pitchFamily="18" charset="0"/>
                <a:cs typeface="Times New Roman" panose="02020603050405020304" pitchFamily="18" charset="0"/>
              </a:rPr>
              <a:t>Action on AIR</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13064895"/>
              </p:ext>
            </p:extLst>
          </p:nvPr>
        </p:nvGraphicFramePr>
        <p:xfrm>
          <a:off x="457200" y="1371600"/>
          <a:ext cx="86868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fld id="{32AA92AB-9297-4952-8CB8-4D9147FFB627}" type="datetime1">
              <a:rPr lang="en-US" smtClean="0"/>
              <a:pPr/>
              <a:t>1/15/2024</a:t>
            </a:fld>
            <a:endParaRPr lang="en-US"/>
          </a:p>
        </p:txBody>
      </p:sp>
      <p:sp>
        <p:nvSpPr>
          <p:cNvPr id="5" name="Slide Number Placeholder 4"/>
          <p:cNvSpPr>
            <a:spLocks noGrp="1"/>
          </p:cNvSpPr>
          <p:nvPr>
            <p:ph type="sldNum" sz="quarter" idx="12"/>
          </p:nvPr>
        </p:nvSpPr>
        <p:spPr/>
        <p:txBody>
          <a:bodyPr/>
          <a:lstStyle/>
          <a:p>
            <a:fld id="{808F7DDD-7E82-4EB5-B58A-1E912DE127E4}" type="slidenum">
              <a:rPr lang="en-US" smtClean="0"/>
              <a:pPr/>
              <a:t>25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304800" y="381000"/>
            <a:ext cx="8839200" cy="762000"/>
          </a:xfrm>
        </p:spPr>
        <p:txBody>
          <a:bodyPr>
            <a:normAutofit/>
          </a:bodyPr>
          <a:lstStyle/>
          <a:p>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Time Frame for Preparation of Audit Report:</a:t>
            </a:r>
          </a:p>
        </p:txBody>
      </p:sp>
      <p:sp>
        <p:nvSpPr>
          <p:cNvPr id="39939" name="Rectangle 3"/>
          <p:cNvSpPr>
            <a:spLocks noGrp="1" noChangeArrowheads="1"/>
          </p:cNvSpPr>
          <p:nvPr>
            <p:ph idx="1"/>
          </p:nvPr>
        </p:nvSpPr>
        <p:spPr>
          <a:xfrm>
            <a:off x="457200" y="1371600"/>
            <a:ext cx="8229600" cy="3810000"/>
          </a:xfrm>
        </p:spPr>
        <p:txBody>
          <a:bodyPr>
            <a:normAutofit/>
          </a:bodyPr>
          <a:lstStyle/>
          <a:p>
            <a:pPr>
              <a:lnSpc>
                <a:spcPct val="150000"/>
              </a:lnSpc>
            </a:pPr>
            <a:r>
              <a:rPr lang="en-US" sz="2400" dirty="0">
                <a:latin typeface="Times New Roman" panose="02020603050405020304" pitchFamily="18" charset="0"/>
                <a:cs typeface="Times New Roman" panose="02020603050405020304" pitchFamily="18" charset="0"/>
              </a:rPr>
              <a:t>Issue of SFI to the Ministry –ask for reply within 35 days</a:t>
            </a:r>
          </a:p>
          <a:p>
            <a:pPr>
              <a:lnSpc>
                <a:spcPct val="150000"/>
              </a:lnSpc>
            </a:pPr>
            <a:r>
              <a:rPr lang="en-US" sz="2400" dirty="0">
                <a:latin typeface="Times New Roman" panose="02020603050405020304" pitchFamily="18" charset="0"/>
                <a:cs typeface="Times New Roman" panose="02020603050405020304" pitchFamily="18" charset="0"/>
              </a:rPr>
              <a:t>In case of non-compliance, reminder for reply within 14 days</a:t>
            </a:r>
          </a:p>
          <a:p>
            <a:pPr>
              <a:lnSpc>
                <a:spcPct val="150000"/>
              </a:lnSpc>
            </a:pPr>
            <a:r>
              <a:rPr lang="en-US" sz="2400" dirty="0">
                <a:latin typeface="Times New Roman" panose="02020603050405020304" pitchFamily="18" charset="0"/>
                <a:cs typeface="Times New Roman" panose="02020603050405020304" pitchFamily="18" charset="0"/>
              </a:rPr>
              <a:t>DO letter to PAO/Secretary and ask for reply within 28 days.</a:t>
            </a:r>
          </a:p>
          <a:p>
            <a:pPr>
              <a:lnSpc>
                <a:spcPct val="150000"/>
              </a:lnSpc>
            </a:pPr>
            <a:r>
              <a:rPr lang="en-US" sz="2400" dirty="0">
                <a:latin typeface="Times New Roman" panose="02020603050405020304" pitchFamily="18" charset="0"/>
                <a:cs typeface="Times New Roman" panose="02020603050405020304" pitchFamily="18" charset="0"/>
              </a:rPr>
              <a:t>Preparation of DP (draft audit report) and send to CAG office for approval within 14 days.</a:t>
            </a:r>
          </a:p>
        </p:txBody>
      </p:sp>
      <p:sp>
        <p:nvSpPr>
          <p:cNvPr id="4" name="Date Placeholder 3"/>
          <p:cNvSpPr>
            <a:spLocks noGrp="1"/>
          </p:cNvSpPr>
          <p:nvPr>
            <p:ph type="dt" sz="half" idx="10"/>
          </p:nvPr>
        </p:nvSpPr>
        <p:spPr/>
        <p:txBody>
          <a:bodyPr/>
          <a:lstStyle/>
          <a:p>
            <a:fld id="{8BDC0041-459E-4BAE-BF1C-BD4B94C53AE2}" type="datetime1">
              <a:rPr lang="en-US" smtClean="0"/>
              <a:pPr/>
              <a:t>1/15/2024</a:t>
            </a:fld>
            <a:endParaRPr lang="en-US"/>
          </a:p>
        </p:txBody>
      </p:sp>
      <p:sp>
        <p:nvSpPr>
          <p:cNvPr id="5" name="Slide Number Placeholder 4"/>
          <p:cNvSpPr>
            <a:spLocks noGrp="1"/>
          </p:cNvSpPr>
          <p:nvPr>
            <p:ph type="sldNum" sz="quarter" idx="12"/>
          </p:nvPr>
        </p:nvSpPr>
        <p:spPr/>
        <p:txBody>
          <a:bodyPr/>
          <a:lstStyle/>
          <a:p>
            <a:fld id="{808F7DDD-7E82-4EB5-B58A-1E912DE127E4}" type="slidenum">
              <a:rPr lang="en-US" smtClean="0"/>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304800" y="304800"/>
            <a:ext cx="8382000" cy="1143000"/>
          </a:xfrm>
        </p:spPr>
        <p:txBody>
          <a:bodyPr>
            <a:normAutofit/>
          </a:bodyPr>
          <a:lstStyle/>
          <a:p>
            <a:r>
              <a:rPr lang="en-US" sz="2000" b="1" dirty="0">
                <a:latin typeface="Times New Roman" panose="02020603050405020304" pitchFamily="18" charset="0"/>
                <a:cs typeface="Times New Roman" panose="02020603050405020304" pitchFamily="18" charset="0"/>
              </a:rPr>
              <a:t>Time Frame for Preparation of Special Audit report:</a:t>
            </a:r>
          </a:p>
        </p:txBody>
      </p:sp>
      <p:sp>
        <p:nvSpPr>
          <p:cNvPr id="40963" name="Rectangle 3"/>
          <p:cNvSpPr>
            <a:spLocks noGrp="1" noChangeArrowheads="1"/>
          </p:cNvSpPr>
          <p:nvPr>
            <p:ph idx="1"/>
          </p:nvPr>
        </p:nvSpPr>
        <p:spPr>
          <a:xfrm>
            <a:off x="457200" y="1371600"/>
            <a:ext cx="8229600" cy="3810000"/>
          </a:xfrm>
        </p:spPr>
        <p:txBody>
          <a:bodyPr>
            <a:noAutofit/>
          </a:bodyPr>
          <a:lstStyle/>
          <a:p>
            <a:pPr>
              <a:lnSpc>
                <a:spcPct val="150000"/>
              </a:lnSpc>
            </a:pPr>
            <a:r>
              <a:rPr lang="en-US" sz="2400" dirty="0">
                <a:latin typeface="Times New Roman" panose="02020603050405020304" pitchFamily="18" charset="0"/>
                <a:cs typeface="Times New Roman" panose="02020603050405020304" pitchFamily="18" charset="0"/>
              </a:rPr>
              <a:t>Issue of SFI to the Ministry –ask for reply within 28 days</a:t>
            </a:r>
          </a:p>
          <a:p>
            <a:pPr>
              <a:lnSpc>
                <a:spcPct val="150000"/>
              </a:lnSpc>
            </a:pPr>
            <a:r>
              <a:rPr lang="en-US" sz="2400" dirty="0">
                <a:latin typeface="Times New Roman" panose="02020603050405020304" pitchFamily="18" charset="0"/>
                <a:cs typeface="Times New Roman" panose="02020603050405020304" pitchFamily="18" charset="0"/>
              </a:rPr>
              <a:t>In case of non-compliance reminder for reply within 10 days</a:t>
            </a:r>
          </a:p>
          <a:p>
            <a:pPr>
              <a:lnSpc>
                <a:spcPct val="150000"/>
              </a:lnSpc>
            </a:pPr>
            <a:r>
              <a:rPr lang="en-US" sz="2400" dirty="0">
                <a:latin typeface="Times New Roman" panose="02020603050405020304" pitchFamily="18" charset="0"/>
                <a:cs typeface="Times New Roman" panose="02020603050405020304" pitchFamily="18" charset="0"/>
              </a:rPr>
              <a:t>Write DO letter to PAO and ask for reply within 14 days.</a:t>
            </a:r>
          </a:p>
          <a:p>
            <a:pPr>
              <a:lnSpc>
                <a:spcPct val="150000"/>
              </a:lnSpc>
            </a:pPr>
            <a:r>
              <a:rPr lang="en-US" sz="2400" dirty="0">
                <a:latin typeface="Times New Roman" panose="02020603050405020304" pitchFamily="18" charset="0"/>
                <a:cs typeface="Times New Roman" panose="02020603050405020304" pitchFamily="18" charset="0"/>
              </a:rPr>
              <a:t>Preparation of DP and send to CAG office for approval within 07 days.</a:t>
            </a:r>
          </a:p>
        </p:txBody>
      </p:sp>
      <p:sp>
        <p:nvSpPr>
          <p:cNvPr id="4" name="Date Placeholder 3"/>
          <p:cNvSpPr>
            <a:spLocks noGrp="1"/>
          </p:cNvSpPr>
          <p:nvPr>
            <p:ph type="dt" sz="half" idx="10"/>
          </p:nvPr>
        </p:nvSpPr>
        <p:spPr/>
        <p:txBody>
          <a:bodyPr/>
          <a:lstStyle/>
          <a:p>
            <a:fld id="{FC802A88-1F80-4990-ABB7-F2AD1B964967}" type="datetime1">
              <a:rPr lang="en-US" smtClean="0"/>
              <a:pPr/>
              <a:t>1/15/2024</a:t>
            </a:fld>
            <a:endParaRPr lang="en-US"/>
          </a:p>
        </p:txBody>
      </p:sp>
      <p:sp>
        <p:nvSpPr>
          <p:cNvPr id="5" name="Slide Number Placeholder 4"/>
          <p:cNvSpPr>
            <a:spLocks noGrp="1"/>
          </p:cNvSpPr>
          <p:nvPr>
            <p:ph type="sldNum" sz="quarter" idx="12"/>
          </p:nvPr>
        </p:nvSpPr>
        <p:spPr/>
        <p:txBody>
          <a:bodyPr/>
          <a:lstStyle/>
          <a:p>
            <a:fld id="{808F7DDD-7E82-4EB5-B58A-1E912DE127E4}" type="slidenum">
              <a:rPr lang="en-US" smtClean="0"/>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704088"/>
            <a:ext cx="8229600" cy="743712"/>
          </a:xfrm>
        </p:spPr>
        <p:txBody>
          <a:bodyPr>
            <a:normAutofit/>
          </a:bodyPr>
          <a:lstStyle/>
          <a:p>
            <a:r>
              <a:rPr lang="en-US" sz="2400" b="1" dirty="0">
                <a:latin typeface="Times New Roman" panose="02020603050405020304" pitchFamily="18" charset="0"/>
                <a:cs typeface="Times New Roman" panose="02020603050405020304" pitchFamily="18" charset="0"/>
              </a:rPr>
              <a:t>Audit Report Should be</a:t>
            </a:r>
          </a:p>
        </p:txBody>
      </p:sp>
      <p:sp>
        <p:nvSpPr>
          <p:cNvPr id="3" name="Subtitle 2"/>
          <p:cNvSpPr>
            <a:spLocks noGrp="1"/>
          </p:cNvSpPr>
          <p:nvPr>
            <p:ph idx="1"/>
          </p:nvPr>
        </p:nvSpPr>
        <p:spPr>
          <a:xfrm>
            <a:off x="457200" y="1630680"/>
            <a:ext cx="8229600" cy="4389120"/>
          </a:xfrm>
        </p:spPr>
        <p:txBody>
          <a:bodyPr>
            <a:noAutofit/>
          </a:bodyPr>
          <a:lstStyle/>
          <a:p>
            <a:pPr lvl="2" algn="l">
              <a:lnSpc>
                <a:spcPct val="120000"/>
              </a:lnSpc>
              <a:buFont typeface="Wingdings" pitchFamily="2" charset="2"/>
              <a:buChar char="ü"/>
            </a:pPr>
            <a:r>
              <a:rPr lang="en-US" sz="2800" dirty="0"/>
              <a:t>Clear</a:t>
            </a:r>
          </a:p>
          <a:p>
            <a:pPr lvl="2" algn="l">
              <a:lnSpc>
                <a:spcPct val="120000"/>
              </a:lnSpc>
              <a:buFont typeface="Wingdings" pitchFamily="2" charset="2"/>
              <a:buChar char="ü"/>
            </a:pPr>
            <a:r>
              <a:rPr lang="en-US" sz="2800" dirty="0"/>
              <a:t>Concise</a:t>
            </a:r>
          </a:p>
          <a:p>
            <a:pPr lvl="2" algn="l">
              <a:lnSpc>
                <a:spcPct val="120000"/>
              </a:lnSpc>
              <a:buFont typeface="Wingdings" pitchFamily="2" charset="2"/>
              <a:buChar char="ü"/>
            </a:pPr>
            <a:r>
              <a:rPr lang="en-US" sz="2800" dirty="0"/>
              <a:t>Constructive and courteous </a:t>
            </a:r>
          </a:p>
          <a:p>
            <a:pPr lvl="2" algn="l">
              <a:lnSpc>
                <a:spcPct val="120000"/>
              </a:lnSpc>
              <a:buFont typeface="Wingdings" pitchFamily="2" charset="2"/>
              <a:buChar char="ü"/>
            </a:pPr>
            <a:r>
              <a:rPr lang="en-US" sz="2800" dirty="0"/>
              <a:t>Relevant</a:t>
            </a:r>
          </a:p>
          <a:p>
            <a:pPr lvl="2" algn="l">
              <a:lnSpc>
                <a:spcPct val="120000"/>
              </a:lnSpc>
              <a:buFont typeface="Wingdings" pitchFamily="2" charset="2"/>
              <a:buChar char="ü"/>
            </a:pPr>
            <a:r>
              <a:rPr lang="en-US" sz="2800" dirty="0"/>
              <a:t>Accurate/Reliable</a:t>
            </a:r>
          </a:p>
          <a:p>
            <a:pPr lvl="2" algn="l">
              <a:lnSpc>
                <a:spcPct val="120000"/>
              </a:lnSpc>
              <a:buFont typeface="Wingdings" pitchFamily="2" charset="2"/>
              <a:buChar char="ü"/>
            </a:pPr>
            <a:r>
              <a:rPr lang="en-US" sz="2800" dirty="0"/>
              <a:t>Objective (Dispassionate) </a:t>
            </a:r>
          </a:p>
          <a:p>
            <a:endParaRPr lang="en-US" sz="2800" dirty="0"/>
          </a:p>
        </p:txBody>
      </p:sp>
      <p:sp>
        <p:nvSpPr>
          <p:cNvPr id="4" name="Date Placeholder 3"/>
          <p:cNvSpPr>
            <a:spLocks noGrp="1"/>
          </p:cNvSpPr>
          <p:nvPr>
            <p:ph type="dt" sz="half" idx="10"/>
          </p:nvPr>
        </p:nvSpPr>
        <p:spPr/>
        <p:txBody>
          <a:bodyPr/>
          <a:lstStyle/>
          <a:p>
            <a:fld id="{4026E195-48D4-4B6E-8DED-A6D3ACAAC35D}" type="datetime1">
              <a:rPr lang="en-US" smtClean="0"/>
              <a:pPr/>
              <a:t>1/15/2024</a:t>
            </a:fld>
            <a:endParaRPr lang="en-US"/>
          </a:p>
        </p:txBody>
      </p:sp>
      <p:sp>
        <p:nvSpPr>
          <p:cNvPr id="5" name="Slide Number Placeholder 4"/>
          <p:cNvSpPr>
            <a:spLocks noGrp="1"/>
          </p:cNvSpPr>
          <p:nvPr>
            <p:ph type="sldNum" sz="quarter" idx="12"/>
          </p:nvPr>
        </p:nvSpPr>
        <p:spPr/>
        <p:txBody>
          <a:bodyPr/>
          <a:lstStyle/>
          <a:p>
            <a:fld id="{BD7477AF-9793-4CD7-99E6-716142AFFE11}" type="slidenum">
              <a:rPr lang="en-US" smtClean="0"/>
              <a:pPr/>
              <a:t>28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381000" y="457200"/>
            <a:ext cx="5562600" cy="838200"/>
          </a:xfrm>
          <a:ln>
            <a:solidFill>
              <a:schemeClr val="accent5"/>
            </a:solidFill>
          </a:ln>
        </p:spPr>
        <p:txBody>
          <a:bodyPr>
            <a:normAutofit/>
          </a:bodyPr>
          <a:lstStyle/>
          <a:p>
            <a:r>
              <a:rPr lang="en-US" sz="2400" b="1" dirty="0">
                <a:latin typeface="Times New Roman" pitchFamily="18" charset="0"/>
                <a:cs typeface="Times New Roman" pitchFamily="18" charset="0"/>
              </a:rPr>
              <a:t>Submission of Audit Report:</a:t>
            </a:r>
          </a:p>
        </p:txBody>
      </p:sp>
      <p:sp>
        <p:nvSpPr>
          <p:cNvPr id="59395" name="Rectangle 3"/>
          <p:cNvSpPr>
            <a:spLocks noGrp="1" noChangeArrowheads="1"/>
          </p:cNvSpPr>
          <p:nvPr>
            <p:ph idx="1"/>
          </p:nvPr>
        </p:nvSpPr>
        <p:spPr>
          <a:xfrm>
            <a:off x="533400" y="1524000"/>
            <a:ext cx="7924800" cy="3886200"/>
          </a:xfrm>
        </p:spPr>
        <p:txBody>
          <a:bodyPr>
            <a:noAutofit/>
          </a:bodyPr>
          <a:lstStyle/>
          <a:p>
            <a:pPr marL="609600" indent="-609600">
              <a:lnSpc>
                <a:spcPct val="150000"/>
              </a:lnSpc>
              <a:buFont typeface="Wingdings" pitchFamily="2" charset="2"/>
              <a:buChar char="Ø"/>
            </a:pPr>
            <a:r>
              <a:rPr lang="en-US" sz="2800" dirty="0" err="1"/>
              <a:t>Hon’ble</a:t>
            </a:r>
            <a:r>
              <a:rPr lang="en-US" sz="2800" dirty="0"/>
              <a:t> PM is apprised of the Audit Reports by the CAG as per the Rules of Business.</a:t>
            </a:r>
          </a:p>
          <a:p>
            <a:pPr marL="609600" indent="-609600">
              <a:lnSpc>
                <a:spcPct val="150000"/>
              </a:lnSpc>
              <a:buFont typeface="Wingdings" pitchFamily="2" charset="2"/>
              <a:buChar char="Ø"/>
            </a:pPr>
            <a:r>
              <a:rPr lang="en-US" sz="2800" dirty="0"/>
              <a:t>Audit Reports are submitted to the </a:t>
            </a:r>
            <a:r>
              <a:rPr lang="en-US" sz="2800" dirty="0" err="1"/>
              <a:t>Hon’ble</a:t>
            </a:r>
            <a:r>
              <a:rPr lang="en-US" sz="2800" dirty="0"/>
              <a:t> President who causes them to be laid before the Parliament. [Art 132 of Constitution]</a:t>
            </a:r>
          </a:p>
        </p:txBody>
      </p:sp>
      <p:sp>
        <p:nvSpPr>
          <p:cNvPr id="4" name="Date Placeholder 3"/>
          <p:cNvSpPr>
            <a:spLocks noGrp="1"/>
          </p:cNvSpPr>
          <p:nvPr>
            <p:ph type="dt" sz="half" idx="10"/>
          </p:nvPr>
        </p:nvSpPr>
        <p:spPr/>
        <p:txBody>
          <a:bodyPr/>
          <a:lstStyle/>
          <a:p>
            <a:fld id="{623F7180-AC5C-487F-9C79-AB8F25EF07E9}" type="datetime1">
              <a:rPr lang="en-US" smtClean="0"/>
              <a:pPr/>
              <a:t>1/15/2024</a:t>
            </a:fld>
            <a:endParaRPr lang="en-US"/>
          </a:p>
        </p:txBody>
      </p:sp>
      <p:sp>
        <p:nvSpPr>
          <p:cNvPr id="5" name="Slide Number Placeholder 4"/>
          <p:cNvSpPr>
            <a:spLocks noGrp="1"/>
          </p:cNvSpPr>
          <p:nvPr>
            <p:ph type="sldNum" sz="quarter" idx="12"/>
          </p:nvPr>
        </p:nvSpPr>
        <p:spPr/>
        <p:txBody>
          <a:bodyPr/>
          <a:lstStyle/>
          <a:p>
            <a:fld id="{808F7DDD-7E82-4EB5-B58A-1E912DE127E4}" type="slidenum">
              <a:rPr lang="en-US" smtClean="0"/>
              <a:pPr/>
              <a:t>29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9395">
                                            <p:txEl>
                                              <p:pRg st="0" end="0"/>
                                            </p:txEl>
                                          </p:spTgt>
                                        </p:tgtEl>
                                        <p:attrNameLst>
                                          <p:attrName>style.visibility</p:attrName>
                                        </p:attrNameLst>
                                      </p:cBhvr>
                                      <p:to>
                                        <p:strVal val="visible"/>
                                      </p:to>
                                    </p:set>
                                    <p:anim calcmode="lin" valueType="num">
                                      <p:cBhvr additive="base">
                                        <p:cTn id="7" dur="500" fill="hold"/>
                                        <p:tgtEl>
                                          <p:spTgt spid="593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3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9395">
                                            <p:txEl>
                                              <p:pRg st="1" end="1"/>
                                            </p:txEl>
                                          </p:spTgt>
                                        </p:tgtEl>
                                        <p:attrNameLst>
                                          <p:attrName>style.visibility</p:attrName>
                                        </p:attrNameLst>
                                      </p:cBhvr>
                                      <p:to>
                                        <p:strVal val="visible"/>
                                      </p:to>
                                    </p:set>
                                    <p:anim calcmode="lin" valueType="num">
                                      <p:cBhvr additive="base">
                                        <p:cTn id="13" dur="500" fill="hold"/>
                                        <p:tgtEl>
                                          <p:spTgt spid="5939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39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B20B61-B003-47F1-891E-1846A4AB437E}" type="datetime1">
              <a:rPr lang="en-US" smtClean="0"/>
              <a:pPr/>
              <a:t>1/15/2024</a:t>
            </a:fld>
            <a:endParaRPr lang="en-US"/>
          </a:p>
        </p:txBody>
      </p:sp>
      <p:sp>
        <p:nvSpPr>
          <p:cNvPr id="3" name="Slide Number Placeholder 2"/>
          <p:cNvSpPr>
            <a:spLocks noGrp="1"/>
          </p:cNvSpPr>
          <p:nvPr>
            <p:ph type="sldNum" sz="quarter" idx="12"/>
          </p:nvPr>
        </p:nvSpPr>
        <p:spPr/>
        <p:txBody>
          <a:bodyPr/>
          <a:lstStyle/>
          <a:p>
            <a:fld id="{502FEFE7-F2BC-46D5-9265-46AADEBA97DB}" type="slidenum">
              <a:rPr lang="en-US" smtClean="0"/>
              <a:pPr/>
              <a:t>3</a:t>
            </a:fld>
            <a:endParaRPr lang="en-US"/>
          </a:p>
        </p:txBody>
      </p:sp>
      <p:sp>
        <p:nvSpPr>
          <p:cNvPr id="4" name="TextBox 3"/>
          <p:cNvSpPr txBox="1"/>
          <p:nvPr/>
        </p:nvSpPr>
        <p:spPr>
          <a:xfrm>
            <a:off x="609600" y="76200"/>
            <a:ext cx="4114800" cy="707886"/>
          </a:xfrm>
          <a:prstGeom prst="rect">
            <a:avLst/>
          </a:prstGeom>
          <a:noFill/>
        </p:spPr>
        <p:txBody>
          <a:bodyPr wrap="square" rtlCol="0">
            <a:spAutoFit/>
          </a:bodyPr>
          <a:lstStyle/>
          <a:p>
            <a:r>
              <a:rPr lang="en-US" b="1" dirty="0">
                <a:cs typeface="Times New Roman" panose="02020603050405020304" pitchFamily="18" charset="0"/>
              </a:rPr>
              <a:t>Acts Related to Bank  </a:t>
            </a:r>
            <a:r>
              <a:rPr lang="en-US" sz="4000" dirty="0">
                <a:cs typeface="Times New Roman" panose="02020603050405020304" pitchFamily="18" charset="0"/>
              </a:rPr>
              <a:t>:</a:t>
            </a:r>
          </a:p>
        </p:txBody>
      </p:sp>
      <p:sp>
        <p:nvSpPr>
          <p:cNvPr id="5" name="TextBox 4"/>
          <p:cNvSpPr txBox="1"/>
          <p:nvPr/>
        </p:nvSpPr>
        <p:spPr>
          <a:xfrm>
            <a:off x="228600" y="914400"/>
            <a:ext cx="8686800" cy="4970079"/>
          </a:xfrm>
          <a:prstGeom prst="rect">
            <a:avLst/>
          </a:prstGeom>
          <a:noFill/>
        </p:spPr>
        <p:txBody>
          <a:bodyPr wrap="square" rtlCol="0">
            <a:spAutoFit/>
          </a:bodyPr>
          <a:lstStyle/>
          <a:p>
            <a:pPr marL="800100" lvl="1" indent="-342900">
              <a:buFont typeface="Arial" panose="020B0604020202020204" pitchFamily="34" charset="0"/>
              <a:buChar char="•"/>
            </a:pPr>
            <a:r>
              <a:rPr lang="en-US" sz="2800" dirty="0">
                <a:cs typeface="Times New Roman" panose="02020603050405020304" pitchFamily="18" charset="0"/>
              </a:rPr>
              <a:t>The Bank Companies Act, 1991/2023</a:t>
            </a:r>
            <a:r>
              <a:rPr lang="en-US" sz="2800" dirty="0">
                <a:latin typeface="+mn-lt"/>
                <a:cs typeface="NikoshBAN" panose="02000000000000000000" pitchFamily="2" charset="0"/>
              </a:rPr>
              <a:t>,</a:t>
            </a:r>
            <a:r>
              <a:rPr lang="en-US" sz="2800" dirty="0">
                <a:latin typeface="NikoshBAN" panose="02000000000000000000" pitchFamily="2" charset="0"/>
                <a:cs typeface="NikoshBAN" panose="02000000000000000000" pitchFamily="2" charset="0"/>
              </a:rPr>
              <a:t> </a:t>
            </a:r>
            <a:r>
              <a:rPr lang="en-US" sz="1800" dirty="0">
                <a:latin typeface="NikoshBAN" panose="02000000000000000000" pitchFamily="2" charset="0"/>
                <a:cs typeface="NikoshBAN" panose="02000000000000000000" pitchFamily="2" charset="0"/>
              </a:rPr>
              <a:t>(</a:t>
            </a:r>
            <a:r>
              <a:rPr lang="en-US" sz="1800" dirty="0">
                <a:cs typeface="Times New Roman" panose="02020603050405020304" pitchFamily="18" charset="0"/>
              </a:rPr>
              <a:t>Act XIV of 1991</a:t>
            </a:r>
            <a:r>
              <a:rPr lang="en-US" sz="1800" dirty="0">
                <a:latin typeface="NikoshBAN" panose="02000000000000000000" pitchFamily="2" charset="0"/>
                <a:cs typeface="NikoshBAN" panose="02000000000000000000" pitchFamily="2" charset="0"/>
              </a:rPr>
              <a:t>)</a:t>
            </a:r>
            <a:endParaRPr lang="en-US" sz="3200" dirty="0"/>
          </a:p>
          <a:p>
            <a:pPr marL="800100" lvl="1" indent="-342900">
              <a:lnSpc>
                <a:spcPct val="150000"/>
              </a:lnSpc>
              <a:buFont typeface="Arial" panose="020B0604020202020204" pitchFamily="34" charset="0"/>
              <a:buChar char="•"/>
            </a:pPr>
            <a:r>
              <a:rPr lang="en-US" sz="2800" dirty="0">
                <a:cs typeface="Times New Roman" panose="02020603050405020304" pitchFamily="18" charset="0"/>
              </a:rPr>
              <a:t>The Companies Act, 1994/2020</a:t>
            </a:r>
            <a:r>
              <a:rPr lang="en-US" sz="2800" dirty="0">
                <a:latin typeface="NikoshBAN" panose="02000000000000000000" pitchFamily="2" charset="0"/>
                <a:cs typeface="NikoshBAN" panose="02000000000000000000" pitchFamily="2" charset="0"/>
              </a:rPr>
              <a:t>, </a:t>
            </a:r>
            <a:r>
              <a:rPr lang="en-US" sz="1800" dirty="0">
                <a:latin typeface="NikoshBAN" panose="02000000000000000000" pitchFamily="2" charset="0"/>
                <a:cs typeface="NikoshBAN" panose="02000000000000000000" pitchFamily="2" charset="0"/>
              </a:rPr>
              <a:t>(</a:t>
            </a:r>
            <a:r>
              <a:rPr lang="en-US" sz="1800" dirty="0">
                <a:cs typeface="Times New Roman" panose="02020603050405020304" pitchFamily="18" charset="0"/>
              </a:rPr>
              <a:t>Act XVIII of 1994</a:t>
            </a:r>
            <a:r>
              <a:rPr lang="en-US" sz="1800" dirty="0">
                <a:latin typeface="NikoshBAN" panose="02000000000000000000" pitchFamily="2" charset="0"/>
                <a:cs typeface="NikoshBAN" panose="02000000000000000000" pitchFamily="2" charset="0"/>
              </a:rPr>
              <a:t>)</a:t>
            </a:r>
            <a:endParaRPr lang="en-US" sz="2800" dirty="0">
              <a:latin typeface="NikoshBAN" panose="02000000000000000000" pitchFamily="2" charset="0"/>
              <a:cs typeface="NikoshBAN" panose="02000000000000000000" pitchFamily="2" charset="0"/>
            </a:endParaRPr>
          </a:p>
          <a:p>
            <a:pPr marL="800100" lvl="1" indent="-342900">
              <a:lnSpc>
                <a:spcPct val="150000"/>
              </a:lnSpc>
              <a:buFont typeface="Arial" panose="020B0604020202020204" pitchFamily="34" charset="0"/>
              <a:buChar char="•"/>
            </a:pPr>
            <a:r>
              <a:rPr lang="en-US" sz="2800" dirty="0">
                <a:cs typeface="Times New Roman" panose="02020603050405020304" pitchFamily="18" charset="0"/>
              </a:rPr>
              <a:t>The Negotiable Instrument Act, 1881</a:t>
            </a:r>
          </a:p>
          <a:p>
            <a:pPr marL="800100" lvl="1" indent="-342900">
              <a:lnSpc>
                <a:spcPct val="150000"/>
              </a:lnSpc>
              <a:buFont typeface="Arial" panose="020B0604020202020204" pitchFamily="34" charset="0"/>
              <a:buChar char="•"/>
            </a:pPr>
            <a:r>
              <a:rPr lang="en-US" sz="2800" dirty="0">
                <a:cs typeface="Times New Roman" panose="02020603050405020304" pitchFamily="18" charset="0"/>
              </a:rPr>
              <a:t>The Bankers’ Books Evidence Act, 1891/2021</a:t>
            </a:r>
          </a:p>
          <a:p>
            <a:pPr marL="800100" lvl="1" indent="-342900">
              <a:lnSpc>
                <a:spcPct val="150000"/>
              </a:lnSpc>
              <a:buFont typeface="Arial" panose="020B0604020202020204" pitchFamily="34" charset="0"/>
              <a:buChar char="•"/>
            </a:pPr>
            <a:r>
              <a:rPr lang="en-US" sz="2800" dirty="0">
                <a:cs typeface="Times New Roman" panose="02020603050405020304" pitchFamily="18" charset="0"/>
              </a:rPr>
              <a:t>The Money Laundering Prevention Act, 2012</a:t>
            </a:r>
          </a:p>
          <a:p>
            <a:pPr marL="800100" lvl="1" indent="-342900">
              <a:lnSpc>
                <a:spcPct val="150000"/>
              </a:lnSpc>
              <a:buFont typeface="Arial" panose="020B0604020202020204" pitchFamily="34" charset="0"/>
              <a:buChar char="•"/>
            </a:pPr>
            <a:r>
              <a:rPr lang="en-US" sz="2800" dirty="0">
                <a:cs typeface="Times New Roman" panose="02020603050405020304" pitchFamily="18" charset="0"/>
              </a:rPr>
              <a:t>The Foreign Exchange Regulation Act, 1947/2015</a:t>
            </a:r>
          </a:p>
          <a:p>
            <a:pPr marL="800100" lvl="1" indent="-342900">
              <a:lnSpc>
                <a:spcPct val="150000"/>
              </a:lnSpc>
              <a:buFont typeface="Arial" panose="020B0604020202020204" pitchFamily="34" charset="0"/>
              <a:buChar char="•"/>
            </a:pPr>
            <a:r>
              <a:rPr lang="en-US" sz="2800" dirty="0">
                <a:cs typeface="Times New Roman" panose="02020603050405020304" pitchFamily="18" charset="0"/>
              </a:rPr>
              <a:t>The Financial Reporting Act, 2015</a:t>
            </a:r>
          </a:p>
          <a:p>
            <a:pPr marL="800100" lvl="1" indent="-342900">
              <a:lnSpc>
                <a:spcPct val="150000"/>
              </a:lnSpc>
              <a:buFont typeface="Arial" panose="020B0604020202020204" pitchFamily="34" charset="0"/>
              <a:buChar char="•"/>
            </a:pPr>
            <a:r>
              <a:rPr lang="en-US" sz="2800" dirty="0">
                <a:cs typeface="Times New Roman" panose="02020603050405020304" pitchFamily="18" charset="0"/>
              </a:rPr>
              <a:t>And many more…</a:t>
            </a:r>
          </a:p>
        </p:txBody>
      </p:sp>
    </p:spTree>
    <p:extLst>
      <p:ext uri="{BB962C8B-B14F-4D97-AF65-F5344CB8AC3E}">
        <p14:creationId xmlns:p14="http://schemas.microsoft.com/office/powerpoint/2010/main" val="434766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304800" y="0"/>
            <a:ext cx="7696200" cy="838200"/>
          </a:xfrm>
        </p:spPr>
        <p:txBody>
          <a:bodyPr>
            <a:normAutofit/>
          </a:bodyPr>
          <a:lstStyle/>
          <a:p>
            <a:r>
              <a:rPr lang="en-US" sz="2400" b="1" dirty="0">
                <a:latin typeface="Times New Roman" panose="02020603050405020304" pitchFamily="18" charset="0"/>
                <a:cs typeface="Times New Roman" panose="02020603050405020304" pitchFamily="18" charset="0"/>
              </a:rPr>
              <a:t>Relationship with Parliament:</a:t>
            </a:r>
            <a:r>
              <a:rPr lang="en-US" sz="2400" dirty="0">
                <a:latin typeface="Times New Roman" panose="02020603050405020304" pitchFamily="18" charset="0"/>
                <a:cs typeface="Times New Roman" panose="02020603050405020304" pitchFamily="18" charset="0"/>
              </a:rPr>
              <a:t> </a:t>
            </a:r>
          </a:p>
        </p:txBody>
      </p:sp>
      <p:graphicFrame>
        <p:nvGraphicFramePr>
          <p:cNvPr id="60442" name="Group 26"/>
          <p:cNvGraphicFramePr>
            <a:graphicFrameLocks noGrp="1"/>
          </p:cNvGraphicFramePr>
          <p:nvPr>
            <p:ph type="tbl" idx="1"/>
            <p:extLst>
              <p:ext uri="{D42A27DB-BD31-4B8C-83A1-F6EECF244321}">
                <p14:modId xmlns:p14="http://schemas.microsoft.com/office/powerpoint/2010/main" val="1246326760"/>
              </p:ext>
            </p:extLst>
          </p:nvPr>
        </p:nvGraphicFramePr>
        <p:xfrm>
          <a:off x="228600" y="838200"/>
          <a:ext cx="8686800" cy="5872608"/>
        </p:xfrm>
        <a:graphic>
          <a:graphicData uri="http://schemas.openxmlformats.org/drawingml/2006/table">
            <a:tbl>
              <a:tblPr/>
              <a:tblGrid>
                <a:gridCol w="1136650">
                  <a:extLst>
                    <a:ext uri="{9D8B030D-6E8A-4147-A177-3AD203B41FA5}">
                      <a16:colId xmlns:a16="http://schemas.microsoft.com/office/drawing/2014/main" val="20000"/>
                    </a:ext>
                  </a:extLst>
                </a:gridCol>
                <a:gridCol w="7550150">
                  <a:extLst>
                    <a:ext uri="{9D8B030D-6E8A-4147-A177-3AD203B41FA5}">
                      <a16:colId xmlns:a16="http://schemas.microsoft.com/office/drawing/2014/main" val="20001"/>
                    </a:ext>
                  </a:extLst>
                </a:gridCol>
              </a:tblGrid>
              <a:tr h="1470025">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2800" b="0" i="0" u="none" strike="noStrike" cap="none" normalizeH="0" baseline="0" dirty="0">
                          <a:ln>
                            <a:noFill/>
                          </a:ln>
                          <a:solidFill>
                            <a:schemeClr val="tx1"/>
                          </a:solidFill>
                          <a:effectLst/>
                          <a:latin typeface="Times New Roman" pitchFamily="18" charset="0"/>
                        </a:rPr>
                        <a:t>PAC</a:t>
                      </a: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2800" b="0" i="0" u="none" strike="noStrike" cap="none" normalizeH="0" baseline="0" dirty="0">
                          <a:ln>
                            <a:noFill/>
                          </a:ln>
                          <a:solidFill>
                            <a:schemeClr val="tx1"/>
                          </a:solidFill>
                          <a:effectLst/>
                          <a:latin typeface="Times New Roman" pitchFamily="18" charset="0"/>
                        </a:rPr>
                        <a:t>(Art- 76(1)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Char char="§"/>
                        <a:tabLst/>
                      </a:pPr>
                      <a:r>
                        <a:rPr kumimoji="0" lang="en-US" sz="2400" b="0" i="0" u="none" strike="noStrike" cap="none" normalizeH="0" baseline="0" dirty="0">
                          <a:ln>
                            <a:noFill/>
                          </a:ln>
                          <a:solidFill>
                            <a:schemeClr val="tx1"/>
                          </a:solidFill>
                          <a:effectLst/>
                          <a:latin typeface="Times New Roman" pitchFamily="18" charset="0"/>
                        </a:rPr>
                        <a:t> To scrutinize, Appropriation Accounts and the ‘Annual’ Finance Account of the Government. </a:t>
                      </a: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Char char="§"/>
                        <a:tabLst/>
                      </a:pPr>
                      <a:r>
                        <a:rPr kumimoji="0" lang="en-US" sz="2400" b="0" i="0" u="none" strike="noStrike" cap="none" normalizeH="0" baseline="0" dirty="0">
                          <a:ln>
                            <a:noFill/>
                          </a:ln>
                          <a:solidFill>
                            <a:schemeClr val="tx1"/>
                          </a:solidFill>
                          <a:effectLst/>
                          <a:latin typeface="Times New Roman" pitchFamily="18" charset="0"/>
                        </a:rPr>
                        <a:t> To scrutinize CAG’s Audit Reports to give recommendations and follow up actions. (15 member)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878013">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2800" b="0" i="0" u="none" strike="noStrike" cap="none" normalizeH="0" baseline="0" dirty="0">
                          <a:ln>
                            <a:noFill/>
                          </a:ln>
                          <a:solidFill>
                            <a:schemeClr val="tx1"/>
                          </a:solidFill>
                          <a:effectLst/>
                          <a:latin typeface="Times New Roman" pitchFamily="18" charset="0"/>
                        </a:rPr>
                        <a:t>P UC (10 member)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Char char="§"/>
                        <a:tabLst/>
                      </a:pPr>
                      <a:r>
                        <a:rPr kumimoji="0" lang="en-US" sz="2400" b="0" i="0" u="none" strike="noStrike" cap="none" normalizeH="0" baseline="0" dirty="0">
                          <a:ln>
                            <a:noFill/>
                          </a:ln>
                          <a:solidFill>
                            <a:schemeClr val="tx1"/>
                          </a:solidFill>
                          <a:effectLst/>
                          <a:latin typeface="Times New Roman" pitchFamily="18" charset="0"/>
                        </a:rPr>
                        <a:t> To examine the reports and accounts of the public undertakings and to check that affairs of the public undertaking are being managed in accordance with sound business principles &amp; prudent commercial practices.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366963">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n-US" sz="2800" b="0" i="0" u="none" strike="noStrike" cap="none" normalizeH="0" baseline="0" dirty="0">
                          <a:ln>
                            <a:noFill/>
                          </a:ln>
                          <a:solidFill>
                            <a:schemeClr val="tx1"/>
                          </a:solidFill>
                          <a:effectLst/>
                          <a:latin typeface="Times New Roman" pitchFamily="18" charset="0"/>
                        </a:rPr>
                        <a:t>P EC (10 member)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Char char="§"/>
                        <a:tabLst/>
                      </a:pPr>
                      <a:r>
                        <a:rPr kumimoji="0" lang="en-US" sz="2400" b="0" i="0" u="none" strike="noStrike" cap="none" normalizeH="0" baseline="0" dirty="0">
                          <a:ln>
                            <a:noFill/>
                          </a:ln>
                          <a:solidFill>
                            <a:schemeClr val="tx1"/>
                          </a:solidFill>
                          <a:effectLst/>
                          <a:latin typeface="Times New Roman" pitchFamily="18" charset="0"/>
                        </a:rPr>
                        <a:t> The functions of the PEC are to report what economic improvements in organization, efficiency or administrative reform, consistent with the policy underlying the estimate may be affected to suggest alternative policies in order to bring about efficiency and economy in administration.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4" name="Date Placeholder 3"/>
          <p:cNvSpPr>
            <a:spLocks noGrp="1"/>
          </p:cNvSpPr>
          <p:nvPr>
            <p:ph type="dt" sz="half" idx="10"/>
          </p:nvPr>
        </p:nvSpPr>
        <p:spPr/>
        <p:txBody>
          <a:bodyPr/>
          <a:lstStyle/>
          <a:p>
            <a:fld id="{E30DBF77-FA67-4CA3-8958-142F1BF13F53}" type="datetime1">
              <a:rPr lang="en-US" smtClean="0"/>
              <a:pPr/>
              <a:t>1/15/2024</a:t>
            </a:fld>
            <a:endParaRPr lang="en-US"/>
          </a:p>
        </p:txBody>
      </p:sp>
      <p:sp>
        <p:nvSpPr>
          <p:cNvPr id="5" name="Slide Number Placeholder 4"/>
          <p:cNvSpPr>
            <a:spLocks noGrp="1"/>
          </p:cNvSpPr>
          <p:nvPr>
            <p:ph type="sldNum" sz="quarter" idx="12"/>
          </p:nvPr>
        </p:nvSpPr>
        <p:spPr/>
        <p:txBody>
          <a:bodyPr/>
          <a:lstStyle/>
          <a:p>
            <a:fld id="{1B01EF6B-2755-43C2-9A4B-51EF53A6A6A1}"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228600" y="304800"/>
            <a:ext cx="7848600" cy="838200"/>
          </a:xfrm>
          <a:ln>
            <a:solidFill>
              <a:schemeClr val="accent5"/>
            </a:solidFill>
          </a:ln>
        </p:spPr>
        <p:txBody>
          <a:bodyPr>
            <a:normAutofit/>
          </a:bodyPr>
          <a:lstStyle/>
          <a:p>
            <a:r>
              <a:rPr lang="en-US" sz="2400" b="1" dirty="0">
                <a:latin typeface="Times New Roman" panose="02020603050405020304" pitchFamily="18" charset="0"/>
                <a:cs typeface="Times New Roman" panose="02020603050405020304" pitchFamily="18" charset="0"/>
              </a:rPr>
              <a:t>   How audit observations are settled</a:t>
            </a:r>
          </a:p>
        </p:txBody>
      </p:sp>
      <p:sp>
        <p:nvSpPr>
          <p:cNvPr id="47107" name="Rectangle 3"/>
          <p:cNvSpPr>
            <a:spLocks noGrp="1" noChangeArrowheads="1"/>
          </p:cNvSpPr>
          <p:nvPr>
            <p:ph idx="1"/>
          </p:nvPr>
        </p:nvSpPr>
        <p:spPr>
          <a:xfrm>
            <a:off x="496229" y="1143000"/>
            <a:ext cx="8610600" cy="5181600"/>
          </a:xfrm>
        </p:spPr>
        <p:txBody>
          <a:bodyPr>
            <a:normAutofit/>
          </a:bodyPr>
          <a:lstStyle/>
          <a:p>
            <a:r>
              <a:rPr lang="en-US" sz="2800" dirty="0">
                <a:latin typeface="Times New Roman" panose="02020603050405020304" pitchFamily="18" charset="0"/>
                <a:cs typeface="Times New Roman" panose="02020603050405020304" pitchFamily="18" charset="0"/>
              </a:rPr>
              <a:t>There are several ways to settle audit observations:</a:t>
            </a:r>
          </a:p>
          <a:p>
            <a:pPr lvl="2">
              <a:lnSpc>
                <a:spcPct val="125000"/>
              </a:lnSpc>
            </a:pPr>
            <a:r>
              <a:rPr lang="en-US" sz="2800" dirty="0">
                <a:latin typeface="Times New Roman" panose="02020603050405020304" pitchFamily="18" charset="0"/>
                <a:cs typeface="Times New Roman" panose="02020603050405020304" pitchFamily="18" charset="0"/>
              </a:rPr>
              <a:t>Spot reply</a:t>
            </a:r>
          </a:p>
          <a:p>
            <a:pPr lvl="2">
              <a:lnSpc>
                <a:spcPct val="125000"/>
              </a:lnSpc>
            </a:pPr>
            <a:r>
              <a:rPr lang="en-US" sz="2800" dirty="0">
                <a:latin typeface="Times New Roman" panose="02020603050405020304" pitchFamily="18" charset="0"/>
                <a:cs typeface="Times New Roman" panose="02020603050405020304" pitchFamily="18" charset="0"/>
              </a:rPr>
              <a:t>Exit meeting</a:t>
            </a:r>
          </a:p>
          <a:p>
            <a:pPr lvl="2">
              <a:lnSpc>
                <a:spcPct val="125000"/>
              </a:lnSpc>
            </a:pPr>
            <a:r>
              <a:rPr lang="en-US" sz="2800" dirty="0">
                <a:latin typeface="Times New Roman" panose="02020603050405020304" pitchFamily="18" charset="0"/>
                <a:cs typeface="Times New Roman" panose="02020603050405020304" pitchFamily="18" charset="0"/>
              </a:rPr>
              <a:t>Broadsheet reply</a:t>
            </a:r>
          </a:p>
          <a:p>
            <a:pPr lvl="2">
              <a:lnSpc>
                <a:spcPct val="125000"/>
              </a:lnSpc>
            </a:pPr>
            <a:r>
              <a:rPr lang="en-US" sz="2800" dirty="0">
                <a:latin typeface="Times New Roman" panose="02020603050405020304" pitchFamily="18" charset="0"/>
                <a:cs typeface="Times New Roman" panose="02020603050405020304" pitchFamily="18" charset="0"/>
              </a:rPr>
              <a:t>Bi-lateral meeting [non-SFI]</a:t>
            </a:r>
          </a:p>
          <a:p>
            <a:pPr lvl="2">
              <a:lnSpc>
                <a:spcPct val="125000"/>
              </a:lnSpc>
            </a:pPr>
            <a:r>
              <a:rPr lang="en-US" sz="2800" dirty="0">
                <a:latin typeface="Times New Roman" panose="02020603050405020304" pitchFamily="18" charset="0"/>
                <a:cs typeface="Times New Roman" panose="02020603050405020304" pitchFamily="18" charset="0"/>
              </a:rPr>
              <a:t>Tri-partite meeting [SFI]</a:t>
            </a:r>
          </a:p>
          <a:p>
            <a:pPr lvl="2">
              <a:lnSpc>
                <a:spcPct val="125000"/>
              </a:lnSpc>
            </a:pPr>
            <a:r>
              <a:rPr lang="en-US" sz="2800" dirty="0">
                <a:latin typeface="Times New Roman" panose="02020603050405020304" pitchFamily="18" charset="0"/>
                <a:cs typeface="Times New Roman" panose="02020603050405020304" pitchFamily="18" charset="0"/>
              </a:rPr>
              <a:t>Public Accounts Committee(Parliament)</a:t>
            </a:r>
          </a:p>
        </p:txBody>
      </p:sp>
      <p:sp>
        <p:nvSpPr>
          <p:cNvPr id="4" name="Date Placeholder 3"/>
          <p:cNvSpPr>
            <a:spLocks noGrp="1"/>
          </p:cNvSpPr>
          <p:nvPr>
            <p:ph type="dt" sz="half" idx="10"/>
          </p:nvPr>
        </p:nvSpPr>
        <p:spPr/>
        <p:txBody>
          <a:bodyPr/>
          <a:lstStyle/>
          <a:p>
            <a:fld id="{2D8A5794-FD82-44BD-A970-ECB52F395993}" type="datetime1">
              <a:rPr lang="en-US" smtClean="0"/>
              <a:pPr/>
              <a:t>1/15/2024</a:t>
            </a:fld>
            <a:endParaRPr lang="en-US"/>
          </a:p>
        </p:txBody>
      </p:sp>
      <p:sp>
        <p:nvSpPr>
          <p:cNvPr id="5" name="Slide Number Placeholder 4"/>
          <p:cNvSpPr>
            <a:spLocks noGrp="1"/>
          </p:cNvSpPr>
          <p:nvPr>
            <p:ph type="sldNum" sz="quarter" idx="12"/>
          </p:nvPr>
        </p:nvSpPr>
        <p:spPr/>
        <p:txBody>
          <a:bodyPr/>
          <a:lstStyle/>
          <a:p>
            <a:fld id="{808F7DDD-7E82-4EB5-B58A-1E912DE127E4}" type="slidenum">
              <a:rPr lang="en-US" smtClean="0"/>
              <a:pPr/>
              <a:t>31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 calcmode="lin" valueType="num">
                                      <p:cBhvr additive="base">
                                        <p:cTn id="7" dur="500" fill="hold"/>
                                        <p:tgtEl>
                                          <p:spTgt spid="4710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710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7107">
                                            <p:txEl>
                                              <p:pRg st="1" end="1"/>
                                            </p:txEl>
                                          </p:spTgt>
                                        </p:tgtEl>
                                        <p:attrNameLst>
                                          <p:attrName>style.visibility</p:attrName>
                                        </p:attrNameLst>
                                      </p:cBhvr>
                                      <p:to>
                                        <p:strVal val="visible"/>
                                      </p:to>
                                    </p:set>
                                    <p:anim calcmode="lin" valueType="num">
                                      <p:cBhvr additive="base">
                                        <p:cTn id="11" dur="500" fill="hold"/>
                                        <p:tgtEl>
                                          <p:spTgt spid="4710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710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7107">
                                            <p:txEl>
                                              <p:pRg st="2" end="2"/>
                                            </p:txEl>
                                          </p:spTgt>
                                        </p:tgtEl>
                                        <p:attrNameLst>
                                          <p:attrName>style.visibility</p:attrName>
                                        </p:attrNameLst>
                                      </p:cBhvr>
                                      <p:to>
                                        <p:strVal val="visible"/>
                                      </p:to>
                                    </p:set>
                                    <p:anim calcmode="lin" valueType="num">
                                      <p:cBhvr additive="base">
                                        <p:cTn id="15" dur="500" fill="hold"/>
                                        <p:tgtEl>
                                          <p:spTgt spid="4710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710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7107">
                                            <p:txEl>
                                              <p:pRg st="3" end="3"/>
                                            </p:txEl>
                                          </p:spTgt>
                                        </p:tgtEl>
                                        <p:attrNameLst>
                                          <p:attrName>style.visibility</p:attrName>
                                        </p:attrNameLst>
                                      </p:cBhvr>
                                      <p:to>
                                        <p:strVal val="visible"/>
                                      </p:to>
                                    </p:set>
                                    <p:anim calcmode="lin" valueType="num">
                                      <p:cBhvr additive="base">
                                        <p:cTn id="19" dur="500" fill="hold"/>
                                        <p:tgtEl>
                                          <p:spTgt spid="4710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710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7107">
                                            <p:txEl>
                                              <p:pRg st="4" end="4"/>
                                            </p:txEl>
                                          </p:spTgt>
                                        </p:tgtEl>
                                        <p:attrNameLst>
                                          <p:attrName>style.visibility</p:attrName>
                                        </p:attrNameLst>
                                      </p:cBhvr>
                                      <p:to>
                                        <p:strVal val="visible"/>
                                      </p:to>
                                    </p:set>
                                    <p:anim calcmode="lin" valueType="num">
                                      <p:cBhvr additive="base">
                                        <p:cTn id="23" dur="500" fill="hold"/>
                                        <p:tgtEl>
                                          <p:spTgt spid="4710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7107">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7107">
                                            <p:txEl>
                                              <p:pRg st="5" end="5"/>
                                            </p:txEl>
                                          </p:spTgt>
                                        </p:tgtEl>
                                        <p:attrNameLst>
                                          <p:attrName>style.visibility</p:attrName>
                                        </p:attrNameLst>
                                      </p:cBhvr>
                                      <p:to>
                                        <p:strVal val="visible"/>
                                      </p:to>
                                    </p:set>
                                    <p:anim calcmode="lin" valueType="num">
                                      <p:cBhvr additive="base">
                                        <p:cTn id="27" dur="500" fill="hold"/>
                                        <p:tgtEl>
                                          <p:spTgt spid="47107">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7107">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47107">
                                            <p:txEl>
                                              <p:pRg st="6" end="6"/>
                                            </p:txEl>
                                          </p:spTgt>
                                        </p:tgtEl>
                                        <p:attrNameLst>
                                          <p:attrName>style.visibility</p:attrName>
                                        </p:attrNameLst>
                                      </p:cBhvr>
                                      <p:to>
                                        <p:strVal val="visible"/>
                                      </p:to>
                                    </p:set>
                                    <p:anim calcmode="lin" valueType="num">
                                      <p:cBhvr additive="base">
                                        <p:cTn id="31" dur="500" fill="hold"/>
                                        <p:tgtEl>
                                          <p:spTgt spid="47107">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710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0" y="304800"/>
            <a:ext cx="9144000" cy="685800"/>
          </a:xfrm>
        </p:spPr>
        <p:txBody>
          <a:bodyPr>
            <a:normAutofit/>
          </a:bodyPr>
          <a:lstStyle/>
          <a:p>
            <a:r>
              <a:rPr lang="en-US" sz="2400" dirty="0">
                <a:latin typeface="Times New Roman" panose="02020603050405020304" pitchFamily="18" charset="0"/>
                <a:cs typeface="Times New Roman" pitchFamily="18" charset="0"/>
              </a:rPr>
              <a:t> </a:t>
            </a:r>
            <a:r>
              <a:rPr lang="en-US" sz="2400" b="1" dirty="0">
                <a:latin typeface="Times New Roman" panose="02020603050405020304" pitchFamily="18" charset="0"/>
                <a:cs typeface="Times New Roman" panose="02020603050405020304" pitchFamily="18" charset="0"/>
              </a:rPr>
              <a:t>How audit observations are settled</a:t>
            </a:r>
            <a:endParaRPr lang="en-US" sz="2400" dirty="0">
              <a:latin typeface="Times New Roman" panose="02020603050405020304" pitchFamily="18" charset="0"/>
              <a:cs typeface="Times New Roman" panose="02020603050405020304" pitchFamily="18" charset="0"/>
            </a:endParaRPr>
          </a:p>
        </p:txBody>
      </p:sp>
      <p:sp>
        <p:nvSpPr>
          <p:cNvPr id="48131" name="Rectangle 3"/>
          <p:cNvSpPr>
            <a:spLocks noGrp="1" noChangeArrowheads="1"/>
          </p:cNvSpPr>
          <p:nvPr>
            <p:ph idx="1"/>
          </p:nvPr>
        </p:nvSpPr>
        <p:spPr>
          <a:xfrm>
            <a:off x="304800" y="1219200"/>
            <a:ext cx="8534400" cy="5486400"/>
          </a:xfrm>
        </p:spPr>
        <p:txBody>
          <a:bodyPr>
            <a:normAutofit lnSpcReduction="10000"/>
          </a:bodyPr>
          <a:lstStyle/>
          <a:p>
            <a:pPr>
              <a:lnSpc>
                <a:spcPct val="90000"/>
              </a:lnSpc>
              <a:buNone/>
            </a:pPr>
            <a:endParaRPr lang="en-US" dirty="0"/>
          </a:p>
          <a:p>
            <a:pPr>
              <a:lnSpc>
                <a:spcPct val="90000"/>
              </a:lnSpc>
            </a:pPr>
            <a:r>
              <a:rPr lang="en-US" sz="2400" b="1" dirty="0">
                <a:latin typeface="Times New Roman" panose="02020603050405020304" pitchFamily="18" charset="0"/>
                <a:cs typeface="Times New Roman" panose="02020603050405020304" pitchFamily="18" charset="0"/>
              </a:rPr>
              <a:t>Spot reply:</a:t>
            </a:r>
            <a:r>
              <a:rPr lang="en-US" b="1" dirty="0"/>
              <a:t> reply given during the time of audit</a:t>
            </a:r>
          </a:p>
          <a:p>
            <a:pPr lvl="2" algn="just"/>
            <a:r>
              <a:rPr lang="en-US" sz="2800" dirty="0"/>
              <a:t>Audit observations are raised during field audit. Authority can furnish reply with relevant evidence </a:t>
            </a:r>
            <a:r>
              <a:rPr lang="en-US" sz="2800" u="sng" dirty="0"/>
              <a:t>at the time of field audit</a:t>
            </a:r>
            <a:r>
              <a:rPr lang="en-US" sz="2800" dirty="0"/>
              <a:t>. If the reply is satisfactory the audit observation is settled at the spot.</a:t>
            </a:r>
          </a:p>
          <a:p>
            <a:pPr lvl="2" algn="just"/>
            <a:r>
              <a:rPr lang="en-US" altLang="en-US" sz="2800" dirty="0"/>
              <a:t>do not pass on any audit observation for future reply or for somebody else to reply in future.</a:t>
            </a:r>
          </a:p>
          <a:p>
            <a:pPr lvl="2" algn="just"/>
            <a:r>
              <a:rPr lang="en-US" altLang="en-US" sz="2800" dirty="0"/>
              <a:t>defend your office with all relevant documents and arguments, otherwise accept the observation and act accordingly.</a:t>
            </a:r>
          </a:p>
          <a:p>
            <a:pPr lvl="2" algn="just"/>
            <a:endParaRPr lang="en-US" sz="2800" dirty="0"/>
          </a:p>
          <a:p>
            <a:pPr>
              <a:lnSpc>
                <a:spcPct val="90000"/>
              </a:lnSpc>
            </a:pPr>
            <a:endParaRPr lang="en-US" dirty="0"/>
          </a:p>
          <a:p>
            <a:endParaRPr lang="en-US" dirty="0"/>
          </a:p>
        </p:txBody>
      </p:sp>
      <p:sp>
        <p:nvSpPr>
          <p:cNvPr id="4" name="Date Placeholder 3"/>
          <p:cNvSpPr>
            <a:spLocks noGrp="1"/>
          </p:cNvSpPr>
          <p:nvPr>
            <p:ph type="dt" sz="half" idx="10"/>
          </p:nvPr>
        </p:nvSpPr>
        <p:spPr/>
        <p:txBody>
          <a:bodyPr/>
          <a:lstStyle/>
          <a:p>
            <a:fld id="{A85B784E-00A0-4D7C-9548-76A38D84E628}" type="datetime1">
              <a:rPr lang="en-US" smtClean="0"/>
              <a:pPr/>
              <a:t>1/15/2024</a:t>
            </a:fld>
            <a:endParaRPr lang="en-US"/>
          </a:p>
        </p:txBody>
      </p:sp>
      <p:sp>
        <p:nvSpPr>
          <p:cNvPr id="5" name="Slide Number Placeholder 4"/>
          <p:cNvSpPr>
            <a:spLocks noGrp="1"/>
          </p:cNvSpPr>
          <p:nvPr>
            <p:ph type="sldNum" sz="quarter" idx="12"/>
          </p:nvPr>
        </p:nvSpPr>
        <p:spPr/>
        <p:txBody>
          <a:bodyPr/>
          <a:lstStyle/>
          <a:p>
            <a:fld id="{808F7DDD-7E82-4EB5-B58A-1E912DE127E4}" type="slidenum">
              <a:rPr lang="en-US" smtClean="0"/>
              <a:pPr/>
              <a:t>32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8131">
                                            <p:txEl>
                                              <p:pRg st="1" end="1"/>
                                            </p:txEl>
                                          </p:spTgt>
                                        </p:tgtEl>
                                        <p:attrNameLst>
                                          <p:attrName>style.visibility</p:attrName>
                                        </p:attrNameLst>
                                      </p:cBhvr>
                                      <p:to>
                                        <p:strVal val="visible"/>
                                      </p:to>
                                    </p:set>
                                    <p:anim calcmode="lin" valueType="num">
                                      <p:cBhvr additive="base">
                                        <p:cTn id="7" dur="500" fill="hold"/>
                                        <p:tgtEl>
                                          <p:spTgt spid="48131">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8131">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8131">
                                            <p:txEl>
                                              <p:pRg st="2" end="2"/>
                                            </p:txEl>
                                          </p:spTgt>
                                        </p:tgtEl>
                                        <p:attrNameLst>
                                          <p:attrName>style.visibility</p:attrName>
                                        </p:attrNameLst>
                                      </p:cBhvr>
                                      <p:to>
                                        <p:strVal val="visible"/>
                                      </p:to>
                                    </p:set>
                                    <p:anim calcmode="lin" valueType="num">
                                      <p:cBhvr additive="base">
                                        <p:cTn id="11" dur="500" fill="hold"/>
                                        <p:tgtEl>
                                          <p:spTgt spid="48131">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8131">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8131">
                                            <p:txEl>
                                              <p:pRg st="3" end="3"/>
                                            </p:txEl>
                                          </p:spTgt>
                                        </p:tgtEl>
                                        <p:attrNameLst>
                                          <p:attrName>style.visibility</p:attrName>
                                        </p:attrNameLst>
                                      </p:cBhvr>
                                      <p:to>
                                        <p:strVal val="visible"/>
                                      </p:to>
                                    </p:set>
                                    <p:anim calcmode="lin" valueType="num">
                                      <p:cBhvr additive="base">
                                        <p:cTn id="15" dur="500" fill="hold"/>
                                        <p:tgtEl>
                                          <p:spTgt spid="48131">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8131">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8131">
                                            <p:txEl>
                                              <p:pRg st="4" end="4"/>
                                            </p:txEl>
                                          </p:spTgt>
                                        </p:tgtEl>
                                        <p:attrNameLst>
                                          <p:attrName>style.visibility</p:attrName>
                                        </p:attrNameLst>
                                      </p:cBhvr>
                                      <p:to>
                                        <p:strVal val="visible"/>
                                      </p:to>
                                    </p:set>
                                    <p:anim calcmode="lin" valueType="num">
                                      <p:cBhvr additive="base">
                                        <p:cTn id="19" dur="500" fill="hold"/>
                                        <p:tgtEl>
                                          <p:spTgt spid="48131">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813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382000" cy="762000"/>
          </a:xfrm>
        </p:spPr>
        <p:txBody>
          <a:bodyPr>
            <a:normAutofit/>
          </a:bodyPr>
          <a:lstStyle/>
          <a:p>
            <a:r>
              <a:rPr lang="en-US" sz="2400" b="1" dirty="0">
                <a:latin typeface="Times New Roman" panose="02020603050405020304" pitchFamily="18" charset="0"/>
                <a:cs typeface="Times New Roman" panose="02020603050405020304" pitchFamily="18" charset="0"/>
              </a:rPr>
              <a:t>How audit observations are settled</a:t>
            </a:r>
            <a:endParaRPr lang="en-US" sz="2400" dirty="0">
              <a:latin typeface="Times New Roman" panose="02020603050405020304" pitchFamily="18" charset="0"/>
              <a:cs typeface="Times New Roman" pitchFamily="18" charset="0"/>
            </a:endParaRPr>
          </a:p>
        </p:txBody>
      </p:sp>
      <p:sp>
        <p:nvSpPr>
          <p:cNvPr id="3" name="Content Placeholder 2"/>
          <p:cNvSpPr>
            <a:spLocks noGrp="1"/>
          </p:cNvSpPr>
          <p:nvPr>
            <p:ph idx="1"/>
          </p:nvPr>
        </p:nvSpPr>
        <p:spPr>
          <a:xfrm>
            <a:off x="457200" y="1371600"/>
            <a:ext cx="8153400" cy="4114800"/>
          </a:xfrm>
        </p:spPr>
        <p:txBody>
          <a:bodyPr/>
          <a:lstStyle/>
          <a:p>
            <a:pPr>
              <a:lnSpc>
                <a:spcPct val="90000"/>
              </a:lnSpc>
            </a:pPr>
            <a:r>
              <a:rPr lang="en-US" sz="2400" b="1" dirty="0">
                <a:latin typeface="Times New Roman" panose="02020603050405020304" pitchFamily="18" charset="0"/>
                <a:cs typeface="Times New Roman" panose="02020603050405020304" pitchFamily="18" charset="0"/>
              </a:rPr>
              <a:t>Exit meeting:</a:t>
            </a:r>
          </a:p>
          <a:p>
            <a:pPr lvl="2" algn="just">
              <a:lnSpc>
                <a:spcPct val="150000"/>
              </a:lnSpc>
            </a:pPr>
            <a:r>
              <a:rPr lang="en-US" sz="2800" dirty="0"/>
              <a:t>A </a:t>
            </a:r>
            <a:r>
              <a:rPr lang="en-US" sz="2800" u="sng" dirty="0"/>
              <a:t>seen and discussion </a:t>
            </a:r>
            <a:r>
              <a:rPr lang="en-US" sz="2800" dirty="0"/>
              <a:t>meeting is supposed to be held with the head of audited entity </a:t>
            </a:r>
            <a:r>
              <a:rPr lang="en-US" sz="2800" u="sng" dirty="0"/>
              <a:t>at the last day of the audit</a:t>
            </a:r>
            <a:r>
              <a:rPr lang="en-US" sz="2800" dirty="0"/>
              <a:t>. At that meeting after discussion and presentation of evidence, audit observations may be dropped.</a:t>
            </a:r>
          </a:p>
        </p:txBody>
      </p:sp>
      <p:sp>
        <p:nvSpPr>
          <p:cNvPr id="4" name="Date Placeholder 3"/>
          <p:cNvSpPr>
            <a:spLocks noGrp="1"/>
          </p:cNvSpPr>
          <p:nvPr>
            <p:ph type="dt" sz="half" idx="10"/>
          </p:nvPr>
        </p:nvSpPr>
        <p:spPr/>
        <p:txBody>
          <a:bodyPr/>
          <a:lstStyle/>
          <a:p>
            <a:fld id="{E06CE999-DF91-40E3-BD80-27AA76A02619}" type="datetime1">
              <a:rPr lang="en-US" smtClean="0"/>
              <a:pPr/>
              <a:t>1/15/2024</a:t>
            </a:fld>
            <a:endParaRPr lang="en-US"/>
          </a:p>
        </p:txBody>
      </p:sp>
      <p:sp>
        <p:nvSpPr>
          <p:cNvPr id="5" name="Slide Number Placeholder 4"/>
          <p:cNvSpPr>
            <a:spLocks noGrp="1"/>
          </p:cNvSpPr>
          <p:nvPr>
            <p:ph type="sldNum" sz="quarter" idx="12"/>
          </p:nvPr>
        </p:nvSpPr>
        <p:spPr/>
        <p:txBody>
          <a:bodyPr/>
          <a:lstStyle/>
          <a:p>
            <a:fld id="{808F7DDD-7E82-4EB5-B58A-1E912DE127E4}" type="slidenum">
              <a:rPr lang="en-US" smtClean="0"/>
              <a:pPr/>
              <a:t>33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381000" y="0"/>
            <a:ext cx="8763000" cy="1295400"/>
          </a:xfrm>
        </p:spPr>
        <p:txBody>
          <a:bodyPr>
            <a:normAutofit/>
          </a:bodyPr>
          <a:lstStyle/>
          <a:p>
            <a:r>
              <a:rPr lang="en-US" sz="2400" b="1" dirty="0">
                <a:latin typeface="Times New Roman" panose="02020603050405020304" pitchFamily="18" charset="0"/>
                <a:cs typeface="Times New Roman" panose="02020603050405020304" pitchFamily="18" charset="0"/>
              </a:rPr>
              <a:t>How audit observations are settled</a:t>
            </a:r>
            <a:endParaRPr lang="en-US" sz="2400" dirty="0">
              <a:latin typeface="Times New Roman" panose="02020603050405020304" pitchFamily="18" charset="0"/>
              <a:cs typeface="Times New Roman" panose="02020603050405020304" pitchFamily="18" charset="0"/>
            </a:endParaRPr>
          </a:p>
        </p:txBody>
      </p:sp>
      <p:sp>
        <p:nvSpPr>
          <p:cNvPr id="49155" name="Rectangle 3"/>
          <p:cNvSpPr>
            <a:spLocks noGrp="1" noChangeArrowheads="1"/>
          </p:cNvSpPr>
          <p:nvPr>
            <p:ph idx="1"/>
          </p:nvPr>
        </p:nvSpPr>
        <p:spPr>
          <a:xfrm>
            <a:off x="228600" y="1143000"/>
            <a:ext cx="8686800" cy="5715000"/>
          </a:xfrm>
        </p:spPr>
        <p:txBody>
          <a:bodyPr>
            <a:normAutofit/>
          </a:bodyPr>
          <a:lstStyle/>
          <a:p>
            <a:pPr marL="0" indent="0">
              <a:lnSpc>
                <a:spcPct val="90000"/>
              </a:lnSpc>
              <a:buNone/>
            </a:pPr>
            <a:r>
              <a:rPr lang="en-US" sz="2400" b="1" dirty="0">
                <a:latin typeface="Times New Roman" panose="02020603050405020304" pitchFamily="18" charset="0"/>
                <a:cs typeface="Times New Roman" panose="02020603050405020304" pitchFamily="18" charset="0"/>
              </a:rPr>
              <a:t>Broadsheet (BS) reply</a:t>
            </a:r>
            <a:r>
              <a:rPr lang="en-US" b="1" dirty="0"/>
              <a:t>:</a:t>
            </a:r>
            <a:endParaRPr lang="en-US" sz="2800" b="1" dirty="0"/>
          </a:p>
          <a:p>
            <a:pPr algn="just">
              <a:lnSpc>
                <a:spcPct val="90000"/>
              </a:lnSpc>
            </a:pPr>
            <a:r>
              <a:rPr lang="en-US" sz="3200" dirty="0"/>
              <a:t>After issuance of the AIR, the responsible party can send written reply </a:t>
            </a:r>
            <a:r>
              <a:rPr lang="en-US" sz="3200" u="sng" dirty="0"/>
              <a:t>with evidence</a:t>
            </a:r>
            <a:r>
              <a:rPr lang="en-US" sz="3200" dirty="0"/>
              <a:t> to Audit. The reply of </a:t>
            </a:r>
            <a:r>
              <a:rPr lang="en-US" sz="3200" u="sng" dirty="0"/>
              <a:t>SFIs must be sent to Audit through concerned ministry.</a:t>
            </a:r>
            <a:r>
              <a:rPr lang="en-US" sz="3200" dirty="0"/>
              <a:t> HQ examines the reply and comments on it. The reply of non-SFI shall be sent directly to the Audit Directorate. </a:t>
            </a:r>
          </a:p>
          <a:p>
            <a:pPr algn="just">
              <a:lnSpc>
                <a:spcPct val="90000"/>
              </a:lnSpc>
            </a:pPr>
            <a:r>
              <a:rPr lang="en-US" sz="3200" u="sng" dirty="0"/>
              <a:t>Ministry recommends for settlement </a:t>
            </a:r>
            <a:r>
              <a:rPr lang="en-US" sz="3200" dirty="0"/>
              <a:t>of SFI para if the reply and evidence are found satisfactory. </a:t>
            </a:r>
          </a:p>
          <a:p>
            <a:pPr algn="just">
              <a:lnSpc>
                <a:spcPct val="90000"/>
              </a:lnSpc>
            </a:pPr>
            <a:r>
              <a:rPr lang="en-US" sz="3200" dirty="0"/>
              <a:t>Audit observations are dropped if Audit Directorate is satisfied with the BS reply.</a:t>
            </a:r>
          </a:p>
          <a:p>
            <a:pPr>
              <a:lnSpc>
                <a:spcPct val="90000"/>
              </a:lnSpc>
            </a:pPr>
            <a:endParaRPr lang="en-US" sz="2800" dirty="0"/>
          </a:p>
          <a:p>
            <a:pPr>
              <a:lnSpc>
                <a:spcPct val="90000"/>
              </a:lnSpc>
            </a:pPr>
            <a:endParaRPr lang="en-US" sz="2000" dirty="0"/>
          </a:p>
        </p:txBody>
      </p:sp>
      <p:sp>
        <p:nvSpPr>
          <p:cNvPr id="4" name="Date Placeholder 3"/>
          <p:cNvSpPr>
            <a:spLocks noGrp="1"/>
          </p:cNvSpPr>
          <p:nvPr>
            <p:ph type="dt" sz="half" idx="10"/>
          </p:nvPr>
        </p:nvSpPr>
        <p:spPr/>
        <p:txBody>
          <a:bodyPr/>
          <a:lstStyle/>
          <a:p>
            <a:fld id="{D87B6E32-975A-4B09-8F17-7DA2CE562573}" type="datetime1">
              <a:rPr lang="en-US" smtClean="0"/>
              <a:pPr/>
              <a:t>1/15/2024</a:t>
            </a:fld>
            <a:endParaRPr lang="en-US"/>
          </a:p>
        </p:txBody>
      </p:sp>
      <p:sp>
        <p:nvSpPr>
          <p:cNvPr id="5" name="Slide Number Placeholder 4"/>
          <p:cNvSpPr>
            <a:spLocks noGrp="1"/>
          </p:cNvSpPr>
          <p:nvPr>
            <p:ph type="sldNum" sz="quarter" idx="12"/>
          </p:nvPr>
        </p:nvSpPr>
        <p:spPr/>
        <p:txBody>
          <a:bodyPr/>
          <a:lstStyle/>
          <a:p>
            <a:fld id="{808F7DDD-7E82-4EB5-B58A-1E912DE127E4}" type="slidenum">
              <a:rPr lang="en-US" smtClean="0"/>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534400" cy="762000"/>
          </a:xfrm>
        </p:spPr>
        <p:txBody>
          <a:bodyPr anchor="t">
            <a:normAutofit/>
          </a:bodyPr>
          <a:lstStyle/>
          <a:p>
            <a:r>
              <a:rPr lang="en-US" sz="2400" b="1" dirty="0">
                <a:latin typeface="Times New Roman" panose="02020603050405020304" pitchFamily="18" charset="0"/>
                <a:cs typeface="Times New Roman" panose="02020603050405020304" pitchFamily="18" charset="0"/>
              </a:rPr>
              <a:t>How audit observations are settled</a:t>
            </a:r>
            <a:endParaRPr lang="en-US" sz="2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95400"/>
            <a:ext cx="8534400" cy="4575176"/>
          </a:xfrm>
        </p:spPr>
        <p:txBody>
          <a:bodyPr>
            <a:normAutofit fontScale="77500" lnSpcReduction="20000"/>
          </a:bodyPr>
          <a:lstStyle/>
          <a:p>
            <a:pPr marL="0" indent="0" algn="just">
              <a:lnSpc>
                <a:spcPct val="90000"/>
              </a:lnSpc>
              <a:buNone/>
            </a:pPr>
            <a:r>
              <a:rPr lang="en-US" sz="2800" b="1" dirty="0"/>
              <a:t>Bi-lateral/Tri-partite meeting:</a:t>
            </a:r>
            <a:endParaRPr lang="en-US" sz="2800" dirty="0"/>
          </a:p>
          <a:p>
            <a:pPr marL="274320" indent="-274320" algn="just">
              <a:lnSpc>
                <a:spcPct val="150000"/>
              </a:lnSpc>
              <a:spcAft>
                <a:spcPts val="0"/>
              </a:spcAft>
              <a:buClr>
                <a:schemeClr val="accent3"/>
              </a:buClr>
              <a:buFont typeface="Wingdings 2"/>
              <a:buChar char=""/>
              <a:defRPr/>
            </a:pPr>
            <a:r>
              <a:rPr lang="en-US" sz="3100" dirty="0">
                <a:cs typeface="Times New Roman" pitchFamily="18" charset="0"/>
              </a:rPr>
              <a:t>Bi- lateral meeting can take place between the Audit Directorate and the Auditee Organization/Responsible Party to discuss non SFI paras &amp; try to settle.</a:t>
            </a:r>
          </a:p>
          <a:p>
            <a:pPr marL="274320" indent="-274320" algn="just">
              <a:lnSpc>
                <a:spcPct val="150000"/>
              </a:lnSpc>
              <a:spcAft>
                <a:spcPts val="0"/>
              </a:spcAft>
              <a:buClr>
                <a:schemeClr val="accent3"/>
              </a:buClr>
              <a:buFont typeface="Wingdings 2"/>
              <a:buChar char=""/>
              <a:defRPr/>
            </a:pPr>
            <a:r>
              <a:rPr lang="en-US" sz="3100" dirty="0">
                <a:cs typeface="Times New Roman" pitchFamily="18" charset="0"/>
              </a:rPr>
              <a:t>Tri-partite meeting is chaired by representative from the concerned Ministry. Audit Directorate and Responsible Party discuss the SFI paras. The role of Ministry is like an </a:t>
            </a:r>
            <a:r>
              <a:rPr lang="en-US" sz="3100" u="sng" dirty="0">
                <a:cs typeface="Times New Roman" pitchFamily="18" charset="0"/>
              </a:rPr>
              <a:t>arbitrator</a:t>
            </a:r>
            <a:r>
              <a:rPr lang="en-US" sz="3100" dirty="0">
                <a:cs typeface="Times New Roman" pitchFamily="18" charset="0"/>
              </a:rPr>
              <a:t>.</a:t>
            </a:r>
          </a:p>
          <a:p>
            <a:pPr marL="274320" indent="-274320" algn="just">
              <a:lnSpc>
                <a:spcPct val="150000"/>
              </a:lnSpc>
              <a:spcAft>
                <a:spcPts val="0"/>
              </a:spcAft>
              <a:buClr>
                <a:schemeClr val="accent3"/>
              </a:buClr>
              <a:buFont typeface="Wingdings 2"/>
              <a:buChar char=""/>
              <a:defRPr/>
            </a:pPr>
            <a:r>
              <a:rPr lang="en-US" sz="3100" dirty="0">
                <a:cs typeface="Times New Roman" pitchFamily="18" charset="0"/>
              </a:rPr>
              <a:t>Paras are recommended for settlement if the reply and evidence furnished are found appropriate. </a:t>
            </a:r>
            <a:endParaRPr lang="en-US" sz="3100" dirty="0"/>
          </a:p>
        </p:txBody>
      </p:sp>
      <p:sp>
        <p:nvSpPr>
          <p:cNvPr id="4" name="Date Placeholder 3"/>
          <p:cNvSpPr>
            <a:spLocks noGrp="1"/>
          </p:cNvSpPr>
          <p:nvPr>
            <p:ph type="dt" sz="half" idx="10"/>
          </p:nvPr>
        </p:nvSpPr>
        <p:spPr/>
        <p:txBody>
          <a:bodyPr/>
          <a:lstStyle/>
          <a:p>
            <a:fld id="{298748BD-BD6B-468C-B244-26732592476B}" type="datetime1">
              <a:rPr lang="en-US" smtClean="0"/>
              <a:pPr/>
              <a:t>1/15/2024</a:t>
            </a:fld>
            <a:endParaRPr lang="en-US"/>
          </a:p>
        </p:txBody>
      </p:sp>
      <p:sp>
        <p:nvSpPr>
          <p:cNvPr id="5" name="Slide Number Placeholder 4"/>
          <p:cNvSpPr>
            <a:spLocks noGrp="1"/>
          </p:cNvSpPr>
          <p:nvPr>
            <p:ph type="sldNum" sz="quarter" idx="12"/>
          </p:nvPr>
        </p:nvSpPr>
        <p:spPr/>
        <p:txBody>
          <a:bodyPr/>
          <a:lstStyle/>
          <a:p>
            <a:fld id="{808F7DDD-7E82-4EB5-B58A-1E912DE127E4}" type="slidenum">
              <a:rPr lang="en-US" smtClean="0"/>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382000" cy="762000"/>
          </a:xfrm>
        </p:spPr>
        <p:txBody>
          <a:bodyPr anchor="t">
            <a:normAutofit/>
          </a:bodyPr>
          <a:lstStyle/>
          <a:p>
            <a:r>
              <a:rPr lang="en-US" sz="2400" b="1" dirty="0">
                <a:latin typeface="Times New Roman" panose="02020603050405020304" pitchFamily="18" charset="0"/>
                <a:cs typeface="Times New Roman" panose="02020603050405020304" pitchFamily="18" charset="0"/>
              </a:rPr>
              <a:t>How audit observations are settled</a:t>
            </a:r>
            <a:endParaRPr lang="en-US" sz="24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81000" y="1447800"/>
            <a:ext cx="8305800" cy="4724400"/>
          </a:xfrm>
        </p:spPr>
        <p:txBody>
          <a:bodyPr/>
          <a:lstStyle/>
          <a:p>
            <a:pPr>
              <a:lnSpc>
                <a:spcPct val="90000"/>
              </a:lnSpc>
            </a:pPr>
            <a:r>
              <a:rPr lang="en-US" sz="2400" b="1" dirty="0"/>
              <a:t>Public Accounts Committee (PAC) meeting:</a:t>
            </a:r>
          </a:p>
          <a:p>
            <a:pPr lvl="2" algn="just">
              <a:lnSpc>
                <a:spcPct val="125000"/>
              </a:lnSpc>
            </a:pPr>
            <a:r>
              <a:rPr lang="en-US" sz="3200" dirty="0"/>
              <a:t>Audit observations included in the </a:t>
            </a:r>
            <a:r>
              <a:rPr lang="en-US" sz="3200" u="sng" dirty="0"/>
              <a:t>CAG’s audit report</a:t>
            </a:r>
            <a:r>
              <a:rPr lang="en-US" sz="3200" dirty="0"/>
              <a:t> are discussed in the PAC of the Parliament. After detailed discussion PAC gives its </a:t>
            </a:r>
            <a:r>
              <a:rPr lang="en-US" sz="3200" u="sng" dirty="0"/>
              <a:t>recommendation</a:t>
            </a:r>
            <a:r>
              <a:rPr lang="en-US" sz="3200" dirty="0"/>
              <a:t>. PAC is formed as per art-76(1) of Constitution and is a </a:t>
            </a:r>
            <a:r>
              <a:rPr lang="en-US" sz="3200" u="sng" dirty="0"/>
              <a:t>15 member </a:t>
            </a:r>
            <a:r>
              <a:rPr lang="en-US" sz="3200" dirty="0"/>
              <a:t>committee. </a:t>
            </a:r>
          </a:p>
          <a:p>
            <a:endParaRPr lang="en-US" dirty="0"/>
          </a:p>
        </p:txBody>
      </p:sp>
      <p:sp>
        <p:nvSpPr>
          <p:cNvPr id="4" name="Date Placeholder 3"/>
          <p:cNvSpPr>
            <a:spLocks noGrp="1"/>
          </p:cNvSpPr>
          <p:nvPr>
            <p:ph type="dt" sz="half" idx="10"/>
          </p:nvPr>
        </p:nvSpPr>
        <p:spPr/>
        <p:txBody>
          <a:bodyPr/>
          <a:lstStyle/>
          <a:p>
            <a:fld id="{BBEF76AA-42C7-4D12-9629-98E43DDE95C1}" type="datetime1">
              <a:rPr lang="en-US" smtClean="0"/>
              <a:pPr/>
              <a:t>1/15/2024</a:t>
            </a:fld>
            <a:endParaRPr lang="en-US"/>
          </a:p>
        </p:txBody>
      </p:sp>
      <p:sp>
        <p:nvSpPr>
          <p:cNvPr id="5" name="Slide Number Placeholder 4"/>
          <p:cNvSpPr>
            <a:spLocks noGrp="1"/>
          </p:cNvSpPr>
          <p:nvPr>
            <p:ph type="sldNum" sz="quarter" idx="12"/>
          </p:nvPr>
        </p:nvSpPr>
        <p:spPr/>
        <p:txBody>
          <a:bodyPr/>
          <a:lstStyle/>
          <a:p>
            <a:fld id="{808F7DDD-7E82-4EB5-B58A-1E912DE127E4}"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48868"/>
            <a:ext cx="8229600" cy="819912"/>
          </a:xfrm>
        </p:spPr>
        <p:txBody>
          <a:bodyPr>
            <a:normAutofit/>
          </a:bodyPr>
          <a:lstStyle/>
          <a:p>
            <a:r>
              <a:rPr lang="en-US" sz="2400" b="1" dirty="0">
                <a:latin typeface="Times New Roman" panose="02020603050405020304" pitchFamily="18" charset="0"/>
                <a:cs typeface="Times New Roman" panose="02020603050405020304" pitchFamily="18" charset="0"/>
              </a:rPr>
              <a:t>Audit Evidence</a:t>
            </a:r>
          </a:p>
        </p:txBody>
      </p:sp>
      <p:sp>
        <p:nvSpPr>
          <p:cNvPr id="3" name="Content Placeholder 2"/>
          <p:cNvSpPr>
            <a:spLocks noGrp="1"/>
          </p:cNvSpPr>
          <p:nvPr>
            <p:ph idx="1"/>
          </p:nvPr>
        </p:nvSpPr>
        <p:spPr>
          <a:xfrm>
            <a:off x="228600" y="1219200"/>
            <a:ext cx="8763000" cy="4498976"/>
          </a:xfrm>
        </p:spPr>
        <p:txBody>
          <a:bodyPr>
            <a:noAutofit/>
          </a:bodyPr>
          <a:lstStyle/>
          <a:p>
            <a:pPr algn="just">
              <a:lnSpc>
                <a:spcPct val="150000"/>
              </a:lnSpc>
            </a:pPr>
            <a:r>
              <a:rPr lang="en-US" sz="2400" dirty="0">
                <a:latin typeface="Times New Roman" panose="02020603050405020304" pitchFamily="18" charset="0"/>
                <a:cs typeface="Times New Roman" panose="02020603050405020304" pitchFamily="18" charset="0"/>
              </a:rPr>
              <a:t>Information that supports the auditor's opinion, conclusion or judgement.   </a:t>
            </a:r>
          </a:p>
          <a:p>
            <a:pPr algn="just">
              <a:lnSpc>
                <a:spcPct val="150000"/>
              </a:lnSpc>
            </a:pPr>
            <a:r>
              <a:rPr lang="en-US" sz="2400" dirty="0">
                <a:latin typeface="Times New Roman" panose="02020603050405020304" pitchFamily="18" charset="0"/>
                <a:cs typeface="Times New Roman" panose="02020603050405020304" pitchFamily="18" charset="0"/>
              </a:rPr>
              <a:t>Auditors should obtain sufficient, relevant and reliable evidence to support their judgement &amp; conclusions expressed in the report. </a:t>
            </a:r>
          </a:p>
          <a:p>
            <a:pPr algn="just">
              <a:lnSpc>
                <a:spcPct val="150000"/>
              </a:lnSpc>
            </a:pPr>
            <a:r>
              <a:rPr lang="en-US" sz="2400" dirty="0">
                <a:latin typeface="Times New Roman" panose="02020603050405020304" pitchFamily="18" charset="0"/>
                <a:cs typeface="Times New Roman" panose="02020603050405020304" pitchFamily="18" charset="0"/>
              </a:rPr>
              <a:t> </a:t>
            </a:r>
            <a:r>
              <a:rPr lang="en-US" sz="2400" b="1" i="1" dirty="0">
                <a:latin typeface="Times New Roman" panose="02020603050405020304" pitchFamily="18" charset="0"/>
                <a:cs typeface="Times New Roman" panose="02020603050405020304" pitchFamily="18" charset="0"/>
              </a:rPr>
              <a:t>Sufficient</a:t>
            </a:r>
            <a:r>
              <a:rPr lang="en-US" sz="2400" dirty="0">
                <a:latin typeface="Times New Roman" panose="02020603050405020304" pitchFamily="18" charset="0"/>
                <a:cs typeface="Times New Roman" panose="02020603050405020304" pitchFamily="18" charset="0"/>
              </a:rPr>
              <a:t>: information that is quantitatively sufficient.</a:t>
            </a:r>
          </a:p>
          <a:p>
            <a:pPr algn="just">
              <a:lnSpc>
                <a:spcPct val="150000"/>
              </a:lnSpc>
            </a:pPr>
            <a:r>
              <a:rPr lang="en-US" sz="2400" b="1" i="1" dirty="0">
                <a:latin typeface="Times New Roman" panose="02020603050405020304" pitchFamily="18" charset="0"/>
                <a:cs typeface="Times New Roman" panose="02020603050405020304" pitchFamily="18" charset="0"/>
              </a:rPr>
              <a:t>Relevant</a:t>
            </a:r>
            <a:r>
              <a:rPr lang="en-US" sz="2400" dirty="0">
                <a:latin typeface="Times New Roman" panose="02020603050405020304" pitchFamily="18" charset="0"/>
                <a:cs typeface="Times New Roman" panose="02020603050405020304" pitchFamily="18" charset="0"/>
              </a:rPr>
              <a:t>: information that is pertinent to the audit objectives.</a:t>
            </a:r>
          </a:p>
          <a:p>
            <a:pPr algn="just">
              <a:lnSpc>
                <a:spcPct val="150000"/>
              </a:lnSpc>
            </a:pPr>
            <a:r>
              <a:rPr lang="en-US" sz="2400" b="1" i="1" dirty="0">
                <a:latin typeface="Times New Roman" panose="02020603050405020304" pitchFamily="18" charset="0"/>
                <a:cs typeface="Times New Roman" panose="02020603050405020304" pitchFamily="18" charset="0"/>
              </a:rPr>
              <a:t>Reliable</a:t>
            </a:r>
            <a:r>
              <a:rPr lang="en-US" sz="2400" dirty="0">
                <a:latin typeface="Times New Roman" panose="02020603050405020304" pitchFamily="18" charset="0"/>
                <a:cs typeface="Times New Roman" panose="02020603050405020304" pitchFamily="18" charset="0"/>
              </a:rPr>
              <a:t>: information that is consistent with the facts, i.e. it is valid.   </a:t>
            </a:r>
          </a:p>
        </p:txBody>
      </p:sp>
      <p:sp>
        <p:nvSpPr>
          <p:cNvPr id="4" name="Date Placeholder 3"/>
          <p:cNvSpPr>
            <a:spLocks noGrp="1"/>
          </p:cNvSpPr>
          <p:nvPr>
            <p:ph type="dt" sz="half" idx="10"/>
          </p:nvPr>
        </p:nvSpPr>
        <p:spPr/>
        <p:txBody>
          <a:bodyPr/>
          <a:lstStyle/>
          <a:p>
            <a:fld id="{CCF2AD6C-54BD-4D00-9266-15ED8116E04A}" type="datetime1">
              <a:rPr lang="en-US" smtClean="0"/>
              <a:pPr/>
              <a:t>1/15/2024</a:t>
            </a:fld>
            <a:endParaRPr lang="en-US"/>
          </a:p>
        </p:txBody>
      </p:sp>
      <p:sp>
        <p:nvSpPr>
          <p:cNvPr id="5" name="Slide Number Placeholder 4"/>
          <p:cNvSpPr>
            <a:spLocks noGrp="1"/>
          </p:cNvSpPr>
          <p:nvPr>
            <p:ph type="sldNum" sz="quarter" idx="12"/>
          </p:nvPr>
        </p:nvSpPr>
        <p:spPr/>
        <p:txBody>
          <a:bodyPr/>
          <a:lstStyle/>
          <a:p>
            <a:fld id="{808F7DDD-7E82-4EB5-B58A-1E912DE127E4}" type="slidenum">
              <a:rPr lang="en-US" smtClean="0"/>
              <a:pPr/>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C8912B5-3F16-4E03-9A74-42F5494F2F20}" type="datetime1">
              <a:rPr lang="en-US" smtClean="0"/>
              <a:pPr/>
              <a:t>1/15/2024</a:t>
            </a:fld>
            <a:endParaRPr lang="en-US"/>
          </a:p>
        </p:txBody>
      </p:sp>
      <p:sp>
        <p:nvSpPr>
          <p:cNvPr id="5" name="Slide Number Placeholder 4"/>
          <p:cNvSpPr>
            <a:spLocks noGrp="1"/>
          </p:cNvSpPr>
          <p:nvPr>
            <p:ph type="sldNum" sz="quarter" idx="12"/>
          </p:nvPr>
        </p:nvSpPr>
        <p:spPr/>
        <p:txBody>
          <a:bodyPr/>
          <a:lstStyle/>
          <a:p>
            <a:fld id="{808F7DDD-7E82-4EB5-B58A-1E912DE127E4}" type="slidenum">
              <a:rPr lang="en-US" smtClean="0"/>
              <a:pPr/>
              <a:t>38</a:t>
            </a:fld>
            <a:endParaRPr lang="en-US"/>
          </a:p>
        </p:txBody>
      </p:sp>
      <p:sp>
        <p:nvSpPr>
          <p:cNvPr id="6" name="TextBox 5"/>
          <p:cNvSpPr txBox="1"/>
          <p:nvPr/>
        </p:nvSpPr>
        <p:spPr>
          <a:xfrm>
            <a:off x="533400" y="1243586"/>
            <a:ext cx="7924800" cy="461665"/>
          </a:xfrm>
          <a:prstGeom prst="rect">
            <a:avLst/>
          </a:prstGeom>
          <a:noFill/>
        </p:spPr>
        <p:txBody>
          <a:bodyPr wrap="square" rtlCol="0">
            <a:spAutoFit/>
          </a:bodyPr>
          <a:lstStyle/>
          <a:p>
            <a:r>
              <a:rPr lang="en-US" b="1" dirty="0">
                <a:cs typeface="Times New Roman" panose="02020603050405020304" pitchFamily="18" charset="0"/>
              </a:rPr>
              <a:t>AMMS 2.0 (Audit Management and Monitoring System)</a:t>
            </a:r>
          </a:p>
        </p:txBody>
      </p:sp>
      <p:sp>
        <p:nvSpPr>
          <p:cNvPr id="7" name="TextBox 6"/>
          <p:cNvSpPr txBox="1"/>
          <p:nvPr/>
        </p:nvSpPr>
        <p:spPr>
          <a:xfrm>
            <a:off x="762000" y="1752600"/>
            <a:ext cx="8001000" cy="3323987"/>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sz="2800" dirty="0"/>
              <a:t>Reconciliation of audit observations </a:t>
            </a:r>
          </a:p>
          <a:p>
            <a:pPr marL="342900" indent="-342900">
              <a:lnSpc>
                <a:spcPct val="150000"/>
              </a:lnSpc>
              <a:buFont typeface="Arial" panose="020B0604020202020204" pitchFamily="34" charset="0"/>
              <a:buChar char="•"/>
            </a:pPr>
            <a:r>
              <a:rPr lang="en-US" sz="2800" dirty="0"/>
              <a:t>Online audit reply platform.</a:t>
            </a:r>
          </a:p>
          <a:p>
            <a:pPr marL="342900" indent="-342900">
              <a:lnSpc>
                <a:spcPct val="150000"/>
              </a:lnSpc>
              <a:buFont typeface="Arial" panose="020B0604020202020204" pitchFamily="34" charset="0"/>
              <a:buChar char="•"/>
            </a:pPr>
            <a:r>
              <a:rPr lang="en-US" sz="2800" dirty="0"/>
              <a:t>Both auditor and responsible parties/auditee can monitor the progress of reply.</a:t>
            </a:r>
          </a:p>
          <a:p>
            <a:pPr marL="342900" indent="-342900">
              <a:lnSpc>
                <a:spcPct val="150000"/>
              </a:lnSpc>
              <a:buFont typeface="Arial" panose="020B0604020202020204" pitchFamily="34" charset="0"/>
              <a:buChar char="•"/>
            </a:pPr>
            <a:r>
              <a:rPr lang="en-US" sz="2800" dirty="0"/>
              <a:t>https://cag.org.bd/</a:t>
            </a:r>
          </a:p>
        </p:txBody>
      </p:sp>
      <p:sp>
        <p:nvSpPr>
          <p:cNvPr id="2" name="TextBox 1">
            <a:extLst>
              <a:ext uri="{FF2B5EF4-FFF2-40B4-BE49-F238E27FC236}">
                <a16:creationId xmlns:a16="http://schemas.microsoft.com/office/drawing/2014/main" id="{7F684491-2B2F-4C1C-B84B-3ADD4D0FB39B}"/>
              </a:ext>
            </a:extLst>
          </p:cNvPr>
          <p:cNvSpPr txBox="1"/>
          <p:nvPr/>
        </p:nvSpPr>
        <p:spPr>
          <a:xfrm>
            <a:off x="762000" y="533400"/>
            <a:ext cx="4572000" cy="461665"/>
          </a:xfrm>
          <a:prstGeom prst="rect">
            <a:avLst/>
          </a:prstGeom>
          <a:noFill/>
          <a:ln>
            <a:solidFill>
              <a:schemeClr val="accent5"/>
            </a:solidFill>
          </a:ln>
        </p:spPr>
        <p:txBody>
          <a:bodyPr wrap="square" rtlCol="0">
            <a:spAutoFit/>
          </a:bodyPr>
          <a:lstStyle/>
          <a:p>
            <a:r>
              <a:rPr lang="en-US" b="1" dirty="0"/>
              <a:t>REFORM IN AUDIT PROCESS</a:t>
            </a:r>
          </a:p>
        </p:txBody>
      </p:sp>
    </p:spTree>
    <p:extLst>
      <p:ext uri="{BB962C8B-B14F-4D97-AF65-F5344CB8AC3E}">
        <p14:creationId xmlns:p14="http://schemas.microsoft.com/office/powerpoint/2010/main" val="3226981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67512"/>
          </a:xfrm>
        </p:spPr>
        <p:txBody>
          <a:bodyPr>
            <a:normAutofit/>
          </a:bodyPr>
          <a:lstStyle/>
          <a:p>
            <a:r>
              <a:rPr lang="en-US" sz="2400" b="1" dirty="0">
                <a:latin typeface="Times New Roman" panose="02020603050405020304" pitchFamily="18" charset="0"/>
                <a:cs typeface="Times New Roman" panose="02020603050405020304" pitchFamily="18" charset="0"/>
              </a:rPr>
              <a:t>Follow up of Audit observation</a:t>
            </a:r>
          </a:p>
        </p:txBody>
      </p:sp>
      <p:sp>
        <p:nvSpPr>
          <p:cNvPr id="3" name="Content Placeholder 2"/>
          <p:cNvSpPr>
            <a:spLocks noGrp="1"/>
          </p:cNvSpPr>
          <p:nvPr>
            <p:ph idx="1"/>
          </p:nvPr>
        </p:nvSpPr>
        <p:spPr>
          <a:xfrm>
            <a:off x="457200" y="1295400"/>
            <a:ext cx="8229600" cy="4495800"/>
          </a:xfrm>
        </p:spPr>
        <p:txBody>
          <a:bodyPr>
            <a:normAutofit/>
          </a:bodyPr>
          <a:lstStyle/>
          <a:p>
            <a:pPr>
              <a:lnSpc>
                <a:spcPct val="150000"/>
              </a:lnSpc>
              <a:buNone/>
            </a:pPr>
            <a:r>
              <a:rPr lang="en-US" sz="2400" dirty="0"/>
              <a:t>Follow up is done by-</a:t>
            </a:r>
          </a:p>
          <a:p>
            <a:pPr>
              <a:lnSpc>
                <a:spcPct val="150000"/>
              </a:lnSpc>
            </a:pPr>
            <a:r>
              <a:rPr lang="en-US" sz="2400" b="1" dirty="0"/>
              <a:t>Audit Directorate </a:t>
            </a:r>
            <a:r>
              <a:rPr lang="en-US" sz="2400" dirty="0"/>
              <a:t>– whether recommendations of previous audit and PAC have been followed. </a:t>
            </a:r>
          </a:p>
          <a:p>
            <a:pPr>
              <a:lnSpc>
                <a:spcPct val="150000"/>
              </a:lnSpc>
            </a:pPr>
            <a:r>
              <a:rPr lang="en-US" sz="2400" b="1" dirty="0"/>
              <a:t>Auditee organization/Responsible party</a:t>
            </a:r>
            <a:r>
              <a:rPr lang="en-US" sz="2400" dirty="0"/>
              <a:t>- will follow the audit &amp; PAC recommendations .</a:t>
            </a:r>
          </a:p>
          <a:p>
            <a:pPr>
              <a:lnSpc>
                <a:spcPct val="150000"/>
              </a:lnSpc>
            </a:pPr>
            <a:r>
              <a:rPr lang="en-US" sz="2400" b="1" dirty="0"/>
              <a:t>Ministry-</a:t>
            </a:r>
            <a:r>
              <a:rPr lang="en-US" sz="2400" dirty="0"/>
              <a:t>  will follow up the settlement of Advance Para, and recommendations of PAC. </a:t>
            </a:r>
          </a:p>
          <a:p>
            <a:endParaRPr lang="en-US" dirty="0"/>
          </a:p>
        </p:txBody>
      </p:sp>
      <p:sp>
        <p:nvSpPr>
          <p:cNvPr id="4" name="Date Placeholder 3"/>
          <p:cNvSpPr>
            <a:spLocks noGrp="1"/>
          </p:cNvSpPr>
          <p:nvPr>
            <p:ph type="dt" sz="half" idx="10"/>
          </p:nvPr>
        </p:nvSpPr>
        <p:spPr/>
        <p:txBody>
          <a:bodyPr/>
          <a:lstStyle/>
          <a:p>
            <a:fld id="{24D57C90-8464-4226-8553-C6BAC712E57C}" type="datetime1">
              <a:rPr lang="en-US" smtClean="0"/>
              <a:pPr/>
              <a:t>1/15/2024</a:t>
            </a:fld>
            <a:endParaRPr lang="en-US" dirty="0"/>
          </a:p>
        </p:txBody>
      </p:sp>
      <p:sp>
        <p:nvSpPr>
          <p:cNvPr id="5" name="Slide Number Placeholder 4"/>
          <p:cNvSpPr>
            <a:spLocks noGrp="1"/>
          </p:cNvSpPr>
          <p:nvPr>
            <p:ph type="sldNum" sz="quarter" idx="12"/>
          </p:nvPr>
        </p:nvSpPr>
        <p:spPr/>
        <p:txBody>
          <a:bodyPr/>
          <a:lstStyle/>
          <a:p>
            <a:fld id="{808F7DDD-7E82-4EB5-B58A-1E912DE127E4}"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B20B61-B003-47F1-891E-1846A4AB437E}" type="datetime1">
              <a:rPr lang="en-US" smtClean="0"/>
              <a:pPr/>
              <a:t>1/15/2024</a:t>
            </a:fld>
            <a:endParaRPr lang="en-US"/>
          </a:p>
        </p:txBody>
      </p:sp>
      <p:sp>
        <p:nvSpPr>
          <p:cNvPr id="3" name="Slide Number Placeholder 2"/>
          <p:cNvSpPr>
            <a:spLocks noGrp="1"/>
          </p:cNvSpPr>
          <p:nvPr>
            <p:ph type="sldNum" sz="quarter" idx="12"/>
          </p:nvPr>
        </p:nvSpPr>
        <p:spPr/>
        <p:txBody>
          <a:bodyPr/>
          <a:lstStyle/>
          <a:p>
            <a:fld id="{502FEFE7-F2BC-46D5-9265-46AADEBA97DB}" type="slidenum">
              <a:rPr lang="en-US" smtClean="0"/>
              <a:pPr/>
              <a:t>4</a:t>
            </a:fld>
            <a:endParaRPr lang="en-US"/>
          </a:p>
        </p:txBody>
      </p:sp>
      <p:sp>
        <p:nvSpPr>
          <p:cNvPr id="4" name="TextBox 3"/>
          <p:cNvSpPr txBox="1"/>
          <p:nvPr/>
        </p:nvSpPr>
        <p:spPr>
          <a:xfrm>
            <a:off x="899586" y="533400"/>
            <a:ext cx="5729814" cy="523220"/>
          </a:xfrm>
          <a:prstGeom prst="rect">
            <a:avLst/>
          </a:prstGeom>
          <a:noFill/>
        </p:spPr>
        <p:txBody>
          <a:bodyPr wrap="square" rtlCol="0">
            <a:spAutoFit/>
          </a:bodyPr>
          <a:lstStyle/>
          <a:p>
            <a:r>
              <a:rPr lang="bn-BD" sz="2800" b="1" dirty="0">
                <a:cs typeface="Times New Roman" panose="02020603050405020304" pitchFamily="18" charset="0"/>
              </a:rPr>
              <a:t>Audit</a:t>
            </a:r>
            <a:r>
              <a:rPr lang="en-US" sz="2800" b="1" dirty="0">
                <a:cs typeface="Times New Roman" panose="02020603050405020304" pitchFamily="18" charset="0"/>
              </a:rPr>
              <a:t> and Inspection in SOCB:</a:t>
            </a:r>
          </a:p>
        </p:txBody>
      </p:sp>
      <p:sp>
        <p:nvSpPr>
          <p:cNvPr id="6" name="TextBox 5"/>
          <p:cNvSpPr txBox="1"/>
          <p:nvPr/>
        </p:nvSpPr>
        <p:spPr>
          <a:xfrm>
            <a:off x="1242486" y="1676400"/>
            <a:ext cx="2819400" cy="523220"/>
          </a:xfrm>
          <a:prstGeom prst="rect">
            <a:avLst/>
          </a:prstGeom>
          <a:noFill/>
          <a:ln>
            <a:solidFill>
              <a:schemeClr val="accent5"/>
            </a:solidFill>
          </a:ln>
        </p:spPr>
        <p:txBody>
          <a:bodyPr wrap="square" rtlCol="0">
            <a:spAutoFit/>
          </a:bodyPr>
          <a:lstStyle/>
          <a:p>
            <a:r>
              <a:rPr lang="bn-BD" sz="2800" dirty="0"/>
              <a:t>Internal Audit</a:t>
            </a:r>
            <a:endParaRPr lang="en-US" sz="2800" dirty="0">
              <a:cs typeface="Times New Roman" panose="02020603050405020304" pitchFamily="18" charset="0"/>
            </a:endParaRPr>
          </a:p>
        </p:txBody>
      </p:sp>
      <p:sp>
        <p:nvSpPr>
          <p:cNvPr id="7" name="TextBox 6"/>
          <p:cNvSpPr txBox="1"/>
          <p:nvPr/>
        </p:nvSpPr>
        <p:spPr>
          <a:xfrm>
            <a:off x="5114012" y="1634937"/>
            <a:ext cx="2819400" cy="523220"/>
          </a:xfrm>
          <a:prstGeom prst="rect">
            <a:avLst/>
          </a:prstGeom>
          <a:noFill/>
          <a:ln>
            <a:solidFill>
              <a:schemeClr val="accent5"/>
            </a:solidFill>
          </a:ln>
        </p:spPr>
        <p:txBody>
          <a:bodyPr wrap="square" rtlCol="0">
            <a:spAutoFit/>
          </a:bodyPr>
          <a:lstStyle/>
          <a:p>
            <a:r>
              <a:rPr lang="en-US" sz="2800" dirty="0"/>
              <a:t>Ext</a:t>
            </a:r>
            <a:r>
              <a:rPr lang="bn-BD" sz="2800" dirty="0"/>
              <a:t>ernal Audit</a:t>
            </a:r>
            <a:endParaRPr lang="en-US" sz="2800" dirty="0"/>
          </a:p>
        </p:txBody>
      </p:sp>
      <p:sp>
        <p:nvSpPr>
          <p:cNvPr id="9" name="TextBox 8"/>
          <p:cNvSpPr txBox="1"/>
          <p:nvPr/>
        </p:nvSpPr>
        <p:spPr>
          <a:xfrm>
            <a:off x="899586" y="2476465"/>
            <a:ext cx="3162300" cy="1754326"/>
          </a:xfrm>
          <a:prstGeom prst="rect">
            <a:avLst/>
          </a:prstGeom>
          <a:noFill/>
        </p:spPr>
        <p:txBody>
          <a:bodyPr wrap="square" rtlCol="0">
            <a:spAutoFit/>
          </a:bodyPr>
          <a:lstStyle/>
          <a:p>
            <a:pPr marL="457200" indent="-457200">
              <a:lnSpc>
                <a:spcPct val="150000"/>
              </a:lnSpc>
              <a:buFont typeface="+mj-lt"/>
              <a:buAutoNum type="arabicPeriod"/>
            </a:pPr>
            <a:r>
              <a:rPr lang="bn-BD" sz="1800" dirty="0"/>
              <a:t>Internal Audit and Control [section- 15(ga) of</a:t>
            </a:r>
            <a:r>
              <a:rPr lang="en-US" sz="1800" dirty="0"/>
              <a:t> </a:t>
            </a:r>
            <a:r>
              <a:rPr lang="bn-BD" sz="1800" dirty="0"/>
              <a:t> </a:t>
            </a:r>
            <a:r>
              <a:rPr lang="en-US" sz="1800" dirty="0"/>
              <a:t>the </a:t>
            </a:r>
            <a:r>
              <a:rPr lang="bn-BD" sz="1800" dirty="0"/>
              <a:t>Bank Compa</a:t>
            </a:r>
            <a:r>
              <a:rPr lang="en-US" sz="1800" dirty="0"/>
              <a:t>nies </a:t>
            </a:r>
            <a:r>
              <a:rPr lang="bn-BD" sz="1800" dirty="0"/>
              <a:t>Act 1991]</a:t>
            </a:r>
          </a:p>
        </p:txBody>
      </p:sp>
      <p:sp>
        <p:nvSpPr>
          <p:cNvPr id="10" name="TextBox 9"/>
          <p:cNvSpPr txBox="1"/>
          <p:nvPr/>
        </p:nvSpPr>
        <p:spPr>
          <a:xfrm>
            <a:off x="4648200" y="2416076"/>
            <a:ext cx="4191000" cy="3831818"/>
          </a:xfrm>
          <a:prstGeom prst="rect">
            <a:avLst/>
          </a:prstGeom>
          <a:noFill/>
        </p:spPr>
        <p:txBody>
          <a:bodyPr wrap="square" rtlCol="0">
            <a:spAutoFit/>
          </a:bodyPr>
          <a:lstStyle/>
          <a:p>
            <a:pPr marL="457200" indent="-457200">
              <a:lnSpc>
                <a:spcPct val="150000"/>
              </a:lnSpc>
              <a:buAutoNum type="arabicPeriod"/>
            </a:pPr>
            <a:r>
              <a:rPr lang="en-US" sz="1800" dirty="0"/>
              <a:t>CA Firm audit [section 210 of the Companies Act,1994 and sec 39 of Bank company Act 1991. </a:t>
            </a:r>
          </a:p>
          <a:p>
            <a:pPr marL="457200" indent="-457200">
              <a:lnSpc>
                <a:spcPct val="150000"/>
              </a:lnSpc>
              <a:buAutoNum type="arabicPeriod"/>
            </a:pPr>
            <a:r>
              <a:rPr lang="en-US" sz="1800" dirty="0"/>
              <a:t>Central Bank Inspection</a:t>
            </a:r>
          </a:p>
          <a:p>
            <a:pPr marL="457200" indent="-457200">
              <a:lnSpc>
                <a:spcPct val="150000"/>
              </a:lnSpc>
              <a:buAutoNum type="arabicPeriod"/>
            </a:pPr>
            <a:r>
              <a:rPr lang="en-US" sz="1800" dirty="0">
                <a:solidFill>
                  <a:srgbClr val="FFFF00"/>
                </a:solidFill>
              </a:rPr>
              <a:t>CAG’s audit [Article 128 of Constitution]</a:t>
            </a:r>
          </a:p>
          <a:p>
            <a:pPr marL="457200" indent="-457200">
              <a:lnSpc>
                <a:spcPct val="150000"/>
              </a:lnSpc>
              <a:buAutoNum type="arabicPeriod"/>
            </a:pPr>
            <a:r>
              <a:rPr lang="en-US" sz="1800" dirty="0"/>
              <a:t>Corporate Governance Code Compliance Certificate [BSEC requirement]</a:t>
            </a:r>
            <a:endParaRPr lang="bn-BD" sz="1800" dirty="0"/>
          </a:p>
        </p:txBody>
      </p:sp>
    </p:spTree>
    <p:extLst>
      <p:ext uri="{BB962C8B-B14F-4D97-AF65-F5344CB8AC3E}">
        <p14:creationId xmlns:p14="http://schemas.microsoft.com/office/powerpoint/2010/main" val="324837232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746" y="475488"/>
            <a:ext cx="8229600" cy="591312"/>
          </a:xfrm>
          <a:ln>
            <a:solidFill>
              <a:schemeClr val="accent5"/>
            </a:solidFill>
          </a:ln>
        </p:spPr>
        <p:txBody>
          <a:bodyPr>
            <a:noAutofit/>
          </a:bodyPr>
          <a:lstStyle/>
          <a:p>
            <a:r>
              <a:rPr lang="en-US" sz="2400" b="1" dirty="0">
                <a:latin typeface="Times New Roman" panose="02020603050405020304" pitchFamily="18" charset="0"/>
                <a:cs typeface="Times New Roman" panose="02020603050405020304" pitchFamily="18" charset="0"/>
              </a:rPr>
              <a:t>Role of Ministry in audit disposal</a:t>
            </a:r>
          </a:p>
        </p:txBody>
      </p:sp>
      <p:sp>
        <p:nvSpPr>
          <p:cNvPr id="3" name="Content Placeholder 2"/>
          <p:cNvSpPr>
            <a:spLocks noGrp="1"/>
          </p:cNvSpPr>
          <p:nvPr>
            <p:ph idx="1"/>
          </p:nvPr>
        </p:nvSpPr>
        <p:spPr>
          <a:xfrm>
            <a:off x="309446" y="1146176"/>
            <a:ext cx="8458200" cy="4724400"/>
          </a:xfrm>
        </p:spPr>
        <p:txBody>
          <a:bodyPr>
            <a:normAutofit/>
          </a:bodyPr>
          <a:lstStyle/>
          <a:p>
            <a:pPr algn="just">
              <a:lnSpc>
                <a:spcPct val="150000"/>
              </a:lnSpc>
            </a:pPr>
            <a:r>
              <a:rPr lang="en-US" sz="3200" dirty="0">
                <a:latin typeface="Times New Roman" panose="02020603050405020304" pitchFamily="18" charset="0"/>
                <a:cs typeface="Times New Roman" panose="02020603050405020304" pitchFamily="18" charset="0"/>
              </a:rPr>
              <a:t>Examine the reply and evidence on SFI Para sent by auditee/responsible party.  If satisfied, send recommendation to the Audit Directorate for disposal.</a:t>
            </a:r>
          </a:p>
          <a:p>
            <a:pPr algn="just">
              <a:lnSpc>
                <a:spcPct val="150000"/>
              </a:lnSpc>
            </a:pPr>
            <a:r>
              <a:rPr lang="en-US" sz="3200" dirty="0">
                <a:latin typeface="Times New Roman" panose="02020603050405020304" pitchFamily="18" charset="0"/>
                <a:cs typeface="Times New Roman" panose="02020603050405020304" pitchFamily="18" charset="0"/>
              </a:rPr>
              <a:t>Play a pivotal role in tripartite meeting</a:t>
            </a:r>
          </a:p>
          <a:p>
            <a:pPr algn="just">
              <a:lnSpc>
                <a:spcPct val="150000"/>
              </a:lnSpc>
            </a:pPr>
            <a:r>
              <a:rPr lang="en-US" sz="3200" dirty="0">
                <a:latin typeface="Times New Roman" panose="02020603050405020304" pitchFamily="18" charset="0"/>
                <a:cs typeface="Times New Roman" panose="02020603050405020304" pitchFamily="18" charset="0"/>
              </a:rPr>
              <a:t>Follow up PAC recommendations.   </a:t>
            </a:r>
          </a:p>
        </p:txBody>
      </p:sp>
      <p:sp>
        <p:nvSpPr>
          <p:cNvPr id="4" name="Date Placeholder 3"/>
          <p:cNvSpPr>
            <a:spLocks noGrp="1"/>
          </p:cNvSpPr>
          <p:nvPr>
            <p:ph type="dt" sz="half" idx="10"/>
          </p:nvPr>
        </p:nvSpPr>
        <p:spPr/>
        <p:txBody>
          <a:bodyPr/>
          <a:lstStyle/>
          <a:p>
            <a:fld id="{29576756-ABC0-4DA3-A713-A68EA1968F99}" type="datetime1">
              <a:rPr lang="en-US" smtClean="0"/>
              <a:pPr/>
              <a:t>1/15/2024</a:t>
            </a:fld>
            <a:endParaRPr lang="en-US"/>
          </a:p>
        </p:txBody>
      </p:sp>
      <p:sp>
        <p:nvSpPr>
          <p:cNvPr id="5" name="Slide Number Placeholder 4"/>
          <p:cNvSpPr>
            <a:spLocks noGrp="1"/>
          </p:cNvSpPr>
          <p:nvPr>
            <p:ph type="sldNum" sz="quarter" idx="12"/>
          </p:nvPr>
        </p:nvSpPr>
        <p:spPr/>
        <p:txBody>
          <a:bodyPr/>
          <a:lstStyle/>
          <a:p>
            <a:fld id="{808F7DDD-7E82-4EB5-B58A-1E912DE127E4}" type="slidenum">
              <a:rPr lang="en-US" smtClean="0"/>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659AF24-AF86-4FE2-A249-95D4BD6C7B70}"/>
              </a:ext>
            </a:extLst>
          </p:cNvPr>
          <p:cNvSpPr>
            <a:spLocks noGrp="1"/>
          </p:cNvSpPr>
          <p:nvPr>
            <p:ph type="dt" sz="half" idx="10"/>
          </p:nvPr>
        </p:nvSpPr>
        <p:spPr/>
        <p:txBody>
          <a:bodyPr/>
          <a:lstStyle/>
          <a:p>
            <a:fld id="{1C8912B5-3F16-4E03-9A74-42F5494F2F20}" type="datetime1">
              <a:rPr lang="en-US" smtClean="0"/>
              <a:pPr/>
              <a:t>1/15/2024</a:t>
            </a:fld>
            <a:endParaRPr lang="en-US"/>
          </a:p>
        </p:txBody>
      </p:sp>
      <p:sp>
        <p:nvSpPr>
          <p:cNvPr id="5" name="Slide Number Placeholder 4">
            <a:extLst>
              <a:ext uri="{FF2B5EF4-FFF2-40B4-BE49-F238E27FC236}">
                <a16:creationId xmlns:a16="http://schemas.microsoft.com/office/drawing/2014/main" id="{9B945503-89CB-46F5-8EB3-5D8615329EA6}"/>
              </a:ext>
            </a:extLst>
          </p:cNvPr>
          <p:cNvSpPr>
            <a:spLocks noGrp="1"/>
          </p:cNvSpPr>
          <p:nvPr>
            <p:ph type="sldNum" sz="quarter" idx="12"/>
          </p:nvPr>
        </p:nvSpPr>
        <p:spPr/>
        <p:txBody>
          <a:bodyPr/>
          <a:lstStyle/>
          <a:p>
            <a:fld id="{808F7DDD-7E82-4EB5-B58A-1E912DE127E4}" type="slidenum">
              <a:rPr lang="en-US" smtClean="0"/>
              <a:pPr/>
              <a:t>41</a:t>
            </a:fld>
            <a:endParaRPr lang="en-US"/>
          </a:p>
        </p:txBody>
      </p:sp>
      <p:sp>
        <p:nvSpPr>
          <p:cNvPr id="6" name="TextBox 5">
            <a:extLst>
              <a:ext uri="{FF2B5EF4-FFF2-40B4-BE49-F238E27FC236}">
                <a16:creationId xmlns:a16="http://schemas.microsoft.com/office/drawing/2014/main" id="{7A5F5AC6-809B-4095-99F7-7E40E0C2EF6A}"/>
              </a:ext>
            </a:extLst>
          </p:cNvPr>
          <p:cNvSpPr txBox="1"/>
          <p:nvPr/>
        </p:nvSpPr>
        <p:spPr>
          <a:xfrm>
            <a:off x="762000" y="533400"/>
            <a:ext cx="5943600" cy="461665"/>
          </a:xfrm>
          <a:prstGeom prst="rect">
            <a:avLst/>
          </a:prstGeom>
          <a:noFill/>
          <a:ln>
            <a:solidFill>
              <a:schemeClr val="accent5"/>
            </a:solidFill>
          </a:ln>
        </p:spPr>
        <p:txBody>
          <a:bodyPr wrap="square" rtlCol="0">
            <a:spAutoFit/>
          </a:bodyPr>
          <a:lstStyle/>
          <a:p>
            <a:r>
              <a:rPr lang="en-US" b="1" dirty="0"/>
              <a:t>FIXING LIABILITY/RESPONSIBILITY</a:t>
            </a:r>
          </a:p>
        </p:txBody>
      </p:sp>
      <p:sp>
        <p:nvSpPr>
          <p:cNvPr id="7" name="TextBox 6">
            <a:extLst>
              <a:ext uri="{FF2B5EF4-FFF2-40B4-BE49-F238E27FC236}">
                <a16:creationId xmlns:a16="http://schemas.microsoft.com/office/drawing/2014/main" id="{32748875-77D2-463E-B018-CA1AEE6F5357}"/>
              </a:ext>
            </a:extLst>
          </p:cNvPr>
          <p:cNvSpPr txBox="1"/>
          <p:nvPr/>
        </p:nvSpPr>
        <p:spPr>
          <a:xfrm>
            <a:off x="838200" y="1501676"/>
            <a:ext cx="7564514" cy="1687963"/>
          </a:xfrm>
          <a:prstGeom prst="rect">
            <a:avLst/>
          </a:prstGeom>
          <a:noFill/>
        </p:spPr>
        <p:txBody>
          <a:bodyPr wrap="square" rtlCol="0">
            <a:spAutoFit/>
          </a:bodyPr>
          <a:lstStyle/>
          <a:p>
            <a:pPr marL="342900" indent="-342900">
              <a:lnSpc>
                <a:spcPct val="150000"/>
              </a:lnSpc>
              <a:buFont typeface="Wingdings" panose="05000000000000000000" pitchFamily="2" charset="2"/>
              <a:buChar char="§"/>
            </a:pPr>
            <a:r>
              <a:rPr lang="en-US" dirty="0"/>
              <a:t>Fixing liability of an irregularity is the management job. </a:t>
            </a:r>
          </a:p>
          <a:p>
            <a:pPr marL="342900" indent="-342900">
              <a:lnSpc>
                <a:spcPct val="150000"/>
              </a:lnSpc>
              <a:buFont typeface="Wingdings" panose="05000000000000000000" pitchFamily="2" charset="2"/>
              <a:buChar char="§"/>
            </a:pPr>
            <a:r>
              <a:rPr lang="en-US" dirty="0"/>
              <a:t>Audit doesn’t fix liability, instead it identify the irregularity (if any) only.</a:t>
            </a:r>
          </a:p>
        </p:txBody>
      </p:sp>
    </p:spTree>
    <p:extLst>
      <p:ext uri="{BB962C8B-B14F-4D97-AF65-F5344CB8AC3E}">
        <p14:creationId xmlns:p14="http://schemas.microsoft.com/office/powerpoint/2010/main" val="2663744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Grp="1" noChangeArrowheads="1"/>
          </p:cNvSpPr>
          <p:nvPr>
            <p:ph type="title"/>
          </p:nvPr>
        </p:nvSpPr>
        <p:spPr>
          <a:xfrm>
            <a:off x="381000" y="533400"/>
            <a:ext cx="7772400" cy="762000"/>
          </a:xfrm>
          <a:ln/>
        </p:spPr>
        <p:txBody>
          <a:bodyPr anchor="t" anchorCtr="1">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b="1" dirty="0">
                <a:latin typeface="Times New Roman" panose="02020603050405020304" pitchFamily="18" charset="0"/>
                <a:cs typeface="Times New Roman" panose="02020603050405020304" pitchFamily="18" charset="0"/>
              </a:rPr>
              <a:t>Why audit observation arises:</a:t>
            </a:r>
          </a:p>
        </p:txBody>
      </p:sp>
      <p:sp>
        <p:nvSpPr>
          <p:cNvPr id="40962" name="Rectangle 2"/>
          <p:cNvSpPr>
            <a:spLocks noGrp="1" noChangeArrowheads="1"/>
          </p:cNvSpPr>
          <p:nvPr>
            <p:ph idx="1"/>
          </p:nvPr>
        </p:nvSpPr>
        <p:spPr bwMode="auto">
          <a:xfrm>
            <a:off x="304800" y="1371600"/>
            <a:ext cx="8686800" cy="4876800"/>
          </a:xfrm>
          <a:noFill/>
          <a:ln>
            <a:round/>
            <a:headEnd/>
            <a:tailEnd/>
          </a:ln>
        </p:spPr>
        <p:txBody>
          <a:bodyPr vert="horz" wrap="square" lIns="90000" tIns="46800" rIns="90000" bIns="46800" numCol="1" anchor="t" anchorCtr="0" compatLnSpc="1">
            <a:prstTxWarp prst="textNoShape">
              <a:avLst/>
            </a:prstTxWarp>
            <a:normAutofit fontScale="85000" lnSpcReduction="20000"/>
          </a:bodyPr>
          <a:lstStyle/>
          <a:p>
            <a:pPr>
              <a:lnSpc>
                <a:spcPct val="120000"/>
              </a:lnSpc>
              <a:spcBef>
                <a:spcPts val="700"/>
              </a:spcBef>
              <a:buFont typeface="Wingdings"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400" b="1" dirty="0"/>
              <a:t>Non compliance of</a:t>
            </a:r>
          </a:p>
          <a:p>
            <a:pPr lvl="2">
              <a:lnSpc>
                <a:spcPct val="12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3200" dirty="0"/>
              <a:t>Rules, regulations, agreements and other orders issued by Govt.</a:t>
            </a:r>
          </a:p>
          <a:p>
            <a:pPr lvl="2">
              <a:lnSpc>
                <a:spcPct val="12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3200" dirty="0"/>
              <a:t>Lack of transparency in procurement.</a:t>
            </a:r>
            <a:endParaRPr lang="en-GB" dirty="0"/>
          </a:p>
          <a:p>
            <a:pPr lvl="2">
              <a:lnSpc>
                <a:spcPct val="12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3200" dirty="0"/>
              <a:t>Lack of proper documentation in transactions.</a:t>
            </a:r>
          </a:p>
          <a:p>
            <a:pPr lvl="2">
              <a:lnSpc>
                <a:spcPct val="12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3200" dirty="0"/>
              <a:t>Unnecessary or irregular expenditure or loss of income </a:t>
            </a:r>
          </a:p>
          <a:p>
            <a:pPr lvl="2">
              <a:lnSpc>
                <a:spcPct val="12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3000" dirty="0"/>
              <a:t>lack of action on matters previously reported by the auditor</a:t>
            </a:r>
            <a:endParaRPr lang="en-GB" dirty="0"/>
          </a:p>
        </p:txBody>
      </p:sp>
      <p:sp>
        <p:nvSpPr>
          <p:cNvPr id="4" name="Date Placeholder 3"/>
          <p:cNvSpPr>
            <a:spLocks noGrp="1"/>
          </p:cNvSpPr>
          <p:nvPr>
            <p:ph type="dt" sz="half" idx="10"/>
          </p:nvPr>
        </p:nvSpPr>
        <p:spPr/>
        <p:txBody>
          <a:bodyPr/>
          <a:lstStyle/>
          <a:p>
            <a:fld id="{E896B473-2A11-4141-9328-DB6C4438ECED}" type="datetime1">
              <a:rPr lang="en-US" smtClean="0"/>
              <a:pPr/>
              <a:t>1/15/2024</a:t>
            </a:fld>
            <a:endParaRPr lang="en-US"/>
          </a:p>
        </p:txBody>
      </p:sp>
      <p:sp>
        <p:nvSpPr>
          <p:cNvPr id="5" name="Slide Number Placeholder 4"/>
          <p:cNvSpPr>
            <a:spLocks noGrp="1"/>
          </p:cNvSpPr>
          <p:nvPr>
            <p:ph type="sldNum" sz="quarter" idx="12"/>
          </p:nvPr>
        </p:nvSpPr>
        <p:spPr/>
        <p:txBody>
          <a:bodyPr/>
          <a:lstStyle/>
          <a:p>
            <a:fld id="{808F7DDD-7E82-4EB5-B58A-1E912DE127E4}" type="slidenum">
              <a:rPr lang="en-US" smtClean="0"/>
              <a:pPr/>
              <a:t>42</a:t>
            </a:fld>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962">
                                            <p:txEl>
                                              <p:pRg st="0" end="0"/>
                                            </p:txEl>
                                          </p:spTgt>
                                        </p:tgtEl>
                                        <p:attrNameLst>
                                          <p:attrName>style.visibility</p:attrName>
                                        </p:attrNameLst>
                                      </p:cBhvr>
                                      <p:to>
                                        <p:strVal val="visible"/>
                                      </p:to>
                                    </p:set>
                                    <p:anim calcmode="lin" valueType="num">
                                      <p:cBhvr additive="base">
                                        <p:cTn id="7" dur="500" fill="hold"/>
                                        <p:tgtEl>
                                          <p:spTgt spid="4096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6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0962">
                                            <p:txEl>
                                              <p:pRg st="1" end="1"/>
                                            </p:txEl>
                                          </p:spTgt>
                                        </p:tgtEl>
                                        <p:attrNameLst>
                                          <p:attrName>style.visibility</p:attrName>
                                        </p:attrNameLst>
                                      </p:cBhvr>
                                      <p:to>
                                        <p:strVal val="visible"/>
                                      </p:to>
                                    </p:set>
                                    <p:anim calcmode="lin" valueType="num">
                                      <p:cBhvr additive="base">
                                        <p:cTn id="11" dur="500" fill="hold"/>
                                        <p:tgtEl>
                                          <p:spTgt spid="4096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096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0962">
                                            <p:txEl>
                                              <p:pRg st="2" end="2"/>
                                            </p:txEl>
                                          </p:spTgt>
                                        </p:tgtEl>
                                        <p:attrNameLst>
                                          <p:attrName>style.visibility</p:attrName>
                                        </p:attrNameLst>
                                      </p:cBhvr>
                                      <p:to>
                                        <p:strVal val="visible"/>
                                      </p:to>
                                    </p:set>
                                    <p:anim calcmode="lin" valueType="num">
                                      <p:cBhvr additive="base">
                                        <p:cTn id="15" dur="500" fill="hold"/>
                                        <p:tgtEl>
                                          <p:spTgt spid="4096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096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40962">
                                            <p:txEl>
                                              <p:pRg st="3" end="3"/>
                                            </p:txEl>
                                          </p:spTgt>
                                        </p:tgtEl>
                                        <p:attrNameLst>
                                          <p:attrName>style.visibility</p:attrName>
                                        </p:attrNameLst>
                                      </p:cBhvr>
                                      <p:to>
                                        <p:strVal val="visible"/>
                                      </p:to>
                                    </p:set>
                                    <p:anim calcmode="lin" valueType="num">
                                      <p:cBhvr additive="base">
                                        <p:cTn id="19" dur="500" fill="hold"/>
                                        <p:tgtEl>
                                          <p:spTgt spid="4096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962">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40962">
                                            <p:txEl>
                                              <p:pRg st="4" end="4"/>
                                            </p:txEl>
                                          </p:spTgt>
                                        </p:tgtEl>
                                        <p:attrNameLst>
                                          <p:attrName>style.visibility</p:attrName>
                                        </p:attrNameLst>
                                      </p:cBhvr>
                                      <p:to>
                                        <p:strVal val="visible"/>
                                      </p:to>
                                    </p:set>
                                    <p:anim calcmode="lin" valueType="num">
                                      <p:cBhvr additive="base">
                                        <p:cTn id="23" dur="500" fill="hold"/>
                                        <p:tgtEl>
                                          <p:spTgt spid="4096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0962">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0962">
                                            <p:txEl>
                                              <p:pRg st="5" end="5"/>
                                            </p:txEl>
                                          </p:spTgt>
                                        </p:tgtEl>
                                        <p:attrNameLst>
                                          <p:attrName>style.visibility</p:attrName>
                                        </p:attrNameLst>
                                      </p:cBhvr>
                                      <p:to>
                                        <p:strVal val="visible"/>
                                      </p:to>
                                    </p:set>
                                    <p:anim calcmode="lin" valueType="num">
                                      <p:cBhvr additive="base">
                                        <p:cTn id="27" dur="500" fill="hold"/>
                                        <p:tgtEl>
                                          <p:spTgt spid="40962">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096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Grp="1" noChangeArrowheads="1"/>
          </p:cNvSpPr>
          <p:nvPr>
            <p:ph type="title"/>
          </p:nvPr>
        </p:nvSpPr>
        <p:spPr>
          <a:xfrm>
            <a:off x="457200" y="152400"/>
            <a:ext cx="8229600" cy="914400"/>
          </a:xfrm>
          <a:ln/>
        </p:spPr>
        <p:txBody>
          <a:bodyPr anchor="ctr" anchorCtr="1"/>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a:t>Continued ……</a:t>
            </a:r>
          </a:p>
        </p:txBody>
      </p:sp>
      <p:sp>
        <p:nvSpPr>
          <p:cNvPr id="5" name="Rectangle 2"/>
          <p:cNvSpPr>
            <a:spLocks noGrp="1" noChangeArrowheads="1"/>
          </p:cNvSpPr>
          <p:nvPr>
            <p:ph idx="1"/>
          </p:nvPr>
        </p:nvSpPr>
        <p:spPr bwMode="auto">
          <a:xfrm>
            <a:off x="457200" y="914400"/>
            <a:ext cx="8229600" cy="5562600"/>
          </a:xfrm>
          <a:noFill/>
          <a:ln>
            <a:round/>
            <a:headEnd/>
            <a:tailEnd/>
          </a:ln>
        </p:spPr>
        <p:txBody>
          <a:bodyPr vert="horz" wrap="square" lIns="90000" tIns="46800" rIns="90000" bIns="46800" numCol="1" anchor="t" anchorCtr="0" compatLnSpc="1">
            <a:prstTxWarp prst="textNoShape">
              <a:avLst/>
            </a:prstTxWarp>
            <a:normAutofit fontScale="92500" lnSpcReduction="20000"/>
          </a:bodyPr>
          <a:lstStyle/>
          <a:p>
            <a:pPr>
              <a:lnSpc>
                <a:spcPct val="12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b="1" dirty="0"/>
              <a:t>Lack of Internal controls </a:t>
            </a:r>
            <a:r>
              <a:rPr lang="en-GB" b="1" dirty="0"/>
              <a:t>(SOAP MAPS)</a:t>
            </a:r>
          </a:p>
          <a:p>
            <a:pPr>
              <a:lnSpc>
                <a:spcPct val="12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b="1" dirty="0"/>
              <a:t>[Internal Control Manual, </a:t>
            </a:r>
            <a:r>
              <a:rPr lang="en-GB" b="1" dirty="0" err="1"/>
              <a:t>MoF</a:t>
            </a:r>
            <a:r>
              <a:rPr lang="en-GB" b="1" dirty="0"/>
              <a:t>, 2005]- </a:t>
            </a:r>
            <a:r>
              <a:rPr lang="en-GB" i="1" dirty="0"/>
              <a:t>to form  Audit Committee &amp; internal audit in each ministry.  </a:t>
            </a:r>
          </a:p>
          <a:p>
            <a:pPr>
              <a:lnSpc>
                <a:spcPct val="120000"/>
              </a:lnSpc>
              <a:spcBef>
                <a:spcPts val="7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3200" dirty="0"/>
              <a:t>  (</a:t>
            </a:r>
            <a:r>
              <a:rPr lang="en-GB" sz="3200" dirty="0" err="1"/>
              <a:t>i</a:t>
            </a:r>
            <a:r>
              <a:rPr lang="en-GB" sz="3200" dirty="0"/>
              <a:t>) Segregation of duty, (ii) Organizational  structure, (iii) Authorization &amp; approval,(iv) Physical safeguard, (v) Monitoring, (vi) Accounting, (vii) Personnel management, (viii) Supervision. </a:t>
            </a:r>
          </a:p>
          <a:p>
            <a:pPr>
              <a:lnSpc>
                <a:spcPct val="120000"/>
              </a:lnSpc>
              <a:spcBef>
                <a:spcPts val="700"/>
              </a:spcBef>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3200" b="1" dirty="0"/>
              <a:t>2 types: </a:t>
            </a:r>
            <a:r>
              <a:rPr lang="en-GB" sz="3200" b="1" dirty="0">
                <a:solidFill>
                  <a:srgbClr val="FFFF00"/>
                </a:solidFill>
              </a:rPr>
              <a:t>Preventive</a:t>
            </a:r>
            <a:r>
              <a:rPr lang="en-GB" sz="3200" dirty="0">
                <a:solidFill>
                  <a:srgbClr val="FFFF00"/>
                </a:solidFill>
              </a:rPr>
              <a:t> </a:t>
            </a:r>
            <a:r>
              <a:rPr lang="en-GB" sz="3200" b="1" dirty="0">
                <a:solidFill>
                  <a:srgbClr val="FFFF00"/>
                </a:solidFill>
              </a:rPr>
              <a:t>controls</a:t>
            </a:r>
            <a:r>
              <a:rPr lang="en-GB" sz="3200" b="1" dirty="0"/>
              <a:t>-</a:t>
            </a:r>
            <a:r>
              <a:rPr lang="en-GB" sz="3200" dirty="0"/>
              <a:t> prevent errors, omissions, losses and </a:t>
            </a:r>
            <a:r>
              <a:rPr lang="en-GB" sz="3200" b="1" dirty="0">
                <a:solidFill>
                  <a:srgbClr val="FFFF00"/>
                </a:solidFill>
              </a:rPr>
              <a:t>Detective</a:t>
            </a:r>
            <a:r>
              <a:rPr lang="en-GB" sz="3200" dirty="0">
                <a:solidFill>
                  <a:srgbClr val="FFFF00"/>
                </a:solidFill>
              </a:rPr>
              <a:t> </a:t>
            </a:r>
            <a:r>
              <a:rPr lang="en-GB" sz="3200" b="1" dirty="0">
                <a:solidFill>
                  <a:srgbClr val="FFFF00"/>
                </a:solidFill>
              </a:rPr>
              <a:t>controls</a:t>
            </a:r>
            <a:r>
              <a:rPr lang="en-GB" sz="3200" b="1" dirty="0"/>
              <a:t>-</a:t>
            </a:r>
            <a:r>
              <a:rPr lang="en-GB" sz="3200" dirty="0"/>
              <a:t> detect such problems after the event. </a:t>
            </a:r>
            <a:endParaRPr lang="en-GB" dirty="0"/>
          </a:p>
        </p:txBody>
      </p:sp>
      <p:sp>
        <p:nvSpPr>
          <p:cNvPr id="4" name="Date Placeholder 3"/>
          <p:cNvSpPr>
            <a:spLocks noGrp="1"/>
          </p:cNvSpPr>
          <p:nvPr>
            <p:ph type="dt" sz="half" idx="10"/>
          </p:nvPr>
        </p:nvSpPr>
        <p:spPr/>
        <p:txBody>
          <a:bodyPr/>
          <a:lstStyle/>
          <a:p>
            <a:fld id="{69EBDDB3-3090-4196-A1E3-B96417AE7106}" type="datetime1">
              <a:rPr lang="en-US" smtClean="0"/>
              <a:pPr/>
              <a:t>1/15/2024</a:t>
            </a:fld>
            <a:endParaRPr lang="en-US"/>
          </a:p>
        </p:txBody>
      </p:sp>
      <p:sp>
        <p:nvSpPr>
          <p:cNvPr id="6" name="Slide Number Placeholder 5"/>
          <p:cNvSpPr>
            <a:spLocks noGrp="1"/>
          </p:cNvSpPr>
          <p:nvPr>
            <p:ph type="sldNum" sz="quarter" idx="12"/>
          </p:nvPr>
        </p:nvSpPr>
        <p:spPr/>
        <p:txBody>
          <a:bodyPr/>
          <a:lstStyle/>
          <a:p>
            <a:fld id="{808F7DDD-7E82-4EB5-B58A-1E912DE127E4}" type="slidenum">
              <a:rPr lang="en-US" smtClean="0"/>
              <a:pPr/>
              <a:t>43</a:t>
            </a:fld>
            <a:endParaRPr lang="en-US"/>
          </a:p>
        </p:txBody>
      </p:sp>
    </p:spTree>
  </p:cSld>
  <p:clrMapOvr>
    <a:masterClrMapping/>
  </p:clrMapOvr>
  <p:transition spd="med"/>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Grp="1" noChangeArrowheads="1"/>
          </p:cNvSpPr>
          <p:nvPr>
            <p:ph type="title"/>
          </p:nvPr>
        </p:nvSpPr>
        <p:spPr>
          <a:xfrm>
            <a:off x="381000" y="533400"/>
            <a:ext cx="8229600" cy="914400"/>
          </a:xfrm>
          <a:ln/>
        </p:spPr>
        <p:txBody>
          <a:bodyPr anchor="ctr" anchorCtr="1"/>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600" dirty="0"/>
              <a:t>Continued ……</a:t>
            </a:r>
          </a:p>
        </p:txBody>
      </p:sp>
      <p:sp>
        <p:nvSpPr>
          <p:cNvPr id="5" name="Rectangle 2"/>
          <p:cNvSpPr>
            <a:spLocks noGrp="1" noChangeArrowheads="1"/>
          </p:cNvSpPr>
          <p:nvPr>
            <p:ph idx="1"/>
          </p:nvPr>
        </p:nvSpPr>
        <p:spPr bwMode="auto">
          <a:xfrm>
            <a:off x="457200" y="1295400"/>
            <a:ext cx="8382000" cy="4724400"/>
          </a:xfrm>
          <a:noFill/>
          <a:ln>
            <a:round/>
            <a:headEnd/>
            <a:tailEnd/>
          </a:ln>
        </p:spPr>
        <p:txBody>
          <a:bodyPr vert="horz" wrap="square" lIns="90000" tIns="46800" rIns="90000" bIns="46800" numCol="1" anchor="t" anchorCtr="0" compatLnSpc="1">
            <a:prstTxWarp prst="textNoShape">
              <a:avLst/>
            </a:prstTxWarp>
          </a:bodyPr>
          <a:lstStyle/>
          <a:p>
            <a:pPr>
              <a:lnSpc>
                <a:spcPct val="115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3200" dirty="0"/>
              <a:t>Poor Monitoring</a:t>
            </a:r>
          </a:p>
          <a:p>
            <a:pPr lvl="2">
              <a:lnSpc>
                <a:spcPct val="115000"/>
              </a:lnSpc>
            </a:pPr>
            <a:r>
              <a:rPr lang="en-US" sz="3200" dirty="0"/>
              <a:t>Delay in preparation &amp; submission of records</a:t>
            </a:r>
          </a:p>
          <a:p>
            <a:pPr lvl="2">
              <a:lnSpc>
                <a:spcPct val="115000"/>
              </a:lnSpc>
            </a:pPr>
            <a:r>
              <a:rPr lang="en-US" sz="3200" dirty="0"/>
              <a:t>Incomplete information from field offices</a:t>
            </a:r>
          </a:p>
          <a:p>
            <a:pPr lvl="2">
              <a:lnSpc>
                <a:spcPct val="115000"/>
              </a:lnSpc>
            </a:pPr>
            <a:r>
              <a:rPr lang="en-US" sz="3200" dirty="0"/>
              <a:t>Non reconciliation of accounts </a:t>
            </a:r>
          </a:p>
          <a:p>
            <a:pPr lvl="2">
              <a:lnSpc>
                <a:spcPct val="115000"/>
              </a:lnSpc>
            </a:pPr>
            <a:r>
              <a:rPr lang="en-US" sz="3200" dirty="0"/>
              <a:t>Long outstanding advances </a:t>
            </a:r>
          </a:p>
          <a:p>
            <a:pPr>
              <a:lnSpc>
                <a:spcPct val="12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p:txBody>
      </p:sp>
      <p:sp>
        <p:nvSpPr>
          <p:cNvPr id="4" name="Date Placeholder 3"/>
          <p:cNvSpPr>
            <a:spLocks noGrp="1"/>
          </p:cNvSpPr>
          <p:nvPr>
            <p:ph type="dt" sz="half" idx="10"/>
          </p:nvPr>
        </p:nvSpPr>
        <p:spPr/>
        <p:txBody>
          <a:bodyPr/>
          <a:lstStyle/>
          <a:p>
            <a:fld id="{3C6BE6FE-F223-43B9-AC45-BDA6CA7F1B43}" type="datetime1">
              <a:rPr lang="en-US" smtClean="0"/>
              <a:pPr/>
              <a:t>1/15/2024</a:t>
            </a:fld>
            <a:endParaRPr lang="en-US"/>
          </a:p>
        </p:txBody>
      </p:sp>
      <p:sp>
        <p:nvSpPr>
          <p:cNvPr id="6" name="Slide Number Placeholder 5"/>
          <p:cNvSpPr>
            <a:spLocks noGrp="1"/>
          </p:cNvSpPr>
          <p:nvPr>
            <p:ph type="sldNum" sz="quarter" idx="12"/>
          </p:nvPr>
        </p:nvSpPr>
        <p:spPr/>
        <p:txBody>
          <a:bodyPr/>
          <a:lstStyle/>
          <a:p>
            <a:fld id="{808F7DDD-7E82-4EB5-B58A-1E912DE127E4}" type="slidenum">
              <a:rPr lang="en-US" smtClean="0"/>
              <a:pPr/>
              <a:t>44</a:t>
            </a:fld>
            <a:endParaRPr lang="en-US"/>
          </a:p>
        </p:txBody>
      </p:sp>
    </p:spTree>
  </p:cSld>
  <p:clrMapOvr>
    <a:masterClrMapping/>
  </p:clrMapOvr>
  <p:transition spd="med"/>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96112"/>
          </a:xfrm>
        </p:spPr>
        <p:txBody>
          <a:bodyPr anchor="t">
            <a:normAutofit/>
          </a:bodyPr>
          <a:lstStyle/>
          <a:p>
            <a:r>
              <a:rPr lang="en-US" dirty="0"/>
              <a:t>Preventive Measures…….. </a:t>
            </a:r>
          </a:p>
        </p:txBody>
      </p:sp>
      <p:sp>
        <p:nvSpPr>
          <p:cNvPr id="3" name="Subtitle 2"/>
          <p:cNvSpPr>
            <a:spLocks noGrp="1"/>
          </p:cNvSpPr>
          <p:nvPr>
            <p:ph idx="1"/>
          </p:nvPr>
        </p:nvSpPr>
        <p:spPr>
          <a:xfrm>
            <a:off x="457200" y="1371600"/>
            <a:ext cx="8458200" cy="4953000"/>
          </a:xfrm>
        </p:spPr>
        <p:txBody>
          <a:bodyPr anchor="t">
            <a:normAutofit/>
          </a:bodyPr>
          <a:lstStyle/>
          <a:p>
            <a:pPr lvl="1" algn="l">
              <a:buFont typeface="Wingdings" pitchFamily="2" charset="2"/>
              <a:buChar char="Ø"/>
            </a:pPr>
            <a:r>
              <a:rPr lang="en-US" sz="2800" dirty="0"/>
              <a:t>Compliance to financial rules and regulations.</a:t>
            </a:r>
          </a:p>
          <a:p>
            <a:pPr lvl="1" algn="l">
              <a:buFont typeface="Wingdings" pitchFamily="2" charset="2"/>
              <a:buChar char="Ø"/>
            </a:pPr>
            <a:r>
              <a:rPr lang="en-US" sz="2800" dirty="0"/>
              <a:t>Proper documentation of related supporting papers and government orders.</a:t>
            </a:r>
          </a:p>
          <a:p>
            <a:pPr lvl="1" algn="l">
              <a:buFont typeface="Wingdings" pitchFamily="2" charset="2"/>
              <a:buChar char="Ø"/>
            </a:pPr>
            <a:r>
              <a:rPr lang="en-US" sz="2800" dirty="0"/>
              <a:t>Establish Internal Control System and ensure</a:t>
            </a:r>
          </a:p>
          <a:p>
            <a:pPr lvl="3" algn="l"/>
            <a:r>
              <a:rPr lang="en-US" sz="2800" b="1" dirty="0"/>
              <a:t>Supervision </a:t>
            </a:r>
            <a:r>
              <a:rPr lang="en-US" sz="2800" dirty="0"/>
              <a:t>(oversee the person at any job)</a:t>
            </a:r>
            <a:endParaRPr lang="en-US" sz="2800" b="1" dirty="0"/>
          </a:p>
          <a:p>
            <a:pPr lvl="3" algn="l"/>
            <a:r>
              <a:rPr lang="en-US" sz="2800" b="1" dirty="0"/>
              <a:t>Inspection and</a:t>
            </a:r>
          </a:p>
          <a:p>
            <a:pPr lvl="3" algn="l"/>
            <a:r>
              <a:rPr lang="en-US" sz="2800" b="1" dirty="0"/>
              <a:t>Monitoring </a:t>
            </a:r>
            <a:r>
              <a:rPr lang="en-US" sz="2800" dirty="0"/>
              <a:t>(overseeing + advising)</a:t>
            </a:r>
            <a:r>
              <a:rPr lang="en-US" sz="2800" b="1" dirty="0"/>
              <a:t> </a:t>
            </a:r>
            <a:r>
              <a:rPr lang="en-US" sz="2800" dirty="0"/>
              <a:t>by the authority.</a:t>
            </a:r>
            <a:endParaRPr lang="en-US" sz="2800" b="1" dirty="0"/>
          </a:p>
          <a:p>
            <a:pPr lvl="1" algn="l">
              <a:buFont typeface="Wingdings" pitchFamily="2" charset="2"/>
              <a:buChar char="Ø"/>
            </a:pPr>
            <a:r>
              <a:rPr lang="en-US" sz="2800" dirty="0"/>
              <a:t>Establish Internal Audit</a:t>
            </a:r>
          </a:p>
          <a:p>
            <a:pPr algn="just"/>
            <a:endParaRPr lang="en-US" dirty="0"/>
          </a:p>
        </p:txBody>
      </p:sp>
      <p:sp>
        <p:nvSpPr>
          <p:cNvPr id="4" name="Date Placeholder 3"/>
          <p:cNvSpPr>
            <a:spLocks noGrp="1"/>
          </p:cNvSpPr>
          <p:nvPr>
            <p:ph type="dt" sz="half" idx="10"/>
          </p:nvPr>
        </p:nvSpPr>
        <p:spPr/>
        <p:txBody>
          <a:bodyPr/>
          <a:lstStyle/>
          <a:p>
            <a:fld id="{B4A77255-2A2A-452B-9A7B-49D934EB2329}" type="datetime1">
              <a:rPr lang="en-US" smtClean="0"/>
              <a:pPr/>
              <a:t>1/15/2024</a:t>
            </a:fld>
            <a:endParaRPr lang="en-US"/>
          </a:p>
        </p:txBody>
      </p:sp>
      <p:sp>
        <p:nvSpPr>
          <p:cNvPr id="5" name="Slide Number Placeholder 4"/>
          <p:cNvSpPr>
            <a:spLocks noGrp="1"/>
          </p:cNvSpPr>
          <p:nvPr>
            <p:ph type="sldNum" sz="quarter" idx="12"/>
          </p:nvPr>
        </p:nvSpPr>
        <p:spPr/>
        <p:txBody>
          <a:bodyPr/>
          <a:lstStyle/>
          <a:p>
            <a:fld id="{BD7477AF-9793-4CD7-99E6-716142AFFE11}" type="slidenum">
              <a:rPr lang="en-US" smtClean="0"/>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1143000"/>
          </a:xfrm>
        </p:spPr>
        <p:txBody>
          <a:bodyPr anchor="t">
            <a:normAutofit/>
          </a:bodyPr>
          <a:lstStyle/>
          <a:p>
            <a:pPr algn="l"/>
            <a:r>
              <a:rPr lang="en-US" sz="4000" dirty="0"/>
              <a:t>    Preventive Measures (</a:t>
            </a:r>
            <a:r>
              <a:rPr lang="en-US" sz="4000" dirty="0" err="1"/>
              <a:t>contd</a:t>
            </a:r>
            <a:r>
              <a:rPr lang="en-US" sz="4000" dirty="0"/>
              <a:t>…..)</a:t>
            </a:r>
          </a:p>
        </p:txBody>
      </p:sp>
      <p:sp>
        <p:nvSpPr>
          <p:cNvPr id="3" name="Content Placeholder 2"/>
          <p:cNvSpPr>
            <a:spLocks noGrp="1"/>
          </p:cNvSpPr>
          <p:nvPr>
            <p:ph idx="1"/>
          </p:nvPr>
        </p:nvSpPr>
        <p:spPr>
          <a:xfrm>
            <a:off x="457200" y="1295400"/>
            <a:ext cx="8458200" cy="4876800"/>
          </a:xfrm>
        </p:spPr>
        <p:txBody>
          <a:bodyPr>
            <a:normAutofit fontScale="92500" lnSpcReduction="10000"/>
          </a:bodyPr>
          <a:lstStyle/>
          <a:p>
            <a:pPr eaLnBrk="1" hangingPunct="1">
              <a:lnSpc>
                <a:spcPct val="150000"/>
              </a:lnSpc>
            </a:pPr>
            <a:r>
              <a:rPr lang="en-US" sz="2800" dirty="0"/>
              <a:t>Build up skilled manpower</a:t>
            </a:r>
          </a:p>
          <a:p>
            <a:pPr lvl="3" eaLnBrk="1" hangingPunct="1">
              <a:lnSpc>
                <a:spcPct val="150000"/>
              </a:lnSpc>
            </a:pPr>
            <a:r>
              <a:rPr lang="en-US" sz="2800" dirty="0"/>
              <a:t>Arrange in house training</a:t>
            </a:r>
          </a:p>
          <a:p>
            <a:pPr lvl="3" eaLnBrk="1" hangingPunct="1">
              <a:lnSpc>
                <a:spcPct val="150000"/>
              </a:lnSpc>
            </a:pPr>
            <a:r>
              <a:rPr lang="en-US" sz="2800" dirty="0"/>
              <a:t>Regular/special training</a:t>
            </a:r>
          </a:p>
          <a:p>
            <a:pPr eaLnBrk="1" hangingPunct="1">
              <a:lnSpc>
                <a:spcPct val="150000"/>
              </a:lnSpc>
            </a:pPr>
            <a:r>
              <a:rPr lang="en-US" sz="2800" dirty="0"/>
              <a:t>Maintain a working relationship with audit party by supplying documents as per requisition. </a:t>
            </a:r>
          </a:p>
          <a:p>
            <a:pPr eaLnBrk="1" hangingPunct="1">
              <a:lnSpc>
                <a:spcPct val="150000"/>
              </a:lnSpc>
            </a:pPr>
            <a:r>
              <a:rPr lang="en-US" sz="2800" u="sng" dirty="0"/>
              <a:t>Think of audit as a watchdog and an aide to management not an opponent. </a:t>
            </a:r>
          </a:p>
          <a:p>
            <a:endParaRPr lang="en-US" dirty="0"/>
          </a:p>
        </p:txBody>
      </p:sp>
      <p:sp>
        <p:nvSpPr>
          <p:cNvPr id="4" name="Date Placeholder 3"/>
          <p:cNvSpPr>
            <a:spLocks noGrp="1"/>
          </p:cNvSpPr>
          <p:nvPr>
            <p:ph type="dt" sz="half" idx="10"/>
          </p:nvPr>
        </p:nvSpPr>
        <p:spPr/>
        <p:txBody>
          <a:bodyPr/>
          <a:lstStyle/>
          <a:p>
            <a:fld id="{D1F3F80F-22C2-4E89-AB2C-FBF4C258F095}" type="datetime1">
              <a:rPr lang="en-US" smtClean="0"/>
              <a:pPr/>
              <a:t>1/15/2024</a:t>
            </a:fld>
            <a:endParaRPr lang="en-US"/>
          </a:p>
        </p:txBody>
      </p:sp>
      <p:sp>
        <p:nvSpPr>
          <p:cNvPr id="5" name="Slide Number Placeholder 4"/>
          <p:cNvSpPr>
            <a:spLocks noGrp="1"/>
          </p:cNvSpPr>
          <p:nvPr>
            <p:ph type="sldNum" sz="quarter" idx="12"/>
          </p:nvPr>
        </p:nvSpPr>
        <p:spPr/>
        <p:txBody>
          <a:bodyPr/>
          <a:lstStyle/>
          <a:p>
            <a:fld id="{808F7DDD-7E82-4EB5-B58A-1E912DE127E4}" type="slidenum">
              <a:rPr lang="en-US" smtClean="0"/>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1" name="Text Box 3"/>
          <p:cNvSpPr txBox="1">
            <a:spLocks noChangeArrowheads="1"/>
          </p:cNvSpPr>
          <p:nvPr/>
        </p:nvSpPr>
        <p:spPr bwMode="auto">
          <a:xfrm>
            <a:off x="1600200" y="1981200"/>
            <a:ext cx="6400800" cy="457200"/>
          </a:xfrm>
          <a:prstGeom prst="rect">
            <a:avLst/>
          </a:prstGeom>
          <a:noFill/>
          <a:ln w="9525">
            <a:noFill/>
            <a:miter lim="800000"/>
            <a:headEnd/>
            <a:tailEnd/>
          </a:ln>
          <a:effectLst/>
        </p:spPr>
        <p:txBody>
          <a:bodyPr>
            <a:spAutoFit/>
          </a:bodyPr>
          <a:lstStyle/>
          <a:p>
            <a:pPr>
              <a:spcBef>
                <a:spcPct val="50000"/>
              </a:spcBef>
            </a:pPr>
            <a:endParaRPr lang="en-GB"/>
          </a:p>
        </p:txBody>
      </p:sp>
      <p:sp>
        <p:nvSpPr>
          <p:cNvPr id="17412" name="Rectangle 4"/>
          <p:cNvSpPr>
            <a:spLocks noChangeArrowheads="1"/>
          </p:cNvSpPr>
          <p:nvPr/>
        </p:nvSpPr>
        <p:spPr bwMode="auto">
          <a:xfrm>
            <a:off x="2743200" y="2209800"/>
            <a:ext cx="3657600" cy="1371600"/>
          </a:xfrm>
          <a:prstGeom prst="rect">
            <a:avLst/>
          </a:prstGeom>
          <a:noFill/>
          <a:ln w="9525">
            <a:noFill/>
            <a:miter lim="800000"/>
            <a:headEnd/>
            <a:tailEnd/>
          </a:ln>
          <a:effectLst/>
        </p:spPr>
        <p:txBody>
          <a:bodyPr lIns="92075" tIns="46038" rIns="92075" bIns="46038" anchor="ctr"/>
          <a:lstStyle/>
          <a:p>
            <a:pPr>
              <a:lnSpc>
                <a:spcPts val="4200"/>
              </a:lnSpc>
            </a:pPr>
            <a:endParaRPr lang="en-US" b="1">
              <a:effectLst>
                <a:outerShdw blurRad="38100" dist="38100" dir="2700000" algn="tl">
                  <a:srgbClr val="000000"/>
                </a:outerShdw>
              </a:effectLst>
              <a:latin typeface="Arial" charset="0"/>
            </a:endParaRPr>
          </a:p>
        </p:txBody>
      </p:sp>
      <p:sp>
        <p:nvSpPr>
          <p:cNvPr id="17413" name="WordArt 5"/>
          <p:cNvSpPr>
            <a:spLocks noChangeArrowheads="1" noChangeShapeType="1" noTextEdit="1"/>
          </p:cNvSpPr>
          <p:nvPr/>
        </p:nvSpPr>
        <p:spPr bwMode="auto">
          <a:xfrm>
            <a:off x="990600" y="2362200"/>
            <a:ext cx="7696200" cy="1676400"/>
          </a:xfrm>
          <a:prstGeom prst="rect">
            <a:avLst/>
          </a:prstGeom>
        </p:spPr>
        <p:txBody>
          <a:bodyPr wrap="none" fromWordArt="1">
            <a:prstTxWarp prst="textWave1">
              <a:avLst>
                <a:gd name="adj1" fmla="val 13005"/>
                <a:gd name="adj2" fmla="val 0"/>
              </a:avLst>
            </a:prstTxWarp>
          </a:bodyPr>
          <a:lstStyle/>
          <a:p>
            <a:pPr algn="ctr"/>
            <a:r>
              <a:rPr lang="en-US" sz="3600" b="1" i="1" kern="10">
                <a:ln w="9525">
                  <a:solidFill>
                    <a:schemeClr val="accent1"/>
                  </a:solidFill>
                  <a:round/>
                  <a:headEnd/>
                  <a:tailEnd/>
                </a:ln>
                <a:solidFill>
                  <a:srgbClr val="FFFFFF"/>
                </a:solidFill>
                <a:effectLst>
                  <a:outerShdw dist="35921" dir="2700000" algn="ctr" rotWithShape="0">
                    <a:srgbClr val="808080"/>
                  </a:outerShdw>
                </a:effectLst>
                <a:latin typeface="Arial Black"/>
              </a:rPr>
              <a:t>THANK YOU ALL</a:t>
            </a:r>
          </a:p>
        </p:txBody>
      </p:sp>
      <p:sp>
        <p:nvSpPr>
          <p:cNvPr id="5" name="Date Placeholder 4"/>
          <p:cNvSpPr>
            <a:spLocks noGrp="1"/>
          </p:cNvSpPr>
          <p:nvPr>
            <p:ph type="dt" sz="half" idx="10"/>
          </p:nvPr>
        </p:nvSpPr>
        <p:spPr/>
        <p:txBody>
          <a:bodyPr/>
          <a:lstStyle/>
          <a:p>
            <a:fld id="{88D0556A-CAAA-4A18-BD80-1A31E18C9760}" type="datetime1">
              <a:rPr lang="en-US" smtClean="0"/>
              <a:pPr/>
              <a:t>1/15/2024</a:t>
            </a:fld>
            <a:endParaRPr lang="en-US"/>
          </a:p>
        </p:txBody>
      </p:sp>
      <p:sp>
        <p:nvSpPr>
          <p:cNvPr id="6" name="Slide Number Placeholder 5"/>
          <p:cNvSpPr>
            <a:spLocks noGrp="1"/>
          </p:cNvSpPr>
          <p:nvPr>
            <p:ph type="sldNum" sz="quarter" idx="12"/>
          </p:nvPr>
        </p:nvSpPr>
        <p:spPr/>
        <p:txBody>
          <a:bodyPr/>
          <a:lstStyle/>
          <a:p>
            <a:fld id="{808F7DDD-7E82-4EB5-B58A-1E912DE127E4}" type="slidenum">
              <a:rPr lang="en-US" smtClean="0"/>
              <a:pPr/>
              <a:t>47</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FBC78F-55D5-4E5A-9A72-584005BD2C7F}"/>
              </a:ext>
            </a:extLst>
          </p:cNvPr>
          <p:cNvSpPr>
            <a:spLocks noGrp="1"/>
          </p:cNvSpPr>
          <p:nvPr>
            <p:ph type="dt" sz="half" idx="10"/>
          </p:nvPr>
        </p:nvSpPr>
        <p:spPr/>
        <p:txBody>
          <a:bodyPr/>
          <a:lstStyle/>
          <a:p>
            <a:fld id="{B4B20B61-B003-47F1-891E-1846A4AB437E}" type="datetime1">
              <a:rPr lang="en-US" smtClean="0"/>
              <a:pPr/>
              <a:t>1/15/2024</a:t>
            </a:fld>
            <a:endParaRPr lang="en-US"/>
          </a:p>
        </p:txBody>
      </p:sp>
      <p:sp>
        <p:nvSpPr>
          <p:cNvPr id="3" name="Slide Number Placeholder 2">
            <a:extLst>
              <a:ext uri="{FF2B5EF4-FFF2-40B4-BE49-F238E27FC236}">
                <a16:creationId xmlns:a16="http://schemas.microsoft.com/office/drawing/2014/main" id="{084386E2-D9E1-4EB2-B8EF-238CCADDD432}"/>
              </a:ext>
            </a:extLst>
          </p:cNvPr>
          <p:cNvSpPr>
            <a:spLocks noGrp="1"/>
          </p:cNvSpPr>
          <p:nvPr>
            <p:ph type="sldNum" sz="quarter" idx="12"/>
          </p:nvPr>
        </p:nvSpPr>
        <p:spPr/>
        <p:txBody>
          <a:bodyPr/>
          <a:lstStyle/>
          <a:p>
            <a:fld id="{502FEFE7-F2BC-46D5-9265-46AADEBA97DB}" type="slidenum">
              <a:rPr lang="en-US" smtClean="0"/>
              <a:pPr/>
              <a:t>5</a:t>
            </a:fld>
            <a:endParaRPr lang="en-US"/>
          </a:p>
        </p:txBody>
      </p:sp>
      <p:sp>
        <p:nvSpPr>
          <p:cNvPr id="4" name="TextBox 3">
            <a:extLst>
              <a:ext uri="{FF2B5EF4-FFF2-40B4-BE49-F238E27FC236}">
                <a16:creationId xmlns:a16="http://schemas.microsoft.com/office/drawing/2014/main" id="{E6E4A958-4628-4FB8-B6AE-9242F59153A6}"/>
              </a:ext>
            </a:extLst>
          </p:cNvPr>
          <p:cNvSpPr txBox="1"/>
          <p:nvPr/>
        </p:nvSpPr>
        <p:spPr>
          <a:xfrm>
            <a:off x="762000" y="533400"/>
            <a:ext cx="7162800" cy="461665"/>
          </a:xfrm>
          <a:prstGeom prst="rect">
            <a:avLst/>
          </a:prstGeom>
          <a:noFill/>
        </p:spPr>
        <p:txBody>
          <a:bodyPr wrap="square" rtlCol="0">
            <a:spAutoFit/>
          </a:bodyPr>
          <a:lstStyle/>
          <a:p>
            <a:r>
              <a:rPr lang="en-US" b="1" dirty="0"/>
              <a:t>Difference Between CAG’s Audit &amp; CA Firm’s Audit</a:t>
            </a:r>
          </a:p>
        </p:txBody>
      </p:sp>
      <p:graphicFrame>
        <p:nvGraphicFramePr>
          <p:cNvPr id="5" name="Table 5">
            <a:extLst>
              <a:ext uri="{FF2B5EF4-FFF2-40B4-BE49-F238E27FC236}">
                <a16:creationId xmlns:a16="http://schemas.microsoft.com/office/drawing/2014/main" id="{5BCA97ED-0C85-449B-A32C-711F6D1DE08F}"/>
              </a:ext>
            </a:extLst>
          </p:cNvPr>
          <p:cNvGraphicFramePr>
            <a:graphicFrameLocks noGrp="1"/>
          </p:cNvGraphicFramePr>
          <p:nvPr>
            <p:extLst>
              <p:ext uri="{D42A27DB-BD31-4B8C-83A1-F6EECF244321}">
                <p14:modId xmlns:p14="http://schemas.microsoft.com/office/powerpoint/2010/main" val="4137699866"/>
              </p:ext>
            </p:extLst>
          </p:nvPr>
        </p:nvGraphicFramePr>
        <p:xfrm>
          <a:off x="1066798" y="1600200"/>
          <a:ext cx="7620002" cy="2618111"/>
        </p:xfrm>
        <a:graphic>
          <a:graphicData uri="http://schemas.openxmlformats.org/drawingml/2006/table">
            <a:tbl>
              <a:tblPr firstRow="1" bandRow="1">
                <a:tableStyleId>{5C22544A-7EE6-4342-B048-85BDC9FD1C3A}</a:tableStyleId>
              </a:tblPr>
              <a:tblGrid>
                <a:gridCol w="1571135">
                  <a:extLst>
                    <a:ext uri="{9D8B030D-6E8A-4147-A177-3AD203B41FA5}">
                      <a16:colId xmlns:a16="http://schemas.microsoft.com/office/drawing/2014/main" val="3983960119"/>
                    </a:ext>
                  </a:extLst>
                </a:gridCol>
                <a:gridCol w="2543667">
                  <a:extLst>
                    <a:ext uri="{9D8B030D-6E8A-4147-A177-3AD203B41FA5}">
                      <a16:colId xmlns:a16="http://schemas.microsoft.com/office/drawing/2014/main" val="1377872962"/>
                    </a:ext>
                  </a:extLst>
                </a:gridCol>
                <a:gridCol w="3505200">
                  <a:extLst>
                    <a:ext uri="{9D8B030D-6E8A-4147-A177-3AD203B41FA5}">
                      <a16:colId xmlns:a16="http://schemas.microsoft.com/office/drawing/2014/main" val="2353256873"/>
                    </a:ext>
                  </a:extLst>
                </a:gridCol>
              </a:tblGrid>
              <a:tr h="381506">
                <a:tc>
                  <a:txBody>
                    <a:bodyPr/>
                    <a:lstStyle/>
                    <a:p>
                      <a:pPr algn="ctr"/>
                      <a:endParaRPr lang="en-US"/>
                    </a:p>
                  </a:txBody>
                  <a:tcPr/>
                </a:tc>
                <a:tc>
                  <a:txBody>
                    <a:bodyPr/>
                    <a:lstStyle/>
                    <a:p>
                      <a:pPr algn="ctr"/>
                      <a:r>
                        <a:rPr lang="en-US" dirty="0"/>
                        <a:t>CAG’S Audit</a:t>
                      </a:r>
                    </a:p>
                  </a:txBody>
                  <a:tcPr/>
                </a:tc>
                <a:tc>
                  <a:txBody>
                    <a:bodyPr/>
                    <a:lstStyle/>
                    <a:p>
                      <a:pPr algn="ctr"/>
                      <a:r>
                        <a:rPr lang="en-US" dirty="0"/>
                        <a:t>CA Firm’s Audit</a:t>
                      </a:r>
                    </a:p>
                  </a:txBody>
                  <a:tcPr/>
                </a:tc>
                <a:extLst>
                  <a:ext uri="{0D108BD9-81ED-4DB2-BD59-A6C34878D82A}">
                    <a16:rowId xmlns:a16="http://schemas.microsoft.com/office/drawing/2014/main" val="1318715122"/>
                  </a:ext>
                </a:extLst>
              </a:tr>
              <a:tr h="381506">
                <a:tc>
                  <a:txBody>
                    <a:bodyPr/>
                    <a:lstStyle/>
                    <a:p>
                      <a:pPr algn="ctr"/>
                      <a:r>
                        <a:rPr lang="en-US" dirty="0"/>
                        <a:t>Mandate</a:t>
                      </a:r>
                    </a:p>
                  </a:txBody>
                  <a:tcPr anchor="ctr"/>
                </a:tc>
                <a:tc>
                  <a:txBody>
                    <a:bodyPr/>
                    <a:lstStyle/>
                    <a:p>
                      <a:pPr algn="ctr"/>
                      <a:r>
                        <a:rPr lang="en-US" dirty="0"/>
                        <a:t>Constitution</a:t>
                      </a:r>
                    </a:p>
                  </a:txBody>
                  <a:tcPr anchor="ctr"/>
                </a:tc>
                <a:tc>
                  <a:txBody>
                    <a:bodyPr/>
                    <a:lstStyle/>
                    <a:p>
                      <a:pPr algn="ctr"/>
                      <a:r>
                        <a:rPr lang="en-US" dirty="0"/>
                        <a:t>Companies Act</a:t>
                      </a:r>
                    </a:p>
                  </a:txBody>
                  <a:tcPr anchor="ctr"/>
                </a:tc>
                <a:extLst>
                  <a:ext uri="{0D108BD9-81ED-4DB2-BD59-A6C34878D82A}">
                    <a16:rowId xmlns:a16="http://schemas.microsoft.com/office/drawing/2014/main" val="1596999268"/>
                  </a:ext>
                </a:extLst>
              </a:tr>
              <a:tr h="940699">
                <a:tc>
                  <a:txBody>
                    <a:bodyPr/>
                    <a:lstStyle/>
                    <a:p>
                      <a:pPr algn="ctr"/>
                      <a:r>
                        <a:rPr lang="en-US" dirty="0"/>
                        <a:t>Audit Type</a:t>
                      </a:r>
                    </a:p>
                  </a:txBody>
                  <a:tcPr anchor="ctr"/>
                </a:tc>
                <a:tc>
                  <a:txBody>
                    <a:bodyPr/>
                    <a:lstStyle/>
                    <a:p>
                      <a:pPr algn="ctr"/>
                      <a:r>
                        <a:rPr lang="en-US" dirty="0"/>
                        <a:t>Compliance</a:t>
                      </a:r>
                    </a:p>
                  </a:txBody>
                  <a:tcPr anchor="ctr"/>
                </a:tc>
                <a:tc>
                  <a:txBody>
                    <a:bodyPr/>
                    <a:lstStyle/>
                    <a:p>
                      <a:pPr algn="ctr"/>
                      <a:r>
                        <a:rPr lang="en-US" dirty="0"/>
                        <a:t>Compliance [ISA, IFRS, GAAP]. Gives Audit Opinion:- unqualified, qualified, disclaimer, adverse.</a:t>
                      </a:r>
                    </a:p>
                  </a:txBody>
                  <a:tcPr/>
                </a:tc>
                <a:extLst>
                  <a:ext uri="{0D108BD9-81ED-4DB2-BD59-A6C34878D82A}">
                    <a16:rowId xmlns:a16="http://schemas.microsoft.com/office/drawing/2014/main" val="178123840"/>
                  </a:ext>
                </a:extLst>
              </a:tr>
              <a:tr h="658489">
                <a:tc>
                  <a:txBody>
                    <a:bodyPr/>
                    <a:lstStyle/>
                    <a:p>
                      <a:pPr algn="ctr"/>
                      <a:r>
                        <a:rPr lang="en-US" dirty="0"/>
                        <a:t>Audit Report</a:t>
                      </a:r>
                    </a:p>
                  </a:txBody>
                  <a:tcPr anchor="ctr"/>
                </a:tc>
                <a:tc>
                  <a:txBody>
                    <a:bodyPr/>
                    <a:lstStyle/>
                    <a:p>
                      <a:pPr algn="ctr"/>
                      <a:r>
                        <a:rPr lang="en-US" dirty="0"/>
                        <a:t>Placed before Parliament</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ctr" defTabSz="457200" rtl="0" eaLnBrk="1" fontAlgn="auto" latinLnBrk="0" hangingPunct="1">
                        <a:lnSpc>
                          <a:spcPct val="100000"/>
                        </a:lnSpc>
                        <a:spcBef>
                          <a:spcPts val="0"/>
                        </a:spcBef>
                        <a:spcAft>
                          <a:spcPts val="0"/>
                        </a:spcAft>
                        <a:buClrTx/>
                        <a:buSzTx/>
                        <a:buFontTx/>
                        <a:buNone/>
                        <a:tabLst/>
                        <a:defRPr/>
                      </a:pPr>
                      <a:r>
                        <a:rPr lang="en-US" dirty="0"/>
                        <a:t>Placed before AGM</a:t>
                      </a:r>
                    </a:p>
                    <a:p>
                      <a:pPr algn="ctr"/>
                      <a:endParaRPr lang="en-US" dirty="0"/>
                    </a:p>
                  </a:txBody>
                  <a:tcPr anchor="ctr"/>
                </a:tc>
                <a:extLst>
                  <a:ext uri="{0D108BD9-81ED-4DB2-BD59-A6C34878D82A}">
                    <a16:rowId xmlns:a16="http://schemas.microsoft.com/office/drawing/2014/main" val="1078927946"/>
                  </a:ext>
                </a:extLst>
              </a:tr>
            </a:tbl>
          </a:graphicData>
        </a:graphic>
      </p:graphicFrame>
    </p:spTree>
    <p:extLst>
      <p:ext uri="{BB962C8B-B14F-4D97-AF65-F5344CB8AC3E}">
        <p14:creationId xmlns:p14="http://schemas.microsoft.com/office/powerpoint/2010/main" val="919582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04800" y="76200"/>
            <a:ext cx="7696200" cy="838200"/>
          </a:xfrm>
        </p:spPr>
        <p:txBody>
          <a:bodyPr>
            <a:normAutofit/>
          </a:bodyPr>
          <a:lstStyle/>
          <a:p>
            <a:r>
              <a:rPr lang="en-US" sz="2400" b="1" dirty="0">
                <a:latin typeface="Times New Roman" panose="02020603050405020304" pitchFamily="18" charset="0"/>
                <a:cs typeface="Times New Roman" panose="02020603050405020304" pitchFamily="18" charset="0"/>
              </a:rPr>
              <a:t>Definition of Audit</a:t>
            </a:r>
          </a:p>
        </p:txBody>
      </p:sp>
      <p:sp>
        <p:nvSpPr>
          <p:cNvPr id="26627" name="Rectangle 3"/>
          <p:cNvSpPr>
            <a:spLocks noGrp="1" noChangeArrowheads="1"/>
          </p:cNvSpPr>
          <p:nvPr>
            <p:ph idx="1"/>
          </p:nvPr>
        </p:nvSpPr>
        <p:spPr>
          <a:xfrm>
            <a:off x="0" y="685800"/>
            <a:ext cx="9144000" cy="5867400"/>
          </a:xfrm>
        </p:spPr>
        <p:txBody>
          <a:bodyPr>
            <a:normAutofit fontScale="85000" lnSpcReduction="20000"/>
          </a:bodyPr>
          <a:lstStyle/>
          <a:p>
            <a:pPr algn="just">
              <a:lnSpc>
                <a:spcPct val="150000"/>
              </a:lnSpc>
              <a:buFont typeface="Wingdings" pitchFamily="2" charset="2"/>
              <a:buNone/>
              <a:tabLst>
                <a:tab pos="514350" algn="l"/>
              </a:tabLst>
            </a:pPr>
            <a:r>
              <a:rPr lang="en-US" sz="900" dirty="0">
                <a:latin typeface="Tahoma" pitchFamily="34" charset="0"/>
              </a:rPr>
              <a:t>	</a:t>
            </a:r>
            <a:r>
              <a:rPr lang="en-US" sz="2800" dirty="0">
                <a:latin typeface="Tahoma" pitchFamily="34" charset="0"/>
              </a:rPr>
              <a:t>Audit is an </a:t>
            </a:r>
            <a:r>
              <a:rPr lang="en-US" sz="2800" u="sng" dirty="0">
                <a:latin typeface="Tahoma" pitchFamily="34" charset="0"/>
              </a:rPr>
              <a:t>independent </a:t>
            </a:r>
            <a:r>
              <a:rPr lang="en-US" sz="2800" dirty="0">
                <a:latin typeface="Tahoma" pitchFamily="34" charset="0"/>
              </a:rPr>
              <a:t>examination of books of accounts, other documents, stores, assets etc relating to receipts and expenditure of the Government, statutory public authorities and public enterprises with a view to ensure that</a:t>
            </a:r>
          </a:p>
          <a:p>
            <a:pPr lvl="1">
              <a:lnSpc>
                <a:spcPct val="150000"/>
              </a:lnSpc>
              <a:spcBef>
                <a:spcPct val="30000"/>
              </a:spcBef>
              <a:buFont typeface="Wingdings" pitchFamily="2" charset="2"/>
              <a:buChar char="ü"/>
              <a:tabLst>
                <a:tab pos="514350" algn="l"/>
              </a:tabLst>
            </a:pPr>
            <a:r>
              <a:rPr lang="en-US" sz="2100" dirty="0">
                <a:latin typeface="Tahoma" pitchFamily="34" charset="0"/>
              </a:rPr>
              <a:t>rules and orders framed by competent authority in regard  to financial   matters have been followed;</a:t>
            </a:r>
          </a:p>
          <a:p>
            <a:pPr lvl="1" algn="just">
              <a:lnSpc>
                <a:spcPct val="150000"/>
              </a:lnSpc>
              <a:spcBef>
                <a:spcPct val="30000"/>
              </a:spcBef>
              <a:buFont typeface="Wingdings" pitchFamily="2" charset="2"/>
              <a:buChar char="ü"/>
              <a:tabLst>
                <a:tab pos="514350" algn="l"/>
              </a:tabLst>
            </a:pPr>
            <a:r>
              <a:rPr lang="en-US" sz="2100" dirty="0">
                <a:latin typeface="Tahoma" pitchFamily="34" charset="0"/>
              </a:rPr>
              <a:t>sums due have been properly assessed, realized and brought to accounts;</a:t>
            </a:r>
          </a:p>
          <a:p>
            <a:pPr lvl="1" algn="just">
              <a:lnSpc>
                <a:spcPct val="150000"/>
              </a:lnSpc>
              <a:spcBef>
                <a:spcPct val="30000"/>
              </a:spcBef>
              <a:buFont typeface="Wingdings" pitchFamily="2" charset="2"/>
              <a:buChar char="ü"/>
              <a:tabLst>
                <a:tab pos="514350" algn="l"/>
              </a:tabLst>
            </a:pPr>
            <a:r>
              <a:rPr lang="en-US" sz="2100" dirty="0">
                <a:latin typeface="Tahoma" pitchFamily="34" charset="0"/>
              </a:rPr>
              <a:t>all expenditure &amp; disbursements are authorized, vouched and correctly classified; </a:t>
            </a:r>
          </a:p>
          <a:p>
            <a:pPr lvl="1" algn="just">
              <a:lnSpc>
                <a:spcPct val="150000"/>
              </a:lnSpc>
              <a:spcBef>
                <a:spcPct val="30000"/>
              </a:spcBef>
              <a:buFont typeface="Wingdings" pitchFamily="2" charset="2"/>
              <a:buChar char="ü"/>
              <a:tabLst>
                <a:tab pos="514350" algn="l"/>
              </a:tabLst>
            </a:pPr>
            <a:r>
              <a:rPr lang="en-US" sz="2100" dirty="0">
                <a:latin typeface="Tahoma" pitchFamily="34" charset="0"/>
              </a:rPr>
              <a:t>assets have been properly utilized and safeguarded;</a:t>
            </a:r>
          </a:p>
          <a:p>
            <a:pPr lvl="1" algn="just">
              <a:lnSpc>
                <a:spcPct val="150000"/>
              </a:lnSpc>
              <a:spcBef>
                <a:spcPct val="30000"/>
              </a:spcBef>
              <a:buFont typeface="Wingdings" pitchFamily="2" charset="2"/>
              <a:buChar char="ü"/>
              <a:tabLst>
                <a:tab pos="514350" algn="l"/>
              </a:tabLst>
            </a:pPr>
            <a:r>
              <a:rPr lang="en-US" sz="2100" dirty="0">
                <a:latin typeface="Tahoma" pitchFamily="34" charset="0"/>
              </a:rPr>
              <a:t>public resources have been used economically, efficiently and effectively; and</a:t>
            </a:r>
          </a:p>
          <a:p>
            <a:pPr lvl="1" algn="just">
              <a:lnSpc>
                <a:spcPct val="150000"/>
              </a:lnSpc>
              <a:spcBef>
                <a:spcPct val="30000"/>
              </a:spcBef>
              <a:buFont typeface="Wingdings" pitchFamily="2" charset="2"/>
              <a:buChar char="ü"/>
              <a:tabLst>
                <a:tab pos="514350" algn="l"/>
              </a:tabLst>
            </a:pPr>
            <a:r>
              <a:rPr lang="en-US" sz="2100" dirty="0">
                <a:latin typeface="Tahoma" pitchFamily="34" charset="0"/>
              </a:rPr>
              <a:t>the accounts truly represent the fact.</a:t>
            </a:r>
          </a:p>
        </p:txBody>
      </p:sp>
      <p:sp>
        <p:nvSpPr>
          <p:cNvPr id="4" name="Date Placeholder 3"/>
          <p:cNvSpPr>
            <a:spLocks noGrp="1"/>
          </p:cNvSpPr>
          <p:nvPr>
            <p:ph type="dt" sz="half" idx="10"/>
          </p:nvPr>
        </p:nvSpPr>
        <p:spPr/>
        <p:txBody>
          <a:bodyPr/>
          <a:lstStyle/>
          <a:p>
            <a:fld id="{CBA5E638-83AE-4FC2-B3CA-45585BE2874F}" type="datetime1">
              <a:rPr lang="en-US" smtClean="0"/>
              <a:pPr/>
              <a:t>1/15/2024</a:t>
            </a:fld>
            <a:endParaRPr lang="en-US"/>
          </a:p>
        </p:txBody>
      </p:sp>
      <p:sp>
        <p:nvSpPr>
          <p:cNvPr id="5" name="Slide Number Placeholder 4"/>
          <p:cNvSpPr>
            <a:spLocks noGrp="1"/>
          </p:cNvSpPr>
          <p:nvPr>
            <p:ph type="sldNum" sz="quarter" idx="12"/>
          </p:nvPr>
        </p:nvSpPr>
        <p:spPr/>
        <p:txBody>
          <a:bodyPr/>
          <a:lstStyle/>
          <a:p>
            <a:fld id="{808F7DDD-7E82-4EB5-B58A-1E912DE127E4}" type="slidenum">
              <a:rPr lang="en-US" smtClean="0"/>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6627">
                                            <p:txEl>
                                              <p:pRg st="1" end="1"/>
                                            </p:txEl>
                                          </p:spTgt>
                                        </p:tgtEl>
                                        <p:attrNameLst>
                                          <p:attrName>style.visibility</p:attrName>
                                        </p:attrNameLst>
                                      </p:cBhvr>
                                      <p:to>
                                        <p:strVal val="visible"/>
                                      </p:to>
                                    </p:set>
                                    <p:anim calcmode="lin" valueType="num">
                                      <p:cBhvr additive="base">
                                        <p:cTn id="11" dur="500" fill="hold"/>
                                        <p:tgtEl>
                                          <p:spTgt spid="2662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662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6627">
                                            <p:txEl>
                                              <p:pRg st="2" end="2"/>
                                            </p:txEl>
                                          </p:spTgt>
                                        </p:tgtEl>
                                        <p:attrNameLst>
                                          <p:attrName>style.visibility</p:attrName>
                                        </p:attrNameLst>
                                      </p:cBhvr>
                                      <p:to>
                                        <p:strVal val="visible"/>
                                      </p:to>
                                    </p:set>
                                    <p:anim calcmode="lin" valueType="num">
                                      <p:cBhvr additive="base">
                                        <p:cTn id="15" dur="500" fill="hold"/>
                                        <p:tgtEl>
                                          <p:spTgt spid="2662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662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6627">
                                            <p:txEl>
                                              <p:pRg st="3" end="3"/>
                                            </p:txEl>
                                          </p:spTgt>
                                        </p:tgtEl>
                                        <p:attrNameLst>
                                          <p:attrName>style.visibility</p:attrName>
                                        </p:attrNameLst>
                                      </p:cBhvr>
                                      <p:to>
                                        <p:strVal val="visible"/>
                                      </p:to>
                                    </p:set>
                                    <p:anim calcmode="lin" valueType="num">
                                      <p:cBhvr additive="base">
                                        <p:cTn id="19" dur="500" fill="hold"/>
                                        <p:tgtEl>
                                          <p:spTgt spid="2662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6627">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6627">
                                            <p:txEl>
                                              <p:pRg st="4" end="4"/>
                                            </p:txEl>
                                          </p:spTgt>
                                        </p:tgtEl>
                                        <p:attrNameLst>
                                          <p:attrName>style.visibility</p:attrName>
                                        </p:attrNameLst>
                                      </p:cBhvr>
                                      <p:to>
                                        <p:strVal val="visible"/>
                                      </p:to>
                                    </p:set>
                                    <p:anim calcmode="lin" valueType="num">
                                      <p:cBhvr additive="base">
                                        <p:cTn id="23" dur="500" fill="hold"/>
                                        <p:tgtEl>
                                          <p:spTgt spid="26627">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6627">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6627">
                                            <p:txEl>
                                              <p:pRg st="5" end="5"/>
                                            </p:txEl>
                                          </p:spTgt>
                                        </p:tgtEl>
                                        <p:attrNameLst>
                                          <p:attrName>style.visibility</p:attrName>
                                        </p:attrNameLst>
                                      </p:cBhvr>
                                      <p:to>
                                        <p:strVal val="visible"/>
                                      </p:to>
                                    </p:set>
                                    <p:anim calcmode="lin" valueType="num">
                                      <p:cBhvr additive="base">
                                        <p:cTn id="27" dur="500" fill="hold"/>
                                        <p:tgtEl>
                                          <p:spTgt spid="26627">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6627">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6627">
                                            <p:txEl>
                                              <p:pRg st="6" end="6"/>
                                            </p:txEl>
                                          </p:spTgt>
                                        </p:tgtEl>
                                        <p:attrNameLst>
                                          <p:attrName>style.visibility</p:attrName>
                                        </p:attrNameLst>
                                      </p:cBhvr>
                                      <p:to>
                                        <p:strVal val="visible"/>
                                      </p:to>
                                    </p:set>
                                    <p:anim calcmode="lin" valueType="num">
                                      <p:cBhvr additive="base">
                                        <p:cTn id="31" dur="500" fill="hold"/>
                                        <p:tgtEl>
                                          <p:spTgt spid="26627">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662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304800"/>
            <a:ext cx="8229600" cy="838200"/>
          </a:xfrm>
        </p:spPr>
        <p:txBody>
          <a:bodyPr>
            <a:normAutofit/>
          </a:bodyPr>
          <a:lstStyle/>
          <a:p>
            <a:r>
              <a:rPr lang="en-US" sz="2400" b="1" dirty="0">
                <a:latin typeface="Times New Roman" panose="02020603050405020304" pitchFamily="18" charset="0"/>
                <a:ea typeface="Tahoma" panose="020B0604030504040204" pitchFamily="34" charset="0"/>
                <a:cs typeface="Times New Roman" panose="02020603050405020304" pitchFamily="18" charset="0"/>
              </a:rPr>
              <a:t>Audit Authority</a:t>
            </a:r>
          </a:p>
        </p:txBody>
      </p:sp>
      <p:sp>
        <p:nvSpPr>
          <p:cNvPr id="2" name="Content Placeholder 1"/>
          <p:cNvSpPr>
            <a:spLocks noGrp="1"/>
          </p:cNvSpPr>
          <p:nvPr>
            <p:ph idx="1"/>
          </p:nvPr>
        </p:nvSpPr>
        <p:spPr>
          <a:xfrm>
            <a:off x="457200" y="1371600"/>
            <a:ext cx="8229600" cy="4389120"/>
          </a:xfrm>
        </p:spPr>
        <p:txBody>
          <a:bodyPr>
            <a:normAutofit fontScale="85000" lnSpcReduction="20000"/>
          </a:bodyPr>
          <a:lstStyle/>
          <a:p>
            <a:pPr>
              <a:lnSpc>
                <a:spcPct val="150000"/>
              </a:lnSpc>
            </a:pPr>
            <a:r>
              <a:rPr lang="en-US" sz="2800" dirty="0">
                <a:latin typeface="Times New Roman" panose="02020603050405020304" pitchFamily="18" charset="0"/>
                <a:cs typeface="Times New Roman" panose="02020603050405020304" pitchFamily="18" charset="0"/>
              </a:rPr>
              <a:t>Supreme Audit Institution (SAI), established by the Constitution of the country.</a:t>
            </a:r>
          </a:p>
          <a:p>
            <a:pPr>
              <a:lnSpc>
                <a:spcPct val="150000"/>
              </a:lnSpc>
            </a:pPr>
            <a:r>
              <a:rPr lang="en-US" sz="2800" dirty="0">
                <a:latin typeface="Times New Roman" panose="02020603050405020304" pitchFamily="18" charset="0"/>
                <a:cs typeface="Times New Roman" panose="02020603050405020304" pitchFamily="18" charset="0"/>
              </a:rPr>
              <a:t>CAG in Bangladesh [Art 127 to 132]</a:t>
            </a:r>
          </a:p>
          <a:p>
            <a:pPr lvl="1">
              <a:lnSpc>
                <a:spcPct val="150000"/>
              </a:lnSpc>
            </a:pPr>
            <a:r>
              <a:rPr lang="en-US" dirty="0"/>
              <a:t>Art 127: There shall be a Comptroller and Auditor General (CAG) of Bangladesh who shall be appointed by the President.</a:t>
            </a:r>
          </a:p>
          <a:p>
            <a:pPr>
              <a:lnSpc>
                <a:spcPct val="150000"/>
              </a:lnSpc>
            </a:pPr>
            <a:r>
              <a:rPr lang="en-US" sz="2800" dirty="0">
                <a:latin typeface="Times New Roman" panose="02020603050405020304" pitchFamily="18" charset="0"/>
                <a:cs typeface="Times New Roman" panose="02020603050405020304" pitchFamily="18" charset="0"/>
              </a:rPr>
              <a:t>NAO (National Audit Office) in UK</a:t>
            </a:r>
          </a:p>
          <a:p>
            <a:pPr>
              <a:lnSpc>
                <a:spcPct val="150000"/>
              </a:lnSpc>
            </a:pPr>
            <a:r>
              <a:rPr lang="en-US" sz="2800" dirty="0">
                <a:latin typeface="Times New Roman" panose="02020603050405020304" pitchFamily="18" charset="0"/>
                <a:cs typeface="Times New Roman" panose="02020603050405020304" pitchFamily="18" charset="0"/>
              </a:rPr>
              <a:t>GAO (Government Accountability Office) in USA</a:t>
            </a:r>
          </a:p>
          <a:p>
            <a:pPr>
              <a:lnSpc>
                <a:spcPct val="150000"/>
              </a:lnSpc>
            </a:pPr>
            <a:r>
              <a:rPr lang="en-US" sz="2800" dirty="0">
                <a:latin typeface="Times New Roman" panose="02020603050405020304" pitchFamily="18" charset="0"/>
                <a:cs typeface="Times New Roman" panose="02020603050405020304" pitchFamily="18" charset="0"/>
              </a:rPr>
              <a:t>Board of Audit of Japan</a:t>
            </a:r>
          </a:p>
          <a:p>
            <a:endParaRPr lang="en-US" dirty="0"/>
          </a:p>
        </p:txBody>
      </p:sp>
      <p:sp>
        <p:nvSpPr>
          <p:cNvPr id="4" name="Date Placeholder 3"/>
          <p:cNvSpPr>
            <a:spLocks noGrp="1"/>
          </p:cNvSpPr>
          <p:nvPr>
            <p:ph type="dt" sz="half" idx="10"/>
          </p:nvPr>
        </p:nvSpPr>
        <p:spPr/>
        <p:txBody>
          <a:bodyPr/>
          <a:lstStyle/>
          <a:p>
            <a:fld id="{A8964D6A-DFA0-469D-A804-1AB1E28E941E}" type="datetime1">
              <a:rPr lang="en-US" smtClean="0"/>
              <a:pPr/>
              <a:t>1/15/2024</a:t>
            </a:fld>
            <a:endParaRPr lang="en-US"/>
          </a:p>
        </p:txBody>
      </p:sp>
      <p:sp>
        <p:nvSpPr>
          <p:cNvPr id="5" name="Slide Number Placeholder 4"/>
          <p:cNvSpPr>
            <a:spLocks noGrp="1"/>
          </p:cNvSpPr>
          <p:nvPr>
            <p:ph type="sldNum" sz="quarter" idx="12"/>
          </p:nvPr>
        </p:nvSpPr>
        <p:spPr/>
        <p:txBody>
          <a:bodyPr/>
          <a:lstStyle/>
          <a:p>
            <a:fld id="{808F7DDD-7E82-4EB5-B58A-1E912DE127E4}" type="slidenum">
              <a:rPr lang="en-US" smtClean="0"/>
              <a:pPr/>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 calcmode="lin" valueType="num">
                                      <p:cBhvr additive="base">
                                        <p:cTn id="1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additive="base">
                                        <p:cTn id="2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a:xfrm>
            <a:off x="381000" y="381000"/>
            <a:ext cx="6191250" cy="774700"/>
          </a:xfrm>
        </p:spPr>
        <p:txBody>
          <a:bodyPr>
            <a:normAutofit/>
          </a:bodyPr>
          <a:lstStyle/>
          <a:p>
            <a:pPr fontAlgn="base">
              <a:spcAft>
                <a:spcPct val="0"/>
              </a:spcAft>
            </a:pPr>
            <a:r>
              <a:rPr lang="en-US" b="1" dirty="0">
                <a:latin typeface="Times New Roman" pitchFamily="18" charset="0"/>
                <a:ea typeface="+mn-ea"/>
                <a:cs typeface="Times New Roman" panose="02020603050405020304" pitchFamily="18" charset="0"/>
              </a:rPr>
              <a:t>CAG’s  Mandate </a:t>
            </a:r>
          </a:p>
        </p:txBody>
      </p:sp>
      <p:sp>
        <p:nvSpPr>
          <p:cNvPr id="182275" name="Rectangle 3"/>
          <p:cNvSpPr>
            <a:spLocks noGrp="1" noChangeArrowheads="1"/>
          </p:cNvSpPr>
          <p:nvPr>
            <p:ph idx="1"/>
          </p:nvPr>
        </p:nvSpPr>
        <p:spPr bwMode="auto">
          <a:xfrm>
            <a:off x="228600" y="1447800"/>
            <a:ext cx="8686800" cy="4389120"/>
          </a:xfrm>
          <a:noFill/>
          <a:ln>
            <a:miter lim="800000"/>
            <a:headEnd/>
            <a:tailEnd/>
          </a:ln>
        </p:spPr>
        <p:txBody>
          <a:bodyPr vert="horz" wrap="square" lIns="91440" tIns="45720" rIns="91440" bIns="45720" numCol="1" anchor="t" anchorCtr="0" compatLnSpc="1">
            <a:prstTxWarp prst="textNoShape">
              <a:avLst/>
            </a:prstTxWarp>
            <a:normAutofit/>
          </a:bodyPr>
          <a:lstStyle/>
          <a:p>
            <a:pPr>
              <a:lnSpc>
                <a:spcPct val="150000"/>
              </a:lnSpc>
              <a:buNone/>
            </a:pPr>
            <a:r>
              <a:rPr lang="en-US" sz="3200" dirty="0">
                <a:latin typeface="Times New Roman" panose="02020603050405020304" pitchFamily="18" charset="0"/>
                <a:cs typeface="Times New Roman" panose="02020603050405020304" pitchFamily="18" charset="0"/>
              </a:rPr>
              <a:t>CAG derives its power - </a:t>
            </a:r>
          </a:p>
          <a:p>
            <a:pPr>
              <a:lnSpc>
                <a:spcPct val="150000"/>
              </a:lnSpc>
            </a:pPr>
            <a:r>
              <a:rPr lang="en-US" sz="3200" dirty="0">
                <a:latin typeface="Times New Roman" panose="02020603050405020304" pitchFamily="18" charset="0"/>
                <a:cs typeface="Times New Roman" panose="02020603050405020304" pitchFamily="18" charset="0"/>
              </a:rPr>
              <a:t>Article 128 (1) of the constitution of Bangladesh.</a:t>
            </a:r>
          </a:p>
          <a:p>
            <a:pPr>
              <a:lnSpc>
                <a:spcPct val="150000"/>
              </a:lnSpc>
            </a:pPr>
            <a:r>
              <a:rPr lang="en-US" sz="3200" dirty="0">
                <a:latin typeface="Times New Roman" panose="02020603050405020304" pitchFamily="18" charset="0"/>
                <a:cs typeface="Times New Roman" panose="02020603050405020304" pitchFamily="18" charset="0"/>
              </a:rPr>
              <a:t>The Comptroller &amp; Auditor General (Additional Functions) Act 1974</a:t>
            </a:r>
          </a:p>
          <a:p>
            <a:pPr>
              <a:lnSpc>
                <a:spcPct val="150000"/>
              </a:lnSpc>
            </a:pPr>
            <a:r>
              <a:rPr lang="en-US" sz="3200" dirty="0">
                <a:latin typeface="Times New Roman" panose="02020603050405020304" pitchFamily="18" charset="0"/>
                <a:cs typeface="Times New Roman" panose="02020603050405020304" pitchFamily="18" charset="0"/>
              </a:rPr>
              <a:t>Article 128 (4) CAG’s Independence.</a:t>
            </a:r>
          </a:p>
        </p:txBody>
      </p:sp>
      <p:sp>
        <p:nvSpPr>
          <p:cNvPr id="4" name="Date Placeholder 3"/>
          <p:cNvSpPr>
            <a:spLocks noGrp="1"/>
          </p:cNvSpPr>
          <p:nvPr>
            <p:ph type="dt" sz="half" idx="10"/>
          </p:nvPr>
        </p:nvSpPr>
        <p:spPr/>
        <p:txBody>
          <a:bodyPr/>
          <a:lstStyle/>
          <a:p>
            <a:fld id="{9A593B3B-A784-48AA-A664-70EC78587E14}" type="datetime1">
              <a:rPr lang="en-US" smtClean="0"/>
              <a:pPr/>
              <a:t>1/15/2024</a:t>
            </a:fld>
            <a:endParaRPr lang="en-US"/>
          </a:p>
        </p:txBody>
      </p:sp>
      <p:sp>
        <p:nvSpPr>
          <p:cNvPr id="5" name="Slide Number Placeholder 4"/>
          <p:cNvSpPr>
            <a:spLocks noGrp="1"/>
          </p:cNvSpPr>
          <p:nvPr>
            <p:ph type="sldNum" sz="quarter" idx="12"/>
          </p:nvPr>
        </p:nvSpPr>
        <p:spPr/>
        <p:txBody>
          <a:bodyPr/>
          <a:lstStyle/>
          <a:p>
            <a:fld id="{808F7DDD-7E82-4EB5-B58A-1E912DE127E4}"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p>
            <a:pPr algn="ctr"/>
            <a:r>
              <a:rPr lang="en-US" sz="2000" b="1" dirty="0">
                <a:latin typeface="Times New Roman" panose="02020603050405020304" pitchFamily="18" charset="0"/>
                <a:cs typeface="Times New Roman" panose="02020603050405020304" pitchFamily="18" charset="0"/>
              </a:rPr>
              <a:t>Scope of Audit according to Art.128(1) of the Constitution </a:t>
            </a:r>
          </a:p>
        </p:txBody>
      </p:sp>
      <p:sp>
        <p:nvSpPr>
          <p:cNvPr id="3" name="Subtitle 2"/>
          <p:cNvSpPr>
            <a:spLocks noGrp="1"/>
          </p:cNvSpPr>
          <p:nvPr>
            <p:ph idx="1"/>
          </p:nvPr>
        </p:nvSpPr>
        <p:spPr>
          <a:xfrm>
            <a:off x="457200" y="1676400"/>
            <a:ext cx="8153400" cy="3649133"/>
          </a:xfrm>
        </p:spPr>
        <p:txBody>
          <a:bodyPr vert="horz" anchor="t">
            <a:normAutofit fontScale="85000" lnSpcReduction="10000"/>
          </a:bodyPr>
          <a:lstStyle/>
          <a:p>
            <a:pPr algn="just">
              <a:lnSpc>
                <a:spcPct val="150000"/>
              </a:lnSpc>
            </a:pPr>
            <a:r>
              <a:rPr lang="en-US" sz="2800" dirty="0">
                <a:latin typeface="Times New Roman" panose="02020603050405020304" pitchFamily="18" charset="0"/>
                <a:cs typeface="Times New Roman" panose="02020603050405020304" pitchFamily="18" charset="0"/>
              </a:rPr>
              <a:t>The public accounts of the Republic and of all courts of law and all authorities and officers of the Government shall be audited and reported on by the Auditor General and for that purpose he or any person </a:t>
            </a:r>
            <a:r>
              <a:rPr lang="en-US" sz="2800" dirty="0" err="1">
                <a:latin typeface="Times New Roman" panose="02020603050405020304" pitchFamily="18" charset="0"/>
                <a:cs typeface="Times New Roman" panose="02020603050405020304" pitchFamily="18" charset="0"/>
              </a:rPr>
              <a:t>authorised</a:t>
            </a:r>
            <a:r>
              <a:rPr lang="en-US" sz="2800" dirty="0">
                <a:latin typeface="Times New Roman" panose="02020603050405020304" pitchFamily="18" charset="0"/>
                <a:cs typeface="Times New Roman" panose="02020603050405020304" pitchFamily="18" charset="0"/>
              </a:rPr>
              <a:t> by him in that behalf shall have access to all records, books, vouchers, documents, cash, stamps, securities, stores or other government property in the possession of  any person in the service of the republic. </a:t>
            </a:r>
          </a:p>
        </p:txBody>
      </p:sp>
      <p:sp>
        <p:nvSpPr>
          <p:cNvPr id="4" name="Date Placeholder 3"/>
          <p:cNvSpPr>
            <a:spLocks noGrp="1"/>
          </p:cNvSpPr>
          <p:nvPr>
            <p:ph type="dt" sz="half" idx="10"/>
          </p:nvPr>
        </p:nvSpPr>
        <p:spPr/>
        <p:txBody>
          <a:bodyPr/>
          <a:lstStyle/>
          <a:p>
            <a:fld id="{CCBE1222-A242-41F0-BC86-AB4165096287}" type="datetime1">
              <a:rPr lang="en-US" smtClean="0"/>
              <a:pPr/>
              <a:t>1/15/2024</a:t>
            </a:fld>
            <a:endParaRPr lang="en-US"/>
          </a:p>
        </p:txBody>
      </p:sp>
      <p:sp>
        <p:nvSpPr>
          <p:cNvPr id="5" name="Slide Number Placeholder 4"/>
          <p:cNvSpPr>
            <a:spLocks noGrp="1"/>
          </p:cNvSpPr>
          <p:nvPr>
            <p:ph type="sldNum" sz="quarter" idx="12"/>
          </p:nvPr>
        </p:nvSpPr>
        <p:spPr/>
        <p:txBody>
          <a:bodyPr/>
          <a:lstStyle/>
          <a:p>
            <a:fld id="{BD7477AF-9793-4CD7-99E6-716142AFFE11}" type="slidenum">
              <a:rPr lang="en-US" smtClean="0"/>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3514</TotalTime>
  <Words>2355</Words>
  <Application>Microsoft Office PowerPoint</Application>
  <PresentationFormat>On-screen Show (4:3)</PresentationFormat>
  <Paragraphs>333</Paragraphs>
  <Slides>47</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47</vt:i4>
      </vt:variant>
    </vt:vector>
  </HeadingPairs>
  <TitlesOfParts>
    <vt:vector size="57" baseType="lpstr">
      <vt:lpstr>Arial</vt:lpstr>
      <vt:lpstr>Arial Black</vt:lpstr>
      <vt:lpstr>Calibri</vt:lpstr>
      <vt:lpstr>Calibri Light</vt:lpstr>
      <vt:lpstr>NikoshBAN</vt:lpstr>
      <vt:lpstr>Tahoma</vt:lpstr>
      <vt:lpstr>Times New Roman</vt:lpstr>
      <vt:lpstr>Wingdings</vt:lpstr>
      <vt:lpstr>Wingdings 2</vt:lpstr>
      <vt:lpstr>Celestial</vt:lpstr>
      <vt:lpstr>Audit Observations &amp; its settlement process</vt:lpstr>
      <vt:lpstr>PowerPoint Presentation</vt:lpstr>
      <vt:lpstr>PowerPoint Presentation</vt:lpstr>
      <vt:lpstr>PowerPoint Presentation</vt:lpstr>
      <vt:lpstr>PowerPoint Presentation</vt:lpstr>
      <vt:lpstr>Definition of Audit</vt:lpstr>
      <vt:lpstr>Audit Authority</vt:lpstr>
      <vt:lpstr>CAG’s  Mandate </vt:lpstr>
      <vt:lpstr>Scope of Audit according to Art.128(1) of the Constitution </vt:lpstr>
      <vt:lpstr>Offices under CAG, Bangladesh</vt:lpstr>
      <vt:lpstr>Offices under CAG, Bangladesh</vt:lpstr>
      <vt:lpstr>Offices under CAG, Bangladesh</vt:lpstr>
      <vt:lpstr>Offices under CAG, Bangladesh</vt:lpstr>
      <vt:lpstr>Offices under CAG, Bangladesh</vt:lpstr>
      <vt:lpstr>Offices under CAG, Bangladesh</vt:lpstr>
      <vt:lpstr> Types of Audit</vt:lpstr>
      <vt:lpstr>Regularity or Compliance audit:    </vt:lpstr>
      <vt:lpstr>Financial Statement Audit</vt:lpstr>
      <vt:lpstr>Forensic Auditing </vt:lpstr>
      <vt:lpstr>Performance or Value for Money Audit: </vt:lpstr>
      <vt:lpstr>Audit Procedures</vt:lpstr>
      <vt:lpstr>What is Audit Finding/Observation:</vt:lpstr>
      <vt:lpstr>Audit memo</vt:lpstr>
      <vt:lpstr>    Audit Inspection Report (AIR)</vt:lpstr>
      <vt:lpstr>Action on AIR</vt:lpstr>
      <vt:lpstr> Time Frame for Preparation of Audit Report:</vt:lpstr>
      <vt:lpstr>Time Frame for Preparation of Special Audit report:</vt:lpstr>
      <vt:lpstr>Audit Report Should be</vt:lpstr>
      <vt:lpstr>Submission of Audit Report:</vt:lpstr>
      <vt:lpstr>Relationship with Parliament: </vt:lpstr>
      <vt:lpstr>   How audit observations are settled</vt:lpstr>
      <vt:lpstr> How audit observations are settled</vt:lpstr>
      <vt:lpstr>How audit observations are settled</vt:lpstr>
      <vt:lpstr>How audit observations are settled</vt:lpstr>
      <vt:lpstr>How audit observations are settled</vt:lpstr>
      <vt:lpstr>How audit observations are settled</vt:lpstr>
      <vt:lpstr>Audit Evidence</vt:lpstr>
      <vt:lpstr>PowerPoint Presentation</vt:lpstr>
      <vt:lpstr>Follow up of Audit observation</vt:lpstr>
      <vt:lpstr>Role of Ministry in audit disposal</vt:lpstr>
      <vt:lpstr>PowerPoint Presentation</vt:lpstr>
      <vt:lpstr>Why audit observation arises:</vt:lpstr>
      <vt:lpstr>Continued ……</vt:lpstr>
      <vt:lpstr>Continued ……</vt:lpstr>
      <vt:lpstr>Preventive Measures…….. </vt:lpstr>
      <vt:lpstr>    Preventive Measures (contd…..)</vt:lpstr>
      <vt:lpstr>PowerPoint Presentation</vt:lpstr>
    </vt:vector>
  </TitlesOfParts>
  <Company>C&amp;AG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HP</cp:lastModifiedBy>
  <cp:revision>606</cp:revision>
  <dcterms:created xsi:type="dcterms:W3CDTF">2035-06-14T07:29:04Z</dcterms:created>
  <dcterms:modified xsi:type="dcterms:W3CDTF">2024-01-15T05:29:31Z</dcterms:modified>
</cp:coreProperties>
</file>