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notesMasterIdLst>
    <p:notesMasterId r:id="rId61"/>
  </p:notesMasterIdLst>
  <p:handoutMasterIdLst>
    <p:handoutMasterId r:id="rId62"/>
  </p:handoutMasterIdLst>
  <p:sldIdLst>
    <p:sldId id="898" r:id="rId2"/>
    <p:sldId id="899" r:id="rId3"/>
    <p:sldId id="900" r:id="rId4"/>
    <p:sldId id="901" r:id="rId5"/>
    <p:sldId id="902" r:id="rId6"/>
    <p:sldId id="903" r:id="rId7"/>
    <p:sldId id="904" r:id="rId8"/>
    <p:sldId id="905" r:id="rId9"/>
    <p:sldId id="906" r:id="rId10"/>
    <p:sldId id="907" r:id="rId11"/>
    <p:sldId id="940" r:id="rId12"/>
    <p:sldId id="939" r:id="rId13"/>
    <p:sldId id="909" r:id="rId14"/>
    <p:sldId id="910" r:id="rId15"/>
    <p:sldId id="911" r:id="rId16"/>
    <p:sldId id="912" r:id="rId17"/>
    <p:sldId id="913" r:id="rId18"/>
    <p:sldId id="914" r:id="rId19"/>
    <p:sldId id="915" r:id="rId20"/>
    <p:sldId id="916" r:id="rId21"/>
    <p:sldId id="917" r:id="rId22"/>
    <p:sldId id="918" r:id="rId23"/>
    <p:sldId id="919" r:id="rId24"/>
    <p:sldId id="920" r:id="rId25"/>
    <p:sldId id="921" r:id="rId26"/>
    <p:sldId id="922" r:id="rId27"/>
    <p:sldId id="923" r:id="rId28"/>
    <p:sldId id="924" r:id="rId29"/>
    <p:sldId id="946" r:id="rId30"/>
    <p:sldId id="947" r:id="rId31"/>
    <p:sldId id="948" r:id="rId32"/>
    <p:sldId id="949" r:id="rId33"/>
    <p:sldId id="950" r:id="rId34"/>
    <p:sldId id="951" r:id="rId35"/>
    <p:sldId id="952" r:id="rId36"/>
    <p:sldId id="953" r:id="rId37"/>
    <p:sldId id="954" r:id="rId38"/>
    <p:sldId id="955" r:id="rId39"/>
    <p:sldId id="956" r:id="rId40"/>
    <p:sldId id="957" r:id="rId41"/>
    <p:sldId id="958" r:id="rId42"/>
    <p:sldId id="959" r:id="rId43"/>
    <p:sldId id="960" r:id="rId44"/>
    <p:sldId id="961" r:id="rId45"/>
    <p:sldId id="962" r:id="rId46"/>
    <p:sldId id="963" r:id="rId47"/>
    <p:sldId id="964" r:id="rId48"/>
    <p:sldId id="965" r:id="rId49"/>
    <p:sldId id="966" r:id="rId50"/>
    <p:sldId id="621" r:id="rId51"/>
    <p:sldId id="608" r:id="rId52"/>
    <p:sldId id="616" r:id="rId53"/>
    <p:sldId id="803" r:id="rId54"/>
    <p:sldId id="804" r:id="rId55"/>
    <p:sldId id="942" r:id="rId56"/>
    <p:sldId id="944" r:id="rId57"/>
    <p:sldId id="715" r:id="rId58"/>
    <p:sldId id="713" r:id="rId59"/>
    <p:sldId id="714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94900" autoAdjust="0"/>
  </p:normalViewPr>
  <p:slideViewPr>
    <p:cSldViewPr snapToGrid="0">
      <p:cViewPr>
        <p:scale>
          <a:sx n="75" d="100"/>
          <a:sy n="75" d="100"/>
        </p:scale>
        <p:origin x="-45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sal Ahmad" userId="09fa8236ab8e1b47" providerId="LiveId" clId="{5EA01813-F8D4-4F6B-886B-ED7F784B43E2}"/>
    <pc:docChg chg="custSel modSld">
      <pc:chgData name="Faisal Ahmad" userId="09fa8236ab8e1b47" providerId="LiveId" clId="{5EA01813-F8D4-4F6B-886B-ED7F784B43E2}" dt="2021-10-19T05:43:18.431" v="391" actId="20577"/>
      <pc:docMkLst>
        <pc:docMk/>
      </pc:docMkLst>
      <pc:sldChg chg="modSp mod">
        <pc:chgData name="Faisal Ahmad" userId="09fa8236ab8e1b47" providerId="LiveId" clId="{5EA01813-F8D4-4F6B-886B-ED7F784B43E2}" dt="2021-10-19T05:16:23.133" v="6" actId="14100"/>
        <pc:sldMkLst>
          <pc:docMk/>
          <pc:sldMk cId="4247263090" sldId="256"/>
        </pc:sldMkLst>
        <pc:cxnChg chg="mod">
          <ac:chgData name="Faisal Ahmad" userId="09fa8236ab8e1b47" providerId="LiveId" clId="{5EA01813-F8D4-4F6B-886B-ED7F784B43E2}" dt="2021-10-19T05:16:23.133" v="6" actId="14100"/>
          <ac:cxnSpMkLst>
            <pc:docMk/>
            <pc:sldMk cId="4247263090" sldId="256"/>
            <ac:cxnSpMk id="6" creationId="{00000000-0000-0000-0000-000000000000}"/>
          </ac:cxnSpMkLst>
        </pc:cxnChg>
      </pc:sldChg>
      <pc:sldChg chg="modSp mod">
        <pc:chgData name="Faisal Ahmad" userId="09fa8236ab8e1b47" providerId="LiveId" clId="{5EA01813-F8D4-4F6B-886B-ED7F784B43E2}" dt="2021-10-19T05:38:21.947" v="323"/>
        <pc:sldMkLst>
          <pc:docMk/>
          <pc:sldMk cId="2713593508" sldId="556"/>
        </pc:sldMkLst>
        <pc:spChg chg="mod">
          <ac:chgData name="Faisal Ahmad" userId="09fa8236ab8e1b47" providerId="LiveId" clId="{5EA01813-F8D4-4F6B-886B-ED7F784B43E2}" dt="2021-10-19T05:21:12.347" v="104" actId="255"/>
          <ac:spMkLst>
            <pc:docMk/>
            <pc:sldMk cId="2713593508" sldId="556"/>
            <ac:spMk id="2" creationId="{00000000-0000-0000-0000-000000000000}"/>
          </ac:spMkLst>
        </pc:spChg>
        <pc:spChg chg="mod">
          <ac:chgData name="Faisal Ahmad" userId="09fa8236ab8e1b47" providerId="LiveId" clId="{5EA01813-F8D4-4F6B-886B-ED7F784B43E2}" dt="2021-10-19T05:38:21.947" v="323"/>
          <ac:spMkLst>
            <pc:docMk/>
            <pc:sldMk cId="2713593508" sldId="556"/>
            <ac:spMk id="3" creationId="{00000000-0000-0000-0000-000000000000}"/>
          </ac:spMkLst>
        </pc:spChg>
      </pc:sldChg>
      <pc:sldChg chg="modSp mod">
        <pc:chgData name="Faisal Ahmad" userId="09fa8236ab8e1b47" providerId="LiveId" clId="{5EA01813-F8D4-4F6B-886B-ED7F784B43E2}" dt="2021-10-19T05:38:21.947" v="323"/>
        <pc:sldMkLst>
          <pc:docMk/>
          <pc:sldMk cId="1586731167" sldId="557"/>
        </pc:sldMkLst>
        <pc:spChg chg="mod">
          <ac:chgData name="Faisal Ahmad" userId="09fa8236ab8e1b47" providerId="LiveId" clId="{5EA01813-F8D4-4F6B-886B-ED7F784B43E2}" dt="2021-10-19T05:38:21.947" v="323"/>
          <ac:spMkLst>
            <pc:docMk/>
            <pc:sldMk cId="1586731167" sldId="557"/>
            <ac:spMk id="3" creationId="{00000000-0000-0000-0000-000000000000}"/>
          </ac:spMkLst>
        </pc:spChg>
        <pc:spChg chg="mod">
          <ac:chgData name="Faisal Ahmad" userId="09fa8236ab8e1b47" providerId="LiveId" clId="{5EA01813-F8D4-4F6B-886B-ED7F784B43E2}" dt="2021-10-19T05:29:27.358" v="124" actId="20577"/>
          <ac:spMkLst>
            <pc:docMk/>
            <pc:sldMk cId="1586731167" sldId="557"/>
            <ac:spMk id="6" creationId="{E1E55B61-B167-4455-B7B1-6401498B3CD7}"/>
          </ac:spMkLst>
        </pc:spChg>
      </pc:sldChg>
      <pc:sldChg chg="modSp mod">
        <pc:chgData name="Faisal Ahmad" userId="09fa8236ab8e1b47" providerId="LiveId" clId="{5EA01813-F8D4-4F6B-886B-ED7F784B43E2}" dt="2021-10-19T05:43:18.431" v="391" actId="20577"/>
        <pc:sldMkLst>
          <pc:docMk/>
          <pc:sldMk cId="3306245003" sldId="558"/>
        </pc:sldMkLst>
        <pc:spChg chg="mod">
          <ac:chgData name="Faisal Ahmad" userId="09fa8236ab8e1b47" providerId="LiveId" clId="{5EA01813-F8D4-4F6B-886B-ED7F784B43E2}" dt="2021-10-19T05:40:00.104" v="324" actId="20577"/>
          <ac:spMkLst>
            <pc:docMk/>
            <pc:sldMk cId="3306245003" sldId="558"/>
            <ac:spMk id="2" creationId="{00000000-0000-0000-0000-000000000000}"/>
          </ac:spMkLst>
        </pc:spChg>
        <pc:spChg chg="mod">
          <ac:chgData name="Faisal Ahmad" userId="09fa8236ab8e1b47" providerId="LiveId" clId="{5EA01813-F8D4-4F6B-886B-ED7F784B43E2}" dt="2021-10-19T05:43:18.431" v="391" actId="20577"/>
          <ac:spMkLst>
            <pc:docMk/>
            <pc:sldMk cId="3306245003" sldId="558"/>
            <ac:spMk id="3" creationId="{00000000-0000-0000-0000-000000000000}"/>
          </ac:spMkLst>
        </pc:spChg>
      </pc:sldChg>
      <pc:sldChg chg="modSp mod">
        <pc:chgData name="Faisal Ahmad" userId="09fa8236ab8e1b47" providerId="LiveId" clId="{5EA01813-F8D4-4F6B-886B-ED7F784B43E2}" dt="2021-10-19T05:38:21.947" v="323"/>
        <pc:sldMkLst>
          <pc:docMk/>
          <pc:sldMk cId="3623702992" sldId="570"/>
        </pc:sldMkLst>
        <pc:spChg chg="mod">
          <ac:chgData name="Faisal Ahmad" userId="09fa8236ab8e1b47" providerId="LiveId" clId="{5EA01813-F8D4-4F6B-886B-ED7F784B43E2}" dt="2021-10-19T05:38:21.947" v="323"/>
          <ac:spMkLst>
            <pc:docMk/>
            <pc:sldMk cId="3623702992" sldId="570"/>
            <ac:spMk id="3" creationId="{00000000-0000-0000-0000-000000000000}"/>
          </ac:spMkLst>
        </pc:spChg>
      </pc:sldChg>
      <pc:sldChg chg="addSp modSp mod">
        <pc:chgData name="Faisal Ahmad" userId="09fa8236ab8e1b47" providerId="LiveId" clId="{5EA01813-F8D4-4F6B-886B-ED7F784B43E2}" dt="2021-10-18T10:19:50.304" v="3" actId="14100"/>
        <pc:sldMkLst>
          <pc:docMk/>
          <pc:sldMk cId="478672031" sldId="623"/>
        </pc:sldMkLst>
        <pc:graphicFrameChg chg="add mod modGraphic">
          <ac:chgData name="Faisal Ahmad" userId="09fa8236ab8e1b47" providerId="LiveId" clId="{5EA01813-F8D4-4F6B-886B-ED7F784B43E2}" dt="2021-10-18T10:19:50.304" v="3" actId="14100"/>
          <ac:graphicFrameMkLst>
            <pc:docMk/>
            <pc:sldMk cId="478672031" sldId="623"/>
            <ac:graphicFrameMk id="3" creationId="{1282A43E-D541-4483-B8FF-4A02B016D0CF}"/>
          </ac:graphicFrameMkLst>
        </pc:graphicFrameChg>
      </pc:sldChg>
    </pc:docChg>
  </pc:docChgLst>
  <pc:docChgLst>
    <pc:chgData name="Faisal Ahmad" userId="09fa8236ab8e1b47" providerId="LiveId" clId="{7D54BB78-672B-4922-B231-FE091844F4FD}"/>
    <pc:docChg chg="undo redo custSel addSld modSld">
      <pc:chgData name="Faisal Ahmad" userId="09fa8236ab8e1b47" providerId="LiveId" clId="{7D54BB78-672B-4922-B231-FE091844F4FD}" dt="2021-09-24T17:27:29.580" v="320" actId="20577"/>
      <pc:docMkLst>
        <pc:docMk/>
      </pc:docMkLst>
      <pc:sldChg chg="addSp delSp modSp mod">
        <pc:chgData name="Faisal Ahmad" userId="09fa8236ab8e1b47" providerId="LiveId" clId="{7D54BB78-672B-4922-B231-FE091844F4FD}" dt="2021-09-24T17:21:06.590" v="235" actId="20577"/>
        <pc:sldMkLst>
          <pc:docMk/>
          <pc:sldMk cId="306887649" sldId="593"/>
        </pc:sldMkLst>
        <pc:spChg chg="mod">
          <ac:chgData name="Faisal Ahmad" userId="09fa8236ab8e1b47" providerId="LiveId" clId="{7D54BB78-672B-4922-B231-FE091844F4FD}" dt="2021-09-24T17:21:06.590" v="235" actId="20577"/>
          <ac:spMkLst>
            <pc:docMk/>
            <pc:sldMk cId="306887649" sldId="593"/>
            <ac:spMk id="3" creationId="{00000000-0000-0000-0000-000000000000}"/>
          </ac:spMkLst>
        </pc:spChg>
        <pc:spChg chg="add mod">
          <ac:chgData name="Faisal Ahmad" userId="09fa8236ab8e1b47" providerId="LiveId" clId="{7D54BB78-672B-4922-B231-FE091844F4FD}" dt="2021-09-24T17:19:48.500" v="161" actId="1036"/>
          <ac:spMkLst>
            <pc:docMk/>
            <pc:sldMk cId="306887649" sldId="593"/>
            <ac:spMk id="7" creationId="{0000C629-690B-4875-A6CE-403016564B71}"/>
          </ac:spMkLst>
        </pc:spChg>
        <pc:graphicFrameChg chg="del mod">
          <ac:chgData name="Faisal Ahmad" userId="09fa8236ab8e1b47" providerId="LiveId" clId="{7D54BB78-672B-4922-B231-FE091844F4FD}" dt="2021-09-24T17:07:29.238" v="35" actId="478"/>
          <ac:graphicFrameMkLst>
            <pc:docMk/>
            <pc:sldMk cId="306887649" sldId="593"/>
            <ac:graphicFrameMk id="6" creationId="{AD52CA78-4C56-4EF0-B272-7C6EB08F17A7}"/>
          </ac:graphicFrameMkLst>
        </pc:graphicFrameChg>
      </pc:sldChg>
      <pc:sldChg chg="addSp delSp modSp mod">
        <pc:chgData name="Faisal Ahmad" userId="09fa8236ab8e1b47" providerId="LiveId" clId="{7D54BB78-672B-4922-B231-FE091844F4FD}" dt="2021-09-24T17:21:42.501" v="265"/>
        <pc:sldMkLst>
          <pc:docMk/>
          <pc:sldMk cId="1397022759" sldId="608"/>
        </pc:sldMkLst>
        <pc:spChg chg="mod">
          <ac:chgData name="Faisal Ahmad" userId="09fa8236ab8e1b47" providerId="LiveId" clId="{7D54BB78-672B-4922-B231-FE091844F4FD}" dt="2021-09-24T17:21:42.501" v="265"/>
          <ac:spMkLst>
            <pc:docMk/>
            <pc:sldMk cId="1397022759" sldId="608"/>
            <ac:spMk id="2" creationId="{00000000-0000-0000-0000-000000000000}"/>
          </ac:spMkLst>
        </pc:spChg>
        <pc:spChg chg="add del mod">
          <ac:chgData name="Faisal Ahmad" userId="09fa8236ab8e1b47" providerId="LiveId" clId="{7D54BB78-672B-4922-B231-FE091844F4FD}" dt="2021-09-24T17:10:59.781" v="69" actId="478"/>
          <ac:spMkLst>
            <pc:docMk/>
            <pc:sldMk cId="1397022759" sldId="608"/>
            <ac:spMk id="7" creationId="{116D0B0F-CE17-414C-888E-13E273539C13}"/>
          </ac:spMkLst>
        </pc:spChg>
        <pc:spChg chg="add mod">
          <ac:chgData name="Faisal Ahmad" userId="09fa8236ab8e1b47" providerId="LiveId" clId="{7D54BB78-672B-4922-B231-FE091844F4FD}" dt="2021-09-24T17:19:41.995" v="157" actId="2711"/>
          <ac:spMkLst>
            <pc:docMk/>
            <pc:sldMk cId="1397022759" sldId="608"/>
            <ac:spMk id="9" creationId="{DEB34799-F31A-4C10-B7F1-5C2891F0781E}"/>
          </ac:spMkLst>
        </pc:spChg>
        <pc:picChg chg="del">
          <ac:chgData name="Faisal Ahmad" userId="09fa8236ab8e1b47" providerId="LiveId" clId="{7D54BB78-672B-4922-B231-FE091844F4FD}" dt="2021-09-24T17:10:04.910" v="53" actId="478"/>
          <ac:picMkLst>
            <pc:docMk/>
            <pc:sldMk cId="1397022759" sldId="608"/>
            <ac:picMk id="5" creationId="{00000000-0000-0000-0000-000000000000}"/>
          </ac:picMkLst>
        </pc:picChg>
      </pc:sldChg>
      <pc:sldChg chg="addSp delSp modSp mod">
        <pc:chgData name="Faisal Ahmad" userId="09fa8236ab8e1b47" providerId="LiveId" clId="{7D54BB78-672B-4922-B231-FE091844F4FD}" dt="2021-09-24T17:06:49.160" v="33" actId="14734"/>
        <pc:sldMkLst>
          <pc:docMk/>
          <pc:sldMk cId="2147887895" sldId="609"/>
        </pc:sldMkLst>
        <pc:spChg chg="mod">
          <ac:chgData name="Faisal Ahmad" userId="09fa8236ab8e1b47" providerId="LiveId" clId="{7D54BB78-672B-4922-B231-FE091844F4FD}" dt="2021-09-24T16:29:00.123" v="11" actId="20577"/>
          <ac:spMkLst>
            <pc:docMk/>
            <pc:sldMk cId="2147887895" sldId="609"/>
            <ac:spMk id="2" creationId="{00000000-0000-0000-0000-000000000000}"/>
          </ac:spMkLst>
        </pc:spChg>
        <pc:spChg chg="add del mod">
          <ac:chgData name="Faisal Ahmad" userId="09fa8236ab8e1b47" providerId="LiveId" clId="{7D54BB78-672B-4922-B231-FE091844F4FD}" dt="2021-09-24T16:29:55.889" v="21" actId="478"/>
          <ac:spMkLst>
            <pc:docMk/>
            <pc:sldMk cId="2147887895" sldId="609"/>
            <ac:spMk id="3" creationId="{41DC6EC6-E080-4198-8367-26F8DC5CCA8E}"/>
          </ac:spMkLst>
        </pc:spChg>
        <pc:spChg chg="add del mod">
          <ac:chgData name="Faisal Ahmad" userId="09fa8236ab8e1b47" providerId="LiveId" clId="{7D54BB78-672B-4922-B231-FE091844F4FD}" dt="2021-09-24T17:04:51.129" v="23"/>
          <ac:spMkLst>
            <pc:docMk/>
            <pc:sldMk cId="2147887895" sldId="609"/>
            <ac:spMk id="5" creationId="{31A092F8-DFAA-414D-99A3-981CBD4A79AD}"/>
          </ac:spMkLst>
        </pc:spChg>
        <pc:graphicFrameChg chg="add mod modGraphic">
          <ac:chgData name="Faisal Ahmad" userId="09fa8236ab8e1b47" providerId="LiveId" clId="{7D54BB78-672B-4922-B231-FE091844F4FD}" dt="2021-09-24T17:06:49.160" v="33" actId="14734"/>
          <ac:graphicFrameMkLst>
            <pc:docMk/>
            <pc:sldMk cId="2147887895" sldId="609"/>
            <ac:graphicFrameMk id="6" creationId="{B9E2DADD-2174-4F89-AB14-B4AE69E7127A}"/>
          </ac:graphicFrameMkLst>
        </pc:graphicFrameChg>
        <pc:picChg chg="add del mod">
          <ac:chgData name="Faisal Ahmad" userId="09fa8236ab8e1b47" providerId="LiveId" clId="{7D54BB78-672B-4922-B231-FE091844F4FD}" dt="2021-09-24T17:04:46.063" v="22" actId="478"/>
          <ac:picMkLst>
            <pc:docMk/>
            <pc:sldMk cId="2147887895" sldId="609"/>
            <ac:picMk id="3074" creationId="{00000000-0000-0000-0000-000000000000}"/>
          </ac:picMkLst>
        </pc:picChg>
      </pc:sldChg>
      <pc:sldChg chg="addSp delSp modSp add mod">
        <pc:chgData name="Faisal Ahmad" userId="09fa8236ab8e1b47" providerId="LiveId" clId="{7D54BB78-672B-4922-B231-FE091844F4FD}" dt="2021-09-24T17:27:29.580" v="320" actId="20577"/>
        <pc:sldMkLst>
          <pc:docMk/>
          <pc:sldMk cId="1579251995" sldId="617"/>
        </pc:sldMkLst>
        <pc:spChg chg="mod">
          <ac:chgData name="Faisal Ahmad" userId="09fa8236ab8e1b47" providerId="LiveId" clId="{7D54BB78-672B-4922-B231-FE091844F4FD}" dt="2021-09-24T17:23:40.415" v="312" actId="20577"/>
          <ac:spMkLst>
            <pc:docMk/>
            <pc:sldMk cId="1579251995" sldId="617"/>
            <ac:spMk id="2" creationId="{424E18EB-A883-4D47-BC60-855182651706}"/>
          </ac:spMkLst>
        </pc:spChg>
        <pc:graphicFrameChg chg="add mod modGraphic">
          <ac:chgData name="Faisal Ahmad" userId="09fa8236ab8e1b47" providerId="LiveId" clId="{7D54BB78-672B-4922-B231-FE091844F4FD}" dt="2021-09-24T17:27:29.580" v="320" actId="20577"/>
          <ac:graphicFrameMkLst>
            <pc:docMk/>
            <pc:sldMk cId="1579251995" sldId="617"/>
            <ac:graphicFrameMk id="3" creationId="{C87C391F-D225-4344-B74C-CB12B88BD83B}"/>
          </ac:graphicFrameMkLst>
        </pc:graphicFrameChg>
        <pc:graphicFrameChg chg="del">
          <ac:chgData name="Faisal Ahmad" userId="09fa8236ab8e1b47" providerId="LiveId" clId="{7D54BB78-672B-4922-B231-FE091844F4FD}" dt="2021-09-24T17:23:58.894" v="313" actId="478"/>
          <ac:graphicFrameMkLst>
            <pc:docMk/>
            <pc:sldMk cId="1579251995" sldId="617"/>
            <ac:graphicFrameMk id="5" creationId="{D021116C-209B-4E63-B4C7-75662F6F9F1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67187-1D73-4AB8-A58A-94B1C6841C4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09497-8295-44CB-B9FD-5768D597C231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</a:rPr>
            <a:t>Satisfy Public Demand</a:t>
          </a:r>
        </a:p>
      </dgm:t>
    </dgm:pt>
    <dgm:pt modelId="{A1DE417C-E00E-4CE1-BBA9-3CDDE7ECB04F}" type="parTrans" cxnId="{567FBE61-AC58-478D-A848-FED85CF65D70}">
      <dgm:prSet/>
      <dgm:spPr/>
      <dgm:t>
        <a:bodyPr/>
        <a:lstStyle/>
        <a:p>
          <a:endParaRPr lang="en-US"/>
        </a:p>
      </dgm:t>
    </dgm:pt>
    <dgm:pt modelId="{C355B7D3-D672-46BE-9927-A95973FFF0FC}" type="sibTrans" cxnId="{567FBE61-AC58-478D-A848-FED85CF65D70}">
      <dgm:prSet/>
      <dgm:spPr/>
      <dgm:t>
        <a:bodyPr/>
        <a:lstStyle/>
        <a:p>
          <a:endParaRPr lang="en-US"/>
        </a:p>
      </dgm:t>
    </dgm:pt>
    <dgm:pt modelId="{84A72B32-3EF0-4A4E-8DA4-AF7EF4BE45DB}">
      <dgm:prSet phldrT="[Text]"/>
      <dgm:spPr/>
      <dgm:t>
        <a:bodyPr/>
        <a:lstStyle/>
        <a:p>
          <a:r>
            <a:rPr lang="en-US" b="1" dirty="0">
              <a:solidFill>
                <a:srgbClr val="CC0099"/>
              </a:solidFill>
            </a:rPr>
            <a:t>Government Performance</a:t>
          </a:r>
        </a:p>
      </dgm:t>
    </dgm:pt>
    <dgm:pt modelId="{12389633-FE77-4688-9FFA-3755425A45EC}" type="parTrans" cxnId="{87698052-33A6-4416-A016-6115442031B3}">
      <dgm:prSet/>
      <dgm:spPr/>
      <dgm:t>
        <a:bodyPr/>
        <a:lstStyle/>
        <a:p>
          <a:endParaRPr lang="en-US"/>
        </a:p>
      </dgm:t>
    </dgm:pt>
    <dgm:pt modelId="{B6132439-D691-48F8-AD02-3F2A6EC48BD3}" type="sibTrans" cxnId="{87698052-33A6-4416-A016-6115442031B3}">
      <dgm:prSet/>
      <dgm:spPr/>
      <dgm:t>
        <a:bodyPr/>
        <a:lstStyle/>
        <a:p>
          <a:endParaRPr lang="en-US"/>
        </a:p>
      </dgm:t>
    </dgm:pt>
    <dgm:pt modelId="{45FD88B9-3D86-48F9-8ED9-EEA3C01A122A}" type="pres">
      <dgm:prSet presAssocID="{11167187-1D73-4AB8-A58A-94B1C6841C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DFC641-DD61-4EFD-B4C2-BE83A200DA1A}" type="pres">
      <dgm:prSet presAssocID="{11167187-1D73-4AB8-A58A-94B1C6841C4E}" presName="divider" presStyleLbl="fgShp" presStyleIdx="0" presStyleCnt="1"/>
      <dgm:spPr/>
    </dgm:pt>
    <dgm:pt modelId="{89B9DA48-4525-4EFD-BDD7-92FCA65CF337}" type="pres">
      <dgm:prSet presAssocID="{20009497-8295-44CB-B9FD-5768D597C231}" presName="downArrow" presStyleLbl="node1" presStyleIdx="0" presStyleCnt="2" custLinFactNeighborY="743"/>
      <dgm:spPr>
        <a:solidFill>
          <a:schemeClr val="accent6">
            <a:lumMod val="75000"/>
          </a:schemeClr>
        </a:solidFill>
      </dgm:spPr>
    </dgm:pt>
    <dgm:pt modelId="{8D027BF0-9777-46F9-B8AC-F7E2276EAE44}" type="pres">
      <dgm:prSet presAssocID="{20009497-8295-44CB-B9FD-5768D597C231}" presName="downArrowText" presStyleLbl="revTx" presStyleIdx="0" presStyleCnt="2" custScaleY="67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F11EA-896D-46AE-8D97-3D9502212B24}" type="pres">
      <dgm:prSet presAssocID="{84A72B32-3EF0-4A4E-8DA4-AF7EF4BE45DB}" presName="upArrow" presStyleLbl="node1" presStyleIdx="1" presStyleCnt="2"/>
      <dgm:spPr>
        <a:solidFill>
          <a:srgbClr val="FFFF00"/>
        </a:solidFill>
      </dgm:spPr>
    </dgm:pt>
    <dgm:pt modelId="{587281A3-FD0D-4FF9-9609-8FBD0E9BF716}" type="pres">
      <dgm:prSet presAssocID="{84A72B32-3EF0-4A4E-8DA4-AF7EF4BE45DB}" presName="upArrowText" presStyleLbl="revTx" presStyleIdx="1" presStyleCnt="2" custLinFactNeighborX="2315" custLinFactNeighborY="-5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45256F-35E5-47D3-91B1-4D408CF12525}" type="presOf" srcId="{84A72B32-3EF0-4A4E-8DA4-AF7EF4BE45DB}" destId="{587281A3-FD0D-4FF9-9609-8FBD0E9BF716}" srcOrd="0" destOrd="0" presId="urn:microsoft.com/office/officeart/2005/8/layout/arrow3"/>
    <dgm:cxn modelId="{567FBE61-AC58-478D-A848-FED85CF65D70}" srcId="{11167187-1D73-4AB8-A58A-94B1C6841C4E}" destId="{20009497-8295-44CB-B9FD-5768D597C231}" srcOrd="0" destOrd="0" parTransId="{A1DE417C-E00E-4CE1-BBA9-3CDDE7ECB04F}" sibTransId="{C355B7D3-D672-46BE-9927-A95973FFF0FC}"/>
    <dgm:cxn modelId="{679DF7DC-07A8-4331-8A3F-EA35187A3977}" type="presOf" srcId="{20009497-8295-44CB-B9FD-5768D597C231}" destId="{8D027BF0-9777-46F9-B8AC-F7E2276EAE44}" srcOrd="0" destOrd="0" presId="urn:microsoft.com/office/officeart/2005/8/layout/arrow3"/>
    <dgm:cxn modelId="{87698052-33A6-4416-A016-6115442031B3}" srcId="{11167187-1D73-4AB8-A58A-94B1C6841C4E}" destId="{84A72B32-3EF0-4A4E-8DA4-AF7EF4BE45DB}" srcOrd="1" destOrd="0" parTransId="{12389633-FE77-4688-9FFA-3755425A45EC}" sibTransId="{B6132439-D691-48F8-AD02-3F2A6EC48BD3}"/>
    <dgm:cxn modelId="{CA917664-E9C2-4FB5-B6B2-907692228249}" type="presOf" srcId="{11167187-1D73-4AB8-A58A-94B1C6841C4E}" destId="{45FD88B9-3D86-48F9-8ED9-EEA3C01A122A}" srcOrd="0" destOrd="0" presId="urn:microsoft.com/office/officeart/2005/8/layout/arrow3"/>
    <dgm:cxn modelId="{77548E85-9450-48DB-8135-D7A2AF727CE6}" type="presParOf" srcId="{45FD88B9-3D86-48F9-8ED9-EEA3C01A122A}" destId="{E6DFC641-DD61-4EFD-B4C2-BE83A200DA1A}" srcOrd="0" destOrd="0" presId="urn:microsoft.com/office/officeart/2005/8/layout/arrow3"/>
    <dgm:cxn modelId="{AE2ADD99-7A31-4758-BA53-4F0270E3F478}" type="presParOf" srcId="{45FD88B9-3D86-48F9-8ED9-EEA3C01A122A}" destId="{89B9DA48-4525-4EFD-BDD7-92FCA65CF337}" srcOrd="1" destOrd="0" presId="urn:microsoft.com/office/officeart/2005/8/layout/arrow3"/>
    <dgm:cxn modelId="{FF5C9135-E675-4693-9CA3-9896E014E523}" type="presParOf" srcId="{45FD88B9-3D86-48F9-8ED9-EEA3C01A122A}" destId="{8D027BF0-9777-46F9-B8AC-F7E2276EAE44}" srcOrd="2" destOrd="0" presId="urn:microsoft.com/office/officeart/2005/8/layout/arrow3"/>
    <dgm:cxn modelId="{70E887BA-3B44-4D52-93B5-A74F27442569}" type="presParOf" srcId="{45FD88B9-3D86-48F9-8ED9-EEA3C01A122A}" destId="{7E6F11EA-896D-46AE-8D97-3D9502212B24}" srcOrd="3" destOrd="0" presId="urn:microsoft.com/office/officeart/2005/8/layout/arrow3"/>
    <dgm:cxn modelId="{9315F042-91A9-4F90-938E-1E21EEF88F1C}" type="presParOf" srcId="{45FD88B9-3D86-48F9-8ED9-EEA3C01A122A}" destId="{587281A3-FD0D-4FF9-9609-8FBD0E9BF71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14D41-9E33-4506-AF62-3E522F11DDF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93166EF-391C-4FE0-AF6F-B5FA8521648D}">
      <dgm:prSet phldrT="[Text]"/>
      <dgm:spPr/>
      <dgm:t>
        <a:bodyPr/>
        <a:lstStyle/>
        <a:p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২০১৪-১৫ 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EB7BB78-0231-4D14-80DE-675D9D4260B1}" type="parTrans" cxnId="{E8317391-49C2-4623-9DB0-1CCC3EAD4340}">
      <dgm:prSet/>
      <dgm:spPr/>
      <dgm:t>
        <a:bodyPr/>
        <a:lstStyle/>
        <a:p>
          <a:endParaRPr lang="en-US"/>
        </a:p>
      </dgm:t>
    </dgm:pt>
    <dgm:pt modelId="{A25CC65D-BECA-4B23-B224-5F9013BC4A25}" type="sibTrans" cxnId="{E8317391-49C2-4623-9DB0-1CCC3EAD4340}">
      <dgm:prSet/>
      <dgm:spPr/>
      <dgm:t>
        <a:bodyPr/>
        <a:lstStyle/>
        <a:p>
          <a:endParaRPr lang="en-US"/>
        </a:p>
      </dgm:t>
    </dgm:pt>
    <dgm:pt modelId="{043C579C-02CC-4AA9-9CDC-58526BF22DE3}">
      <dgm:prSet phldrT="[Text]"/>
      <dgm:spPr/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মন্ত্রণালয়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/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বিভাগে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প্রবর্তন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74A51CA-A362-41BC-8B07-9459F38F3AC3}" type="parTrans" cxnId="{E4371E36-8429-430A-AE42-13BEE9FAED5D}">
      <dgm:prSet/>
      <dgm:spPr/>
      <dgm:t>
        <a:bodyPr/>
        <a:lstStyle/>
        <a:p>
          <a:endParaRPr lang="en-US"/>
        </a:p>
      </dgm:t>
    </dgm:pt>
    <dgm:pt modelId="{1999FD4A-5FC9-453E-9666-8A45D8881DAF}" type="sibTrans" cxnId="{E4371E36-8429-430A-AE42-13BEE9FAED5D}">
      <dgm:prSet/>
      <dgm:spPr/>
      <dgm:t>
        <a:bodyPr/>
        <a:lstStyle/>
        <a:p>
          <a:endParaRPr lang="en-US"/>
        </a:p>
      </dgm:t>
    </dgm:pt>
    <dgm:pt modelId="{B963A962-6C70-4850-9A81-ABC48BA9CCA7}">
      <dgm:prSet phldrT="[Text]"/>
      <dgm:spPr/>
      <dgm:t>
        <a:bodyPr/>
        <a:lstStyle/>
        <a:p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২০১৫-১৬ 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EF7DA0F-802A-497A-9669-E2A7FE6392BB}" type="parTrans" cxnId="{A784AC76-A2C1-4908-9DF9-6D66667CD69E}">
      <dgm:prSet/>
      <dgm:spPr/>
      <dgm:t>
        <a:bodyPr/>
        <a:lstStyle/>
        <a:p>
          <a:endParaRPr lang="en-US"/>
        </a:p>
      </dgm:t>
    </dgm:pt>
    <dgm:pt modelId="{B400F7ED-AD44-430D-914E-C2C630DCD399}" type="sibTrans" cxnId="{A784AC76-A2C1-4908-9DF9-6D66667CD69E}">
      <dgm:prSet/>
      <dgm:spPr/>
      <dgm:t>
        <a:bodyPr/>
        <a:lstStyle/>
        <a:p>
          <a:endParaRPr lang="en-US"/>
        </a:p>
      </dgm:t>
    </dgm:pt>
    <dgm:pt modelId="{9427D174-0D79-4829-9BC7-C0A314C65F05}">
      <dgm:prSet phldrT="[Text]"/>
      <dgm:spPr/>
      <dgm:t>
        <a:bodyPr/>
        <a:lstStyle/>
        <a:p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২০১৭-১৮ 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37DDA14-0221-4510-9656-108F81AD8274}" type="parTrans" cxnId="{57758F57-A4C4-40BD-8050-FB599A7CE752}">
      <dgm:prSet/>
      <dgm:spPr/>
      <dgm:t>
        <a:bodyPr/>
        <a:lstStyle/>
        <a:p>
          <a:endParaRPr lang="en-US"/>
        </a:p>
      </dgm:t>
    </dgm:pt>
    <dgm:pt modelId="{D6167DC7-5F01-4F1E-9FF4-4860BB390FFF}" type="sibTrans" cxnId="{57758F57-A4C4-40BD-8050-FB599A7CE752}">
      <dgm:prSet/>
      <dgm:spPr/>
      <dgm:t>
        <a:bodyPr/>
        <a:lstStyle/>
        <a:p>
          <a:endParaRPr lang="en-US"/>
        </a:p>
      </dgm:t>
    </dgm:pt>
    <dgm:pt modelId="{715D90F2-1494-4D28-8BE7-CB92128CCDF5}">
      <dgm:prSet phldrT="[Text]"/>
      <dgm:spPr/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উপজেলা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পর্যায়ে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সম্প্রসারণ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4959262-6B03-44E9-A4D2-8F9BD50EDFC6}" type="parTrans" cxnId="{89BC68A7-D242-417D-BAB4-DA3644F46207}">
      <dgm:prSet/>
      <dgm:spPr/>
      <dgm:t>
        <a:bodyPr/>
        <a:lstStyle/>
        <a:p>
          <a:endParaRPr lang="en-US"/>
        </a:p>
      </dgm:t>
    </dgm:pt>
    <dgm:pt modelId="{80C6B049-8223-4ECE-8B6E-CFF32A6827E8}" type="sibTrans" cxnId="{89BC68A7-D242-417D-BAB4-DA3644F46207}">
      <dgm:prSet/>
      <dgm:spPr/>
      <dgm:t>
        <a:bodyPr/>
        <a:lstStyle/>
        <a:p>
          <a:endParaRPr lang="en-US"/>
        </a:p>
      </dgm:t>
    </dgm:pt>
    <dgm:pt modelId="{FF907169-EF07-4369-BDD3-297BF44E0C98}">
      <dgm:prSet phldrT="[Text]"/>
      <dgm:spPr/>
      <dgm:t>
        <a:bodyPr/>
        <a:lstStyle/>
        <a:p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২০১৬-১৭  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93C6843-D167-45A0-8D53-1C49CAD4BFE4}" type="parTrans" cxnId="{5C29B290-C064-44DE-B4FE-232B66402012}">
      <dgm:prSet/>
      <dgm:spPr/>
      <dgm:t>
        <a:bodyPr/>
        <a:lstStyle/>
        <a:p>
          <a:endParaRPr lang="en-US"/>
        </a:p>
      </dgm:t>
    </dgm:pt>
    <dgm:pt modelId="{B592DB4A-7F9D-46F8-A183-D0F0630B50FC}" type="sibTrans" cxnId="{5C29B290-C064-44DE-B4FE-232B66402012}">
      <dgm:prSet/>
      <dgm:spPr/>
      <dgm:t>
        <a:bodyPr/>
        <a:lstStyle/>
        <a:p>
          <a:endParaRPr lang="en-US"/>
        </a:p>
      </dgm:t>
    </dgm:pt>
    <dgm:pt modelId="{20F22F74-6276-4FA3-93B0-1A207388FCE4}">
      <dgm:prSet phldrT="[Text]"/>
      <dgm:spPr/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দপ্তর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/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সংস্থার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অন্তর্ভুক্তি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6AAB8F6-F73C-4D4C-9CC7-93E262B70699}" type="sibTrans" cxnId="{C4E57F1F-1681-400F-867F-601C8B514001}">
      <dgm:prSet/>
      <dgm:spPr/>
      <dgm:t>
        <a:bodyPr/>
        <a:lstStyle/>
        <a:p>
          <a:endParaRPr lang="en-US"/>
        </a:p>
      </dgm:t>
    </dgm:pt>
    <dgm:pt modelId="{A42E0373-E37A-4C41-B24D-79DB5A4C7034}" type="parTrans" cxnId="{C4E57F1F-1681-400F-867F-601C8B514001}">
      <dgm:prSet/>
      <dgm:spPr/>
      <dgm:t>
        <a:bodyPr/>
        <a:lstStyle/>
        <a:p>
          <a:endParaRPr lang="en-US"/>
        </a:p>
      </dgm:t>
    </dgm:pt>
    <dgm:pt modelId="{3E901C49-46E3-462E-82BB-0296D4522FC1}">
      <dgm:prSet phldrT="[Text]"/>
      <dgm:spPr/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বিভাগ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জেলা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সরকারি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বিশ্বদ্যিালয়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পর্যায়ে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বিস্তৃতি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69E5C9D-0000-46E5-9B3F-9F1726095C82}" type="parTrans" cxnId="{33103698-726A-48AE-80B2-BA0EF2971067}">
      <dgm:prSet/>
      <dgm:spPr/>
      <dgm:t>
        <a:bodyPr/>
        <a:lstStyle/>
        <a:p>
          <a:endParaRPr lang="en-US"/>
        </a:p>
      </dgm:t>
    </dgm:pt>
    <dgm:pt modelId="{F14A91BE-C913-4119-8B8A-C558BEA8439D}" type="sibTrans" cxnId="{33103698-726A-48AE-80B2-BA0EF2971067}">
      <dgm:prSet/>
      <dgm:spPr/>
      <dgm:t>
        <a:bodyPr/>
        <a:lstStyle/>
        <a:p>
          <a:endParaRPr lang="en-US"/>
        </a:p>
      </dgm:t>
    </dgm:pt>
    <dgm:pt modelId="{CD65145D-84F5-40FE-BC13-AAB5C42D35E1}" type="pres">
      <dgm:prSet presAssocID="{F2C14D41-9E33-4506-AF62-3E522F11DD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FA15C-97FA-4EF0-A875-DCBAFAC7E156}" type="pres">
      <dgm:prSet presAssocID="{093166EF-391C-4FE0-AF6F-B5FA8521648D}" presName="linNode" presStyleCnt="0"/>
      <dgm:spPr/>
      <dgm:t>
        <a:bodyPr/>
        <a:lstStyle/>
        <a:p>
          <a:endParaRPr lang="en-US"/>
        </a:p>
      </dgm:t>
    </dgm:pt>
    <dgm:pt modelId="{B44F6105-3BED-4544-AE9D-2B36E26C0F64}" type="pres">
      <dgm:prSet presAssocID="{093166EF-391C-4FE0-AF6F-B5FA8521648D}" presName="parentText" presStyleLbl="node1" presStyleIdx="0" presStyleCnt="4" custLinFactNeighborX="-26733" custLinFactNeighborY="5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003A6-5092-4957-A6B5-B45D9B464EC2}" type="pres">
      <dgm:prSet presAssocID="{093166EF-391C-4FE0-AF6F-B5FA852164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487CF-F171-48BE-AE87-437AD4B255E2}" type="pres">
      <dgm:prSet presAssocID="{A25CC65D-BECA-4B23-B224-5F9013BC4A25}" presName="sp" presStyleCnt="0"/>
      <dgm:spPr/>
      <dgm:t>
        <a:bodyPr/>
        <a:lstStyle/>
        <a:p>
          <a:endParaRPr lang="en-US"/>
        </a:p>
      </dgm:t>
    </dgm:pt>
    <dgm:pt modelId="{8FAD7314-ADFD-435B-9116-E063735A7F31}" type="pres">
      <dgm:prSet presAssocID="{B963A962-6C70-4850-9A81-ABC48BA9CCA7}" presName="linNode" presStyleCnt="0"/>
      <dgm:spPr/>
      <dgm:t>
        <a:bodyPr/>
        <a:lstStyle/>
        <a:p>
          <a:endParaRPr lang="en-US"/>
        </a:p>
      </dgm:t>
    </dgm:pt>
    <dgm:pt modelId="{16393F2D-4DA2-4ABC-8000-EE3C10DE608F}" type="pres">
      <dgm:prSet presAssocID="{B963A962-6C70-4850-9A81-ABC48BA9CCA7}" presName="parentText" presStyleLbl="node1" presStyleIdx="1" presStyleCnt="4" custLinFactNeighborX="-230" custLinFactNeighborY="3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D6348-2513-4F5A-BCE2-28215FB14ABC}" type="pres">
      <dgm:prSet presAssocID="{B963A962-6C70-4850-9A81-ABC48BA9CCA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D621-BA92-409E-8FB6-2F1A2D7EFD6F}" type="pres">
      <dgm:prSet presAssocID="{B400F7ED-AD44-430D-914E-C2C630DCD399}" presName="sp" presStyleCnt="0"/>
      <dgm:spPr/>
      <dgm:t>
        <a:bodyPr/>
        <a:lstStyle/>
        <a:p>
          <a:endParaRPr lang="en-US"/>
        </a:p>
      </dgm:t>
    </dgm:pt>
    <dgm:pt modelId="{AFBBAC23-E60D-49B2-8335-0229B6ADB01A}" type="pres">
      <dgm:prSet presAssocID="{FF907169-EF07-4369-BDD3-297BF44E0C98}" presName="linNode" presStyleCnt="0"/>
      <dgm:spPr/>
      <dgm:t>
        <a:bodyPr/>
        <a:lstStyle/>
        <a:p>
          <a:endParaRPr lang="en-US"/>
        </a:p>
      </dgm:t>
    </dgm:pt>
    <dgm:pt modelId="{2E0C7E29-2BCA-4418-9075-C0F84CFAAB80}" type="pres">
      <dgm:prSet presAssocID="{FF907169-EF07-4369-BDD3-297BF44E0C9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54970-3F71-4413-AA37-8D7C9A639751}" type="pres">
      <dgm:prSet presAssocID="{FF907169-EF07-4369-BDD3-297BF44E0C9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AD3C7-5BE9-479B-9D3A-8B71AF063939}" type="pres">
      <dgm:prSet presAssocID="{B592DB4A-7F9D-46F8-A183-D0F0630B50FC}" presName="sp" presStyleCnt="0"/>
      <dgm:spPr/>
      <dgm:t>
        <a:bodyPr/>
        <a:lstStyle/>
        <a:p>
          <a:endParaRPr lang="en-US"/>
        </a:p>
      </dgm:t>
    </dgm:pt>
    <dgm:pt modelId="{182F8F02-C2EC-4387-935F-5FC8AE62412C}" type="pres">
      <dgm:prSet presAssocID="{9427D174-0D79-4829-9BC7-C0A314C65F05}" presName="linNode" presStyleCnt="0"/>
      <dgm:spPr/>
      <dgm:t>
        <a:bodyPr/>
        <a:lstStyle/>
        <a:p>
          <a:endParaRPr lang="en-US"/>
        </a:p>
      </dgm:t>
    </dgm:pt>
    <dgm:pt modelId="{D882760B-FBD5-40D7-956C-11B051909E8F}" type="pres">
      <dgm:prSet presAssocID="{9427D174-0D79-4829-9BC7-C0A314C65F0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4F22C-4ADB-4DD7-B71C-124243EC415F}" type="pres">
      <dgm:prSet presAssocID="{9427D174-0D79-4829-9BC7-C0A314C65F0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03698-726A-48AE-80B2-BA0EF2971067}" srcId="{FF907169-EF07-4369-BDD3-297BF44E0C98}" destId="{3E901C49-46E3-462E-82BB-0296D4522FC1}" srcOrd="0" destOrd="0" parTransId="{369E5C9D-0000-46E5-9B3F-9F1726095C82}" sibTransId="{F14A91BE-C913-4119-8B8A-C558BEA8439D}"/>
    <dgm:cxn modelId="{89BC68A7-D242-417D-BAB4-DA3644F46207}" srcId="{9427D174-0D79-4829-9BC7-C0A314C65F05}" destId="{715D90F2-1494-4D28-8BE7-CB92128CCDF5}" srcOrd="0" destOrd="0" parTransId="{74959262-6B03-44E9-A4D2-8F9BD50EDFC6}" sibTransId="{80C6B049-8223-4ECE-8B6E-CFF32A6827E8}"/>
    <dgm:cxn modelId="{57758F57-A4C4-40BD-8050-FB599A7CE752}" srcId="{F2C14D41-9E33-4506-AF62-3E522F11DDF1}" destId="{9427D174-0D79-4829-9BC7-C0A314C65F05}" srcOrd="3" destOrd="0" parTransId="{E37DDA14-0221-4510-9656-108F81AD8274}" sibTransId="{D6167DC7-5F01-4F1E-9FF4-4860BB390FFF}"/>
    <dgm:cxn modelId="{3C246B28-4491-4F55-98B3-A60D5D77F2DA}" type="presOf" srcId="{3E901C49-46E3-462E-82BB-0296D4522FC1}" destId="{6C754970-3F71-4413-AA37-8D7C9A639751}" srcOrd="0" destOrd="0" presId="urn:microsoft.com/office/officeart/2005/8/layout/vList5"/>
    <dgm:cxn modelId="{84D344E2-495E-40CC-9769-C88AE19DF698}" type="presOf" srcId="{B963A962-6C70-4850-9A81-ABC48BA9CCA7}" destId="{16393F2D-4DA2-4ABC-8000-EE3C10DE608F}" srcOrd="0" destOrd="0" presId="urn:microsoft.com/office/officeart/2005/8/layout/vList5"/>
    <dgm:cxn modelId="{E8317391-49C2-4623-9DB0-1CCC3EAD4340}" srcId="{F2C14D41-9E33-4506-AF62-3E522F11DDF1}" destId="{093166EF-391C-4FE0-AF6F-B5FA8521648D}" srcOrd="0" destOrd="0" parTransId="{DEB7BB78-0231-4D14-80DE-675D9D4260B1}" sibTransId="{A25CC65D-BECA-4B23-B224-5F9013BC4A25}"/>
    <dgm:cxn modelId="{7FE8E7E0-32C2-4374-9383-1DB8D8E9CB50}" type="presOf" srcId="{9427D174-0D79-4829-9BC7-C0A314C65F05}" destId="{D882760B-FBD5-40D7-956C-11B051909E8F}" srcOrd="0" destOrd="0" presId="urn:microsoft.com/office/officeart/2005/8/layout/vList5"/>
    <dgm:cxn modelId="{6BC2CEA7-DC5B-4466-A472-2DDD6A1F7027}" type="presOf" srcId="{043C579C-02CC-4AA9-9CDC-58526BF22DE3}" destId="{8BA003A6-5092-4957-A6B5-B45D9B464EC2}" srcOrd="0" destOrd="0" presId="urn:microsoft.com/office/officeart/2005/8/layout/vList5"/>
    <dgm:cxn modelId="{E4371E36-8429-430A-AE42-13BEE9FAED5D}" srcId="{093166EF-391C-4FE0-AF6F-B5FA8521648D}" destId="{043C579C-02CC-4AA9-9CDC-58526BF22DE3}" srcOrd="0" destOrd="0" parTransId="{F74A51CA-A362-41BC-8B07-9459F38F3AC3}" sibTransId="{1999FD4A-5FC9-453E-9666-8A45D8881DAF}"/>
    <dgm:cxn modelId="{C352B547-A29D-4B25-9364-B6BF913FE2B6}" type="presOf" srcId="{093166EF-391C-4FE0-AF6F-B5FA8521648D}" destId="{B44F6105-3BED-4544-AE9D-2B36E26C0F64}" srcOrd="0" destOrd="0" presId="urn:microsoft.com/office/officeart/2005/8/layout/vList5"/>
    <dgm:cxn modelId="{C4E57F1F-1681-400F-867F-601C8B514001}" srcId="{B963A962-6C70-4850-9A81-ABC48BA9CCA7}" destId="{20F22F74-6276-4FA3-93B0-1A207388FCE4}" srcOrd="0" destOrd="0" parTransId="{A42E0373-E37A-4C41-B24D-79DB5A4C7034}" sibTransId="{26AAB8F6-F73C-4D4C-9CC7-93E262B70699}"/>
    <dgm:cxn modelId="{25813EEA-5192-429D-82DC-F435E1536612}" type="presOf" srcId="{FF907169-EF07-4369-BDD3-297BF44E0C98}" destId="{2E0C7E29-2BCA-4418-9075-C0F84CFAAB80}" srcOrd="0" destOrd="0" presId="urn:microsoft.com/office/officeart/2005/8/layout/vList5"/>
    <dgm:cxn modelId="{5C29B290-C064-44DE-B4FE-232B66402012}" srcId="{F2C14D41-9E33-4506-AF62-3E522F11DDF1}" destId="{FF907169-EF07-4369-BDD3-297BF44E0C98}" srcOrd="2" destOrd="0" parTransId="{B93C6843-D167-45A0-8D53-1C49CAD4BFE4}" sibTransId="{B592DB4A-7F9D-46F8-A183-D0F0630B50FC}"/>
    <dgm:cxn modelId="{CD14CA40-3FB1-45AD-8955-BC05045A9EDC}" type="presOf" srcId="{715D90F2-1494-4D28-8BE7-CB92128CCDF5}" destId="{6614F22C-4ADB-4DD7-B71C-124243EC415F}" srcOrd="0" destOrd="0" presId="urn:microsoft.com/office/officeart/2005/8/layout/vList5"/>
    <dgm:cxn modelId="{F156F329-98FD-4DB1-A2A4-629E1003B09E}" type="presOf" srcId="{F2C14D41-9E33-4506-AF62-3E522F11DDF1}" destId="{CD65145D-84F5-40FE-BC13-AAB5C42D35E1}" srcOrd="0" destOrd="0" presId="urn:microsoft.com/office/officeart/2005/8/layout/vList5"/>
    <dgm:cxn modelId="{98D0DE5D-DBEF-405A-91AD-490E33CED381}" type="presOf" srcId="{20F22F74-6276-4FA3-93B0-1A207388FCE4}" destId="{740D6348-2513-4F5A-BCE2-28215FB14ABC}" srcOrd="0" destOrd="0" presId="urn:microsoft.com/office/officeart/2005/8/layout/vList5"/>
    <dgm:cxn modelId="{A784AC76-A2C1-4908-9DF9-6D66667CD69E}" srcId="{F2C14D41-9E33-4506-AF62-3E522F11DDF1}" destId="{B963A962-6C70-4850-9A81-ABC48BA9CCA7}" srcOrd="1" destOrd="0" parTransId="{1EF7DA0F-802A-497A-9669-E2A7FE6392BB}" sibTransId="{B400F7ED-AD44-430D-914E-C2C630DCD399}"/>
    <dgm:cxn modelId="{5B0E9B5C-0842-4B06-AEC1-EB55CC16BD14}" type="presParOf" srcId="{CD65145D-84F5-40FE-BC13-AAB5C42D35E1}" destId="{369FA15C-97FA-4EF0-A875-DCBAFAC7E156}" srcOrd="0" destOrd="0" presId="urn:microsoft.com/office/officeart/2005/8/layout/vList5"/>
    <dgm:cxn modelId="{A751D83A-E4D0-4802-AFCE-03FCA9BBB2A5}" type="presParOf" srcId="{369FA15C-97FA-4EF0-A875-DCBAFAC7E156}" destId="{B44F6105-3BED-4544-AE9D-2B36E26C0F64}" srcOrd="0" destOrd="0" presId="urn:microsoft.com/office/officeart/2005/8/layout/vList5"/>
    <dgm:cxn modelId="{64CC9E38-4A20-4353-A131-49F08AA10BB5}" type="presParOf" srcId="{369FA15C-97FA-4EF0-A875-DCBAFAC7E156}" destId="{8BA003A6-5092-4957-A6B5-B45D9B464EC2}" srcOrd="1" destOrd="0" presId="urn:microsoft.com/office/officeart/2005/8/layout/vList5"/>
    <dgm:cxn modelId="{FB67587D-A6D7-44C8-96B1-0BC763BE9407}" type="presParOf" srcId="{CD65145D-84F5-40FE-BC13-AAB5C42D35E1}" destId="{185487CF-F171-48BE-AE87-437AD4B255E2}" srcOrd="1" destOrd="0" presId="urn:microsoft.com/office/officeart/2005/8/layout/vList5"/>
    <dgm:cxn modelId="{FA4ACD4A-6FBA-4A30-BD30-E7D85BF98018}" type="presParOf" srcId="{CD65145D-84F5-40FE-BC13-AAB5C42D35E1}" destId="{8FAD7314-ADFD-435B-9116-E063735A7F31}" srcOrd="2" destOrd="0" presId="urn:microsoft.com/office/officeart/2005/8/layout/vList5"/>
    <dgm:cxn modelId="{CAC0A840-4475-4F17-BF24-811102E27A84}" type="presParOf" srcId="{8FAD7314-ADFD-435B-9116-E063735A7F31}" destId="{16393F2D-4DA2-4ABC-8000-EE3C10DE608F}" srcOrd="0" destOrd="0" presId="urn:microsoft.com/office/officeart/2005/8/layout/vList5"/>
    <dgm:cxn modelId="{D8B7EDFC-1B4E-44DD-8F62-FC031462D175}" type="presParOf" srcId="{8FAD7314-ADFD-435B-9116-E063735A7F31}" destId="{740D6348-2513-4F5A-BCE2-28215FB14ABC}" srcOrd="1" destOrd="0" presId="urn:microsoft.com/office/officeart/2005/8/layout/vList5"/>
    <dgm:cxn modelId="{9352CEC5-FC69-4B26-802E-8F3D4DC917F0}" type="presParOf" srcId="{CD65145D-84F5-40FE-BC13-AAB5C42D35E1}" destId="{6615D621-BA92-409E-8FB6-2F1A2D7EFD6F}" srcOrd="3" destOrd="0" presId="urn:microsoft.com/office/officeart/2005/8/layout/vList5"/>
    <dgm:cxn modelId="{FD1BD248-32BF-47A5-B75D-F3C9960C5580}" type="presParOf" srcId="{CD65145D-84F5-40FE-BC13-AAB5C42D35E1}" destId="{AFBBAC23-E60D-49B2-8335-0229B6ADB01A}" srcOrd="4" destOrd="0" presId="urn:microsoft.com/office/officeart/2005/8/layout/vList5"/>
    <dgm:cxn modelId="{BF1BB224-AF71-4406-ACEF-7AE4D77AF8F0}" type="presParOf" srcId="{AFBBAC23-E60D-49B2-8335-0229B6ADB01A}" destId="{2E0C7E29-2BCA-4418-9075-C0F84CFAAB80}" srcOrd="0" destOrd="0" presId="urn:microsoft.com/office/officeart/2005/8/layout/vList5"/>
    <dgm:cxn modelId="{C424ECFB-F8A0-4157-9763-1C645903DB8B}" type="presParOf" srcId="{AFBBAC23-E60D-49B2-8335-0229B6ADB01A}" destId="{6C754970-3F71-4413-AA37-8D7C9A639751}" srcOrd="1" destOrd="0" presId="urn:microsoft.com/office/officeart/2005/8/layout/vList5"/>
    <dgm:cxn modelId="{5012E9EC-8872-4C25-A793-C1755DB107D3}" type="presParOf" srcId="{CD65145D-84F5-40FE-BC13-AAB5C42D35E1}" destId="{148AD3C7-5BE9-479B-9D3A-8B71AF063939}" srcOrd="5" destOrd="0" presId="urn:microsoft.com/office/officeart/2005/8/layout/vList5"/>
    <dgm:cxn modelId="{704E1614-CF2D-4E34-85A8-D194D3D1FFC7}" type="presParOf" srcId="{CD65145D-84F5-40FE-BC13-AAB5C42D35E1}" destId="{182F8F02-C2EC-4387-935F-5FC8AE62412C}" srcOrd="6" destOrd="0" presId="urn:microsoft.com/office/officeart/2005/8/layout/vList5"/>
    <dgm:cxn modelId="{26986C39-92AC-4B34-867F-A5E8220333E1}" type="presParOf" srcId="{182F8F02-C2EC-4387-935F-5FC8AE62412C}" destId="{D882760B-FBD5-40D7-956C-11B051909E8F}" srcOrd="0" destOrd="0" presId="urn:microsoft.com/office/officeart/2005/8/layout/vList5"/>
    <dgm:cxn modelId="{E5C2E799-8D68-4906-ACE3-264ABD5FCDBD}" type="presParOf" srcId="{182F8F02-C2EC-4387-935F-5FC8AE62412C}" destId="{6614F22C-4ADB-4DD7-B71C-124243EC41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391A5-4D5B-46A0-A982-27EF49B4A8D0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C47B492-568C-4488-925E-848666DC275B}">
      <dgm:prSet phldrT="[Text]" custT="1"/>
      <dgm:spPr/>
      <dgm:t>
        <a:bodyPr/>
        <a:lstStyle/>
        <a:p>
          <a:r>
            <a:rPr lang="as-IN" sz="32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সেকশন-১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A61587B-C3A0-4A41-BAA1-0FBD7E3E6998}" type="parTrans" cxnId="{2CCE45DD-DDA7-40A6-8D93-990D104B1324}">
      <dgm:prSet/>
      <dgm:spPr/>
      <dgm:t>
        <a:bodyPr/>
        <a:lstStyle/>
        <a:p>
          <a:endParaRPr lang="en-US"/>
        </a:p>
      </dgm:t>
    </dgm:pt>
    <dgm:pt modelId="{79A3956D-E505-4A6F-B131-252DC89F9FAE}" type="sibTrans" cxnId="{2CCE45DD-DDA7-40A6-8D93-990D104B1324}">
      <dgm:prSet/>
      <dgm:spPr/>
      <dgm:t>
        <a:bodyPr/>
        <a:lstStyle/>
        <a:p>
          <a:endParaRPr lang="en-US"/>
        </a:p>
      </dgm:t>
    </dgm:pt>
    <dgm:pt modelId="{7682F655-BC57-4BE4-BFF4-2609F27C43F9}">
      <dgm:prSet phldrT="[Text]" custT="1"/>
      <dgm:spPr/>
      <dgm:t>
        <a:bodyPr/>
        <a:lstStyle/>
        <a:p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রূপকল্প, অভিলক্ষ্য, কৌশলগত উদ্দেশ্য</a:t>
          </a:r>
          <a:r>
            <a:rPr lang="en-US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এবং কার্যাবলি</a:t>
          </a:r>
          <a:endParaRPr lang="en-US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24797B7-941E-4FF3-A193-61D76B30DCD7}" type="parTrans" cxnId="{D54726FC-ECF3-4860-8C8C-571CCD65D3B0}">
      <dgm:prSet/>
      <dgm:spPr/>
      <dgm:t>
        <a:bodyPr/>
        <a:lstStyle/>
        <a:p>
          <a:endParaRPr lang="en-US"/>
        </a:p>
      </dgm:t>
    </dgm:pt>
    <dgm:pt modelId="{700862C9-0B47-4E2F-9B3E-51FF8E19324D}" type="sibTrans" cxnId="{D54726FC-ECF3-4860-8C8C-571CCD65D3B0}">
      <dgm:prSet/>
      <dgm:spPr/>
      <dgm:t>
        <a:bodyPr/>
        <a:lstStyle/>
        <a:p>
          <a:endParaRPr lang="en-US"/>
        </a:p>
      </dgm:t>
    </dgm:pt>
    <dgm:pt modelId="{90946987-7632-4AF4-82ED-913FD08DAA2B}">
      <dgm:prSet phldrT="[Text]" custT="1"/>
      <dgm:spPr/>
      <dgm:t>
        <a:bodyPr/>
        <a:lstStyle/>
        <a:p>
          <a:r>
            <a:rPr lang="as-IN" sz="32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সংযোজনী -৩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70907F3-6F7D-4AAE-869E-9C22DF27FFB2}" type="parTrans" cxnId="{2A54A14F-309A-4148-9CD8-85BFD46B04E2}">
      <dgm:prSet/>
      <dgm:spPr/>
      <dgm:t>
        <a:bodyPr/>
        <a:lstStyle/>
        <a:p>
          <a:endParaRPr lang="en-US"/>
        </a:p>
      </dgm:t>
    </dgm:pt>
    <dgm:pt modelId="{2AA5430F-3E8D-41AA-9C3D-415C6E215399}" type="sibTrans" cxnId="{2A54A14F-309A-4148-9CD8-85BFD46B04E2}">
      <dgm:prSet/>
      <dgm:spPr/>
      <dgm:t>
        <a:bodyPr/>
        <a:lstStyle/>
        <a:p>
          <a:endParaRPr lang="en-US"/>
        </a:p>
      </dgm:t>
    </dgm:pt>
    <dgm:pt modelId="{D2ED19F8-96A3-498B-9201-05B61DA90421}">
      <dgm:prSet phldrT="[Text]" custT="1"/>
      <dgm:spPr/>
      <dgm:t>
        <a:bodyPr/>
        <a:lstStyle/>
        <a:p>
          <a:r>
            <a:rPr lang="as-IN" sz="32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সেকশন-৩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A72A5850-628A-4BDF-ADB1-93E73F0CA2DE}" type="parTrans" cxnId="{E8BD108D-BF9C-4D66-9CAB-07A512076C74}">
      <dgm:prSet/>
      <dgm:spPr/>
      <dgm:t>
        <a:bodyPr/>
        <a:lstStyle/>
        <a:p>
          <a:endParaRPr lang="en-US"/>
        </a:p>
      </dgm:t>
    </dgm:pt>
    <dgm:pt modelId="{60925576-4588-4A7F-BCDD-2C173178141D}" type="sibTrans" cxnId="{E8BD108D-BF9C-4D66-9CAB-07A512076C74}">
      <dgm:prSet/>
      <dgm:spPr/>
      <dgm:t>
        <a:bodyPr/>
        <a:lstStyle/>
        <a:p>
          <a:endParaRPr lang="en-US"/>
        </a:p>
      </dgm:t>
    </dgm:pt>
    <dgm:pt modelId="{EC9DCC65-3A58-4477-822B-E1757A7B3597}">
      <dgm:prSet phldrT="[Text]" custT="1"/>
      <dgm:spPr/>
      <dgm:t>
        <a:bodyPr/>
        <a:lstStyle/>
        <a:p>
          <a:r>
            <a:rPr lang="as-IN" sz="32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সংযোজনী – ১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0C5299D-2DD9-419F-9765-17E30E78BD21}" type="parTrans" cxnId="{949E3C67-644E-458F-AB95-C4499AF7EF82}">
      <dgm:prSet/>
      <dgm:spPr/>
      <dgm:t>
        <a:bodyPr/>
        <a:lstStyle/>
        <a:p>
          <a:endParaRPr lang="en-US"/>
        </a:p>
      </dgm:t>
    </dgm:pt>
    <dgm:pt modelId="{B44329AF-7490-4F29-9623-BCE8AAA89BFE}" type="sibTrans" cxnId="{949E3C67-644E-458F-AB95-C4499AF7EF82}">
      <dgm:prSet/>
      <dgm:spPr/>
      <dgm:t>
        <a:bodyPr/>
        <a:lstStyle/>
        <a:p>
          <a:endParaRPr lang="en-US"/>
        </a:p>
      </dgm:t>
    </dgm:pt>
    <dgm:pt modelId="{2CDC39EE-897B-480F-BA8A-F30166D10B44}">
      <dgm:prSet phldrT="[Text]" custT="1"/>
      <dgm:spPr/>
      <dgm:t>
        <a:bodyPr/>
        <a:lstStyle/>
        <a:p>
          <a:r>
            <a:rPr lang="as-IN" sz="32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সংযোজনী -২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5AC93A5-FDDE-407A-84F6-FF3BAC25075A}" type="parTrans" cxnId="{5976B5AA-76CB-43AA-9E27-96F7C53B23A7}">
      <dgm:prSet/>
      <dgm:spPr/>
      <dgm:t>
        <a:bodyPr/>
        <a:lstStyle/>
        <a:p>
          <a:endParaRPr lang="en-US"/>
        </a:p>
      </dgm:t>
    </dgm:pt>
    <dgm:pt modelId="{7812FAE6-4FF4-49C9-80EC-6EEB6E261242}" type="sibTrans" cxnId="{5976B5AA-76CB-43AA-9E27-96F7C53B23A7}">
      <dgm:prSet/>
      <dgm:spPr/>
      <dgm:t>
        <a:bodyPr/>
        <a:lstStyle/>
        <a:p>
          <a:endParaRPr lang="en-US"/>
        </a:p>
      </dgm:t>
    </dgm:pt>
    <dgm:pt modelId="{703606DB-2FCD-4944-AB6D-02B46EBB18F7}">
      <dgm:prSet phldrT="[Text]" custT="1"/>
      <dgm:spPr/>
      <dgm:t>
        <a:bodyPr/>
        <a:lstStyle/>
        <a:p>
          <a:r>
            <a:rPr lang="as-IN" sz="32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সেকশন-২</a:t>
          </a:r>
          <a:endParaRPr lang="en-US" sz="32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163B376-F60B-4CEE-8B06-FAA55C1A2ADC}" type="parTrans" cxnId="{6D728067-B038-4E51-A73D-EACABA1162B4}">
      <dgm:prSet/>
      <dgm:spPr/>
      <dgm:t>
        <a:bodyPr/>
        <a:lstStyle/>
        <a:p>
          <a:endParaRPr lang="en-US"/>
        </a:p>
      </dgm:t>
    </dgm:pt>
    <dgm:pt modelId="{D7B0422C-50A8-4A45-8330-22F34756BA08}" type="sibTrans" cxnId="{6D728067-B038-4E51-A73D-EACABA1162B4}">
      <dgm:prSet/>
      <dgm:spPr/>
      <dgm:t>
        <a:bodyPr/>
        <a:lstStyle/>
        <a:p>
          <a:endParaRPr lang="en-US"/>
        </a:p>
      </dgm:t>
    </dgm:pt>
    <dgm:pt modelId="{9FD571A9-B3FD-4384-9F9D-5C62D70906A0}">
      <dgm:prSet phldrT="[Text]" custT="1"/>
      <dgm:spPr/>
      <dgm:t>
        <a:bodyPr/>
        <a:lstStyle/>
        <a:p>
          <a:endParaRPr lang="en-US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A3C37E3-44EE-463A-86E3-D5F38029433B}" type="parTrans" cxnId="{29A7B27F-EFFD-41F6-9132-DC1B0C5CBE00}">
      <dgm:prSet/>
      <dgm:spPr/>
      <dgm:t>
        <a:bodyPr/>
        <a:lstStyle/>
        <a:p>
          <a:endParaRPr lang="en-US"/>
        </a:p>
      </dgm:t>
    </dgm:pt>
    <dgm:pt modelId="{19D788B7-C075-4C79-88DA-E198DD83CB8B}" type="sibTrans" cxnId="{29A7B27F-EFFD-41F6-9132-DC1B0C5CBE00}">
      <dgm:prSet/>
      <dgm:spPr/>
      <dgm:t>
        <a:bodyPr/>
        <a:lstStyle/>
        <a:p>
          <a:endParaRPr lang="en-US"/>
        </a:p>
      </dgm:t>
    </dgm:pt>
    <dgm:pt modelId="{E294C99C-FDAB-4BCC-BB5C-E7B66F887BC6}">
      <dgm:prSet phldrT="[Text]" custT="1"/>
      <dgm:spPr/>
      <dgm:t>
        <a:bodyPr/>
        <a:lstStyle/>
        <a:p>
          <a:endParaRPr lang="en-US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6151104-3834-4A57-BA84-0DE21952AF47}" type="parTrans" cxnId="{BD77564D-3268-4D9A-86FA-176D8BC972B1}">
      <dgm:prSet/>
      <dgm:spPr/>
      <dgm:t>
        <a:bodyPr/>
        <a:lstStyle/>
        <a:p>
          <a:endParaRPr lang="en-US"/>
        </a:p>
      </dgm:t>
    </dgm:pt>
    <dgm:pt modelId="{3D25AB28-5C49-4F87-8124-B17759546982}" type="sibTrans" cxnId="{BD77564D-3268-4D9A-86FA-176D8BC972B1}">
      <dgm:prSet/>
      <dgm:spPr/>
      <dgm:t>
        <a:bodyPr/>
        <a:lstStyle/>
        <a:p>
          <a:endParaRPr lang="en-US"/>
        </a:p>
      </dgm:t>
    </dgm:pt>
    <dgm:pt modelId="{FC377E11-65FB-46F5-95DB-E29BE8C795C2}">
      <dgm:prSet phldrT="[Text]" custT="1"/>
      <dgm:spPr/>
      <dgm:t>
        <a:bodyPr/>
        <a:lstStyle/>
        <a:p>
          <a:endParaRPr lang="en-US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6870213-29CE-4A52-B9A0-E973A8797A96}" type="parTrans" cxnId="{A45A16A3-2BC6-4FF6-82C5-77FF72195383}">
      <dgm:prSet/>
      <dgm:spPr/>
      <dgm:t>
        <a:bodyPr/>
        <a:lstStyle/>
        <a:p>
          <a:endParaRPr lang="en-US"/>
        </a:p>
      </dgm:t>
    </dgm:pt>
    <dgm:pt modelId="{86AEFC5E-6187-4CAB-9AA0-B0EB920968A3}" type="sibTrans" cxnId="{A45A16A3-2BC6-4FF6-82C5-77FF72195383}">
      <dgm:prSet/>
      <dgm:spPr/>
      <dgm:t>
        <a:bodyPr/>
        <a:lstStyle/>
        <a:p>
          <a:endParaRPr lang="en-US"/>
        </a:p>
      </dgm:t>
    </dgm:pt>
    <dgm:pt modelId="{7C3F0A81-2F2D-44DA-BE0A-51FE6F318C80}">
      <dgm:prSet phldrT="[Text]" custT="1"/>
      <dgm:spPr/>
      <dgm:t>
        <a:bodyPr/>
        <a:lstStyle/>
        <a:p>
          <a:endParaRPr lang="en-US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8D0C5E2-9C21-4D96-80B1-A9666865A64B}" type="parTrans" cxnId="{967F5559-5B9E-4DA2-BFD6-86A9C741CCE7}">
      <dgm:prSet/>
      <dgm:spPr/>
      <dgm:t>
        <a:bodyPr/>
        <a:lstStyle/>
        <a:p>
          <a:endParaRPr lang="en-US"/>
        </a:p>
      </dgm:t>
    </dgm:pt>
    <dgm:pt modelId="{068CEA84-6A9D-45DA-875A-D9AEED653124}" type="sibTrans" cxnId="{967F5559-5B9E-4DA2-BFD6-86A9C741CCE7}">
      <dgm:prSet/>
      <dgm:spPr/>
      <dgm:t>
        <a:bodyPr/>
        <a:lstStyle/>
        <a:p>
          <a:endParaRPr lang="en-US"/>
        </a:p>
      </dgm:t>
    </dgm:pt>
    <dgm:pt modelId="{C45FFF13-6349-4E9E-9040-EE4130C6E8A8}">
      <dgm:prSet phldrT="[Text]" custT="1"/>
      <dgm:spPr/>
      <dgm:t>
        <a:bodyPr/>
        <a:lstStyle/>
        <a:p>
          <a:endParaRPr lang="en-US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99A5C26-60B6-41EF-AA17-AA784A4651FE}" type="parTrans" cxnId="{F384298D-9C24-485F-9FFB-9D18A459383B}">
      <dgm:prSet/>
      <dgm:spPr/>
      <dgm:t>
        <a:bodyPr/>
        <a:lstStyle/>
        <a:p>
          <a:endParaRPr lang="en-US"/>
        </a:p>
      </dgm:t>
    </dgm:pt>
    <dgm:pt modelId="{BEF02557-F87E-48FB-A872-22F88D5A37EF}" type="sibTrans" cxnId="{F384298D-9C24-485F-9FFB-9D18A459383B}">
      <dgm:prSet/>
      <dgm:spPr/>
      <dgm:t>
        <a:bodyPr/>
        <a:lstStyle/>
        <a:p>
          <a:endParaRPr lang="en-US"/>
        </a:p>
      </dgm:t>
    </dgm:pt>
    <dgm:pt modelId="{B4061E35-7559-46C7-92F6-D63D1DC5018D}">
      <dgm:prSet custT="1"/>
      <dgm:spPr/>
      <dgm:t>
        <a:bodyPr/>
        <a:lstStyle/>
        <a:p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বিভিন্ন কার্যক্রমের চূড়ান্ত ফলাফল/প্রভাব</a:t>
          </a:r>
          <a:endParaRPr lang="as-IN" sz="20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B2C0DFD6-4571-42FD-8B70-7E92C0755DE7}" type="parTrans" cxnId="{6C0D1FB8-E260-4816-AF13-1B03D598C206}">
      <dgm:prSet/>
      <dgm:spPr/>
      <dgm:t>
        <a:bodyPr/>
        <a:lstStyle/>
        <a:p>
          <a:endParaRPr lang="en-US"/>
        </a:p>
      </dgm:t>
    </dgm:pt>
    <dgm:pt modelId="{B6AD6F25-E01D-47B8-954A-D0E2B19E2000}" type="sibTrans" cxnId="{6C0D1FB8-E260-4816-AF13-1B03D598C206}">
      <dgm:prSet/>
      <dgm:spPr/>
      <dgm:t>
        <a:bodyPr/>
        <a:lstStyle/>
        <a:p>
          <a:endParaRPr lang="en-US"/>
        </a:p>
      </dgm:t>
    </dgm:pt>
    <dgm:pt modelId="{16C3B22B-05AF-45B6-8989-7A2CE29AACB4}">
      <dgm:prSet custT="1"/>
      <dgm:spPr/>
      <dgm:t>
        <a:bodyPr/>
        <a:lstStyle/>
        <a:p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কৌশলগত উদ্দেশ্য, কার্যক্রম, কর্মসম্পাদন</a:t>
          </a:r>
          <a:r>
            <a:rPr lang="en-US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সূচক এবং লক্ষ্যমাত্রা</a:t>
          </a:r>
          <a:endParaRPr lang="as-IN" sz="20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D20BFAE-38CB-4FC2-8F74-A829C123178E}" type="parTrans" cxnId="{511D2855-11B5-4435-80D4-C0F702D79973}">
      <dgm:prSet/>
      <dgm:spPr/>
      <dgm:t>
        <a:bodyPr/>
        <a:lstStyle/>
        <a:p>
          <a:endParaRPr lang="en-US"/>
        </a:p>
      </dgm:t>
    </dgm:pt>
    <dgm:pt modelId="{5CE7DE81-DD59-4B2E-A792-35746C7EC25C}" type="sibTrans" cxnId="{511D2855-11B5-4435-80D4-C0F702D79973}">
      <dgm:prSet/>
      <dgm:spPr/>
      <dgm:t>
        <a:bodyPr/>
        <a:lstStyle/>
        <a:p>
          <a:endParaRPr lang="en-US"/>
        </a:p>
      </dgm:t>
    </dgm:pt>
    <dgm:pt modelId="{542420AD-D6BA-453C-AA6F-F3EF778BCF31}">
      <dgm:prSet custT="1"/>
      <dgm:spPr/>
      <dgm:t>
        <a:bodyPr/>
        <a:lstStyle/>
        <a:p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শব্দসংক্ষেপ</a:t>
          </a:r>
          <a:endParaRPr lang="as-IN" sz="20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C7ADF3CA-C9BC-4073-A870-CCC911668EC9}" type="parTrans" cxnId="{36D0B367-07B0-4029-B243-44800D4DF16F}">
      <dgm:prSet/>
      <dgm:spPr/>
      <dgm:t>
        <a:bodyPr/>
        <a:lstStyle/>
        <a:p>
          <a:endParaRPr lang="en-US"/>
        </a:p>
      </dgm:t>
    </dgm:pt>
    <dgm:pt modelId="{F279907F-2B04-495A-AF71-342E5A4C3D6C}" type="sibTrans" cxnId="{36D0B367-07B0-4029-B243-44800D4DF16F}">
      <dgm:prSet/>
      <dgm:spPr/>
      <dgm:t>
        <a:bodyPr/>
        <a:lstStyle/>
        <a:p>
          <a:endParaRPr lang="en-US"/>
        </a:p>
      </dgm:t>
    </dgm:pt>
    <dgm:pt modelId="{56D1C83F-0464-4721-93FB-06C87A4ED8FD}">
      <dgm:prSet custT="1"/>
      <dgm:spPr/>
      <dgm:t>
        <a:bodyPr/>
        <a:lstStyle/>
        <a:p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কর্মসম্পাদন সূচকের পরিমাপ পদ্ধতি</a:t>
          </a:r>
          <a:endParaRPr lang="as-IN" sz="20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4E8EB78-5A47-4921-98E7-71741BC304A6}" type="parTrans" cxnId="{66660183-170B-4465-B7A7-6FBAB26961DE}">
      <dgm:prSet/>
      <dgm:spPr/>
      <dgm:t>
        <a:bodyPr/>
        <a:lstStyle/>
        <a:p>
          <a:endParaRPr lang="en-US"/>
        </a:p>
      </dgm:t>
    </dgm:pt>
    <dgm:pt modelId="{A01C3423-06C3-4679-B26C-575546D7D8C0}" type="sibTrans" cxnId="{66660183-170B-4465-B7A7-6FBAB26961DE}">
      <dgm:prSet/>
      <dgm:spPr/>
      <dgm:t>
        <a:bodyPr/>
        <a:lstStyle/>
        <a:p>
          <a:endParaRPr lang="en-US"/>
        </a:p>
      </dgm:t>
    </dgm:pt>
    <dgm:pt modelId="{7A8C0F76-A3B6-4E92-AB04-89E151D2FB12}">
      <dgm:prSet custT="1"/>
      <dgm:spPr/>
      <dgm:t>
        <a:bodyPr/>
        <a:lstStyle/>
        <a:p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কর্মসম্পাদন লক্ষ্যমাত্রা অর্জনের ক্ষেত্রে</a:t>
          </a:r>
          <a:r>
            <a:rPr lang="en-US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000" b="0" i="0" dirty="0" smtClean="0">
              <a:latin typeface="Nikosh" panose="02000000000000000000" pitchFamily="2" charset="0"/>
              <a:cs typeface="Nikosh" panose="02000000000000000000" pitchFamily="2" charset="0"/>
            </a:rPr>
            <a:t>অন্যান্য কার্যালয়সমূহের উপর নির্ভরশীলতা</a:t>
          </a:r>
          <a:r>
            <a:rPr lang="as-IN" sz="1400" b="0" i="0" dirty="0" smtClean="0">
              <a:latin typeface="Nikosh" panose="02000000000000000000" pitchFamily="2" charset="0"/>
              <a:cs typeface="Nikosh" panose="02000000000000000000" pitchFamily="2" charset="0"/>
            </a:rPr>
            <a:t> </a:t>
          </a:r>
          <a:endParaRPr lang="as-IN" sz="14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E94433F-A3B8-4F72-B7AE-050D6707045B}" type="parTrans" cxnId="{B49DEE20-25E3-4C75-AAEB-44AA92FEDC92}">
      <dgm:prSet/>
      <dgm:spPr/>
      <dgm:t>
        <a:bodyPr/>
        <a:lstStyle/>
        <a:p>
          <a:endParaRPr lang="en-US"/>
        </a:p>
      </dgm:t>
    </dgm:pt>
    <dgm:pt modelId="{A0DEF2CE-6411-407F-92AF-9E43305D1E4F}" type="sibTrans" cxnId="{B49DEE20-25E3-4C75-AAEB-44AA92FEDC92}">
      <dgm:prSet/>
      <dgm:spPr/>
      <dgm:t>
        <a:bodyPr/>
        <a:lstStyle/>
        <a:p>
          <a:endParaRPr lang="en-US"/>
        </a:p>
      </dgm:t>
    </dgm:pt>
    <dgm:pt modelId="{9FD11E76-AE58-4133-ABDB-A2F31FDBD481}" type="pres">
      <dgm:prSet presAssocID="{C97391A5-4D5B-46A0-A982-27EF49B4A8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0D2811-7528-44E8-A153-B7BA3D7DA1B1}" type="pres">
      <dgm:prSet presAssocID="{DC47B492-568C-4488-925E-848666DC275B}" presName="linNode" presStyleCnt="0"/>
      <dgm:spPr/>
      <dgm:t>
        <a:bodyPr/>
        <a:lstStyle/>
        <a:p>
          <a:endParaRPr lang="en-US"/>
        </a:p>
      </dgm:t>
    </dgm:pt>
    <dgm:pt modelId="{3E455AD3-F759-463C-9F5B-A529FFBA7CC3}" type="pres">
      <dgm:prSet presAssocID="{DC47B492-568C-4488-925E-848666DC275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D983F-ECF6-4C5D-9F80-7AFC7D9769FA}" type="pres">
      <dgm:prSet presAssocID="{DC47B492-568C-4488-925E-848666DC275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B9EF4-7D41-4C5A-8D4E-EC4F147AF2D6}" type="pres">
      <dgm:prSet presAssocID="{79A3956D-E505-4A6F-B131-252DC89F9FAE}" presName="sp" presStyleCnt="0"/>
      <dgm:spPr/>
      <dgm:t>
        <a:bodyPr/>
        <a:lstStyle/>
        <a:p>
          <a:endParaRPr lang="en-US"/>
        </a:p>
      </dgm:t>
    </dgm:pt>
    <dgm:pt modelId="{19727AC7-ADC2-4B7A-A6DE-E2358621D42B}" type="pres">
      <dgm:prSet presAssocID="{703606DB-2FCD-4944-AB6D-02B46EBB18F7}" presName="linNode" presStyleCnt="0"/>
      <dgm:spPr/>
      <dgm:t>
        <a:bodyPr/>
        <a:lstStyle/>
        <a:p>
          <a:endParaRPr lang="en-US"/>
        </a:p>
      </dgm:t>
    </dgm:pt>
    <dgm:pt modelId="{A618B4A7-9602-488C-B447-A3F14D977250}" type="pres">
      <dgm:prSet presAssocID="{703606DB-2FCD-4944-AB6D-02B46EBB18F7}" presName="parentText" presStyleLbl="node1" presStyleIdx="1" presStyleCnt="6" custLinFactNeighborY="11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BB5C1-97AC-4CE6-8D02-2AE5EDD2AD3B}" type="pres">
      <dgm:prSet presAssocID="{703606DB-2FCD-4944-AB6D-02B46EBB18F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04891-E55B-43BE-8D68-CCE43E127B85}" type="pres">
      <dgm:prSet presAssocID="{D7B0422C-50A8-4A45-8330-22F34756BA08}" presName="sp" presStyleCnt="0"/>
      <dgm:spPr/>
      <dgm:t>
        <a:bodyPr/>
        <a:lstStyle/>
        <a:p>
          <a:endParaRPr lang="en-US"/>
        </a:p>
      </dgm:t>
    </dgm:pt>
    <dgm:pt modelId="{9E4382AA-1E1A-4C29-B54E-AC4E00DAC18D}" type="pres">
      <dgm:prSet presAssocID="{D2ED19F8-96A3-498B-9201-05B61DA90421}" presName="linNode" presStyleCnt="0"/>
      <dgm:spPr/>
      <dgm:t>
        <a:bodyPr/>
        <a:lstStyle/>
        <a:p>
          <a:endParaRPr lang="en-US"/>
        </a:p>
      </dgm:t>
    </dgm:pt>
    <dgm:pt modelId="{FE1DCE29-0948-4C83-9DF8-950B0C49193F}" type="pres">
      <dgm:prSet presAssocID="{D2ED19F8-96A3-498B-9201-05B61DA9042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12DC-C539-425F-87BB-50D3A91E21C2}" type="pres">
      <dgm:prSet presAssocID="{D2ED19F8-96A3-498B-9201-05B61DA9042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1689F-4B30-4F7D-B687-2D85DACB8114}" type="pres">
      <dgm:prSet presAssocID="{60925576-4588-4A7F-BCDD-2C173178141D}" presName="sp" presStyleCnt="0"/>
      <dgm:spPr/>
      <dgm:t>
        <a:bodyPr/>
        <a:lstStyle/>
        <a:p>
          <a:endParaRPr lang="en-US"/>
        </a:p>
      </dgm:t>
    </dgm:pt>
    <dgm:pt modelId="{841FE5A3-8C29-4F2A-9D95-2B0C4BF1485B}" type="pres">
      <dgm:prSet presAssocID="{EC9DCC65-3A58-4477-822B-E1757A7B3597}" presName="linNode" presStyleCnt="0"/>
      <dgm:spPr/>
      <dgm:t>
        <a:bodyPr/>
        <a:lstStyle/>
        <a:p>
          <a:endParaRPr lang="en-US"/>
        </a:p>
      </dgm:t>
    </dgm:pt>
    <dgm:pt modelId="{1A3A933F-B01C-46BD-8080-2E72B5ABD812}" type="pres">
      <dgm:prSet presAssocID="{EC9DCC65-3A58-4477-822B-E1757A7B359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75511-BE8D-4146-BF8D-CE0A848D5458}" type="pres">
      <dgm:prSet presAssocID="{EC9DCC65-3A58-4477-822B-E1757A7B359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21ABB-92E1-441B-AD43-3312FCE1D22A}" type="pres">
      <dgm:prSet presAssocID="{B44329AF-7490-4F29-9623-BCE8AAA89BFE}" presName="sp" presStyleCnt="0"/>
      <dgm:spPr/>
      <dgm:t>
        <a:bodyPr/>
        <a:lstStyle/>
        <a:p>
          <a:endParaRPr lang="en-US"/>
        </a:p>
      </dgm:t>
    </dgm:pt>
    <dgm:pt modelId="{C3489572-311C-49DE-8078-93D8B3525614}" type="pres">
      <dgm:prSet presAssocID="{2CDC39EE-897B-480F-BA8A-F30166D10B44}" presName="linNode" presStyleCnt="0"/>
      <dgm:spPr/>
      <dgm:t>
        <a:bodyPr/>
        <a:lstStyle/>
        <a:p>
          <a:endParaRPr lang="en-US"/>
        </a:p>
      </dgm:t>
    </dgm:pt>
    <dgm:pt modelId="{67F84CC8-017C-4755-8CDF-98564C7DDF0F}" type="pres">
      <dgm:prSet presAssocID="{2CDC39EE-897B-480F-BA8A-F30166D10B4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7B0FB-B04C-4320-A0C1-618CB09ED99A}" type="pres">
      <dgm:prSet presAssocID="{2CDC39EE-897B-480F-BA8A-F30166D10B44}" presName="descendantText" presStyleLbl="alignAccFollowNode1" presStyleIdx="4" presStyleCnt="6" custLinFactNeighborX="0" custLinFactNeighborY="-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3C933-6154-413D-B266-D3A69597F6CF}" type="pres">
      <dgm:prSet presAssocID="{7812FAE6-4FF4-49C9-80EC-6EEB6E261242}" presName="sp" presStyleCnt="0"/>
      <dgm:spPr/>
      <dgm:t>
        <a:bodyPr/>
        <a:lstStyle/>
        <a:p>
          <a:endParaRPr lang="en-US"/>
        </a:p>
      </dgm:t>
    </dgm:pt>
    <dgm:pt modelId="{070229A3-82C8-49AC-B53F-EAD2237C1C22}" type="pres">
      <dgm:prSet presAssocID="{90946987-7632-4AF4-82ED-913FD08DAA2B}" presName="linNode" presStyleCnt="0"/>
      <dgm:spPr/>
      <dgm:t>
        <a:bodyPr/>
        <a:lstStyle/>
        <a:p>
          <a:endParaRPr lang="en-US"/>
        </a:p>
      </dgm:t>
    </dgm:pt>
    <dgm:pt modelId="{384A2C5E-1921-4457-BB4C-EEC95EE53851}" type="pres">
      <dgm:prSet presAssocID="{90946987-7632-4AF4-82ED-913FD08DAA2B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ED9C0-3AAB-4F19-BEB2-10A0AAB13EE4}" type="pres">
      <dgm:prSet presAssocID="{90946987-7632-4AF4-82ED-913FD08DAA2B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ABB29-198E-4068-B94F-848B7B5AAF68}" type="presOf" srcId="{90946987-7632-4AF4-82ED-913FD08DAA2B}" destId="{384A2C5E-1921-4457-BB4C-EEC95EE53851}" srcOrd="0" destOrd="0" presId="urn:microsoft.com/office/officeart/2005/8/layout/vList5"/>
    <dgm:cxn modelId="{66660183-170B-4465-B7A7-6FBAB26961DE}" srcId="{2CDC39EE-897B-480F-BA8A-F30166D10B44}" destId="{56D1C83F-0464-4721-93FB-06C87A4ED8FD}" srcOrd="1" destOrd="0" parTransId="{94E8EB78-5A47-4921-98E7-71741BC304A6}" sibTransId="{A01C3423-06C3-4679-B26C-575546D7D8C0}"/>
    <dgm:cxn modelId="{59512E4E-EEB1-465E-A5AA-E79D40A44B0A}" type="presOf" srcId="{703606DB-2FCD-4944-AB6D-02B46EBB18F7}" destId="{A618B4A7-9602-488C-B447-A3F14D977250}" srcOrd="0" destOrd="0" presId="urn:microsoft.com/office/officeart/2005/8/layout/vList5"/>
    <dgm:cxn modelId="{29A7B27F-EFFD-41F6-9132-DC1B0C5CBE00}" srcId="{703606DB-2FCD-4944-AB6D-02B46EBB18F7}" destId="{9FD571A9-B3FD-4384-9F9D-5C62D70906A0}" srcOrd="0" destOrd="0" parTransId="{CA3C37E3-44EE-463A-86E3-D5F38029433B}" sibTransId="{19D788B7-C075-4C79-88DA-E198DD83CB8B}"/>
    <dgm:cxn modelId="{6C0D1FB8-E260-4816-AF13-1B03D598C206}" srcId="{703606DB-2FCD-4944-AB6D-02B46EBB18F7}" destId="{B4061E35-7559-46C7-92F6-D63D1DC5018D}" srcOrd="1" destOrd="0" parTransId="{B2C0DFD6-4571-42FD-8B70-7E92C0755DE7}" sibTransId="{B6AD6F25-E01D-47B8-954A-D0E2B19E2000}"/>
    <dgm:cxn modelId="{8809A345-56DB-4061-AB03-891457C84441}" type="presOf" srcId="{9FD571A9-B3FD-4384-9F9D-5C62D70906A0}" destId="{0BCBB5C1-97AC-4CE6-8D02-2AE5EDD2AD3B}" srcOrd="0" destOrd="0" presId="urn:microsoft.com/office/officeart/2005/8/layout/vList5"/>
    <dgm:cxn modelId="{E8BD108D-BF9C-4D66-9CAB-07A512076C74}" srcId="{C97391A5-4D5B-46A0-A982-27EF49B4A8D0}" destId="{D2ED19F8-96A3-498B-9201-05B61DA90421}" srcOrd="2" destOrd="0" parTransId="{A72A5850-628A-4BDF-ADB1-93E73F0CA2DE}" sibTransId="{60925576-4588-4A7F-BCDD-2C173178141D}"/>
    <dgm:cxn modelId="{EE39DDB6-B55A-4A53-B997-7E1968B65A1D}" type="presOf" srcId="{7682F655-BC57-4BE4-BFF4-2609F27C43F9}" destId="{CC1D983F-ECF6-4C5D-9F80-7AFC7D9769FA}" srcOrd="0" destOrd="0" presId="urn:microsoft.com/office/officeart/2005/8/layout/vList5"/>
    <dgm:cxn modelId="{B49DEE20-25E3-4C75-AAEB-44AA92FEDC92}" srcId="{90946987-7632-4AF4-82ED-913FD08DAA2B}" destId="{7A8C0F76-A3B6-4E92-AB04-89E151D2FB12}" srcOrd="1" destOrd="0" parTransId="{9E94433F-A3B8-4F72-B7AE-050D6707045B}" sibTransId="{A0DEF2CE-6411-407F-92AF-9E43305D1E4F}"/>
    <dgm:cxn modelId="{2537E430-BB8E-4087-8F9B-2E1AA18C4BF4}" type="presOf" srcId="{16C3B22B-05AF-45B6-8989-7A2CE29AACB4}" destId="{ADAB12DC-C539-425F-87BB-50D3A91E21C2}" srcOrd="0" destOrd="1" presId="urn:microsoft.com/office/officeart/2005/8/layout/vList5"/>
    <dgm:cxn modelId="{C6EF6134-0C24-4474-B76A-7698066CECEE}" type="presOf" srcId="{2CDC39EE-897B-480F-BA8A-F30166D10B44}" destId="{67F84CC8-017C-4755-8CDF-98564C7DDF0F}" srcOrd="0" destOrd="0" presId="urn:microsoft.com/office/officeart/2005/8/layout/vList5"/>
    <dgm:cxn modelId="{D9CD7834-95D0-4011-A1F9-ED55E606DCCD}" type="presOf" srcId="{C97391A5-4D5B-46A0-A982-27EF49B4A8D0}" destId="{9FD11E76-AE58-4133-ABDB-A2F31FDBD481}" srcOrd="0" destOrd="0" presId="urn:microsoft.com/office/officeart/2005/8/layout/vList5"/>
    <dgm:cxn modelId="{0BF641B9-F4E8-4271-B1F4-084833349F54}" type="presOf" srcId="{C45FFF13-6349-4E9E-9040-EE4130C6E8A8}" destId="{781ED9C0-3AAB-4F19-BEB2-10A0AAB13EE4}" srcOrd="0" destOrd="0" presId="urn:microsoft.com/office/officeart/2005/8/layout/vList5"/>
    <dgm:cxn modelId="{2A4A7BF4-99BF-408D-BCB5-53A612599067}" type="presOf" srcId="{7C3F0A81-2F2D-44DA-BE0A-51FE6F318C80}" destId="{B0575511-BE8D-4146-BF8D-CE0A848D5458}" srcOrd="0" destOrd="0" presId="urn:microsoft.com/office/officeart/2005/8/layout/vList5"/>
    <dgm:cxn modelId="{949E3C67-644E-458F-AB95-C4499AF7EF82}" srcId="{C97391A5-4D5B-46A0-A982-27EF49B4A8D0}" destId="{EC9DCC65-3A58-4477-822B-E1757A7B3597}" srcOrd="3" destOrd="0" parTransId="{90C5299D-2DD9-419F-9765-17E30E78BD21}" sibTransId="{B44329AF-7490-4F29-9623-BCE8AAA89BFE}"/>
    <dgm:cxn modelId="{A45A16A3-2BC6-4FF6-82C5-77FF72195383}" srcId="{2CDC39EE-897B-480F-BA8A-F30166D10B44}" destId="{FC377E11-65FB-46F5-95DB-E29BE8C795C2}" srcOrd="0" destOrd="0" parTransId="{66870213-29CE-4A52-B9A0-E973A8797A96}" sibTransId="{86AEFC5E-6187-4CAB-9AA0-B0EB920968A3}"/>
    <dgm:cxn modelId="{2A54A14F-309A-4148-9CD8-85BFD46B04E2}" srcId="{C97391A5-4D5B-46A0-A982-27EF49B4A8D0}" destId="{90946987-7632-4AF4-82ED-913FD08DAA2B}" srcOrd="5" destOrd="0" parTransId="{F70907F3-6F7D-4AAE-869E-9C22DF27FFB2}" sibTransId="{2AA5430F-3E8D-41AA-9C3D-415C6E215399}"/>
    <dgm:cxn modelId="{CAA25244-02C2-45B8-9F03-9278CD46B7D1}" type="presOf" srcId="{7A8C0F76-A3B6-4E92-AB04-89E151D2FB12}" destId="{781ED9C0-3AAB-4F19-BEB2-10A0AAB13EE4}" srcOrd="0" destOrd="1" presId="urn:microsoft.com/office/officeart/2005/8/layout/vList5"/>
    <dgm:cxn modelId="{2CCE45DD-DDA7-40A6-8D93-990D104B1324}" srcId="{C97391A5-4D5B-46A0-A982-27EF49B4A8D0}" destId="{DC47B492-568C-4488-925E-848666DC275B}" srcOrd="0" destOrd="0" parTransId="{CA61587B-C3A0-4A41-BAA1-0FBD7E3E6998}" sibTransId="{79A3956D-E505-4A6F-B131-252DC89F9FAE}"/>
    <dgm:cxn modelId="{D54726FC-ECF3-4860-8C8C-571CCD65D3B0}" srcId="{DC47B492-568C-4488-925E-848666DC275B}" destId="{7682F655-BC57-4BE4-BFF4-2609F27C43F9}" srcOrd="0" destOrd="0" parTransId="{724797B7-941E-4FF3-A193-61D76B30DCD7}" sibTransId="{700862C9-0B47-4E2F-9B3E-51FF8E19324D}"/>
    <dgm:cxn modelId="{2ADDC49E-B86F-4590-9E5A-5405610AA605}" type="presOf" srcId="{EC9DCC65-3A58-4477-822B-E1757A7B3597}" destId="{1A3A933F-B01C-46BD-8080-2E72B5ABD812}" srcOrd="0" destOrd="0" presId="urn:microsoft.com/office/officeart/2005/8/layout/vList5"/>
    <dgm:cxn modelId="{BD77564D-3268-4D9A-86FA-176D8BC972B1}" srcId="{D2ED19F8-96A3-498B-9201-05B61DA90421}" destId="{E294C99C-FDAB-4BCC-BB5C-E7B66F887BC6}" srcOrd="0" destOrd="0" parTransId="{C6151104-3834-4A57-BA84-0DE21952AF47}" sibTransId="{3D25AB28-5C49-4F87-8124-B17759546982}"/>
    <dgm:cxn modelId="{78B72681-072B-4713-918D-1137E7840159}" type="presOf" srcId="{56D1C83F-0464-4721-93FB-06C87A4ED8FD}" destId="{4C47B0FB-B04C-4320-A0C1-618CB09ED99A}" srcOrd="0" destOrd="1" presId="urn:microsoft.com/office/officeart/2005/8/layout/vList5"/>
    <dgm:cxn modelId="{55728F7D-DA49-4D18-99F6-48C0AA48BC83}" type="presOf" srcId="{E294C99C-FDAB-4BCC-BB5C-E7B66F887BC6}" destId="{ADAB12DC-C539-425F-87BB-50D3A91E21C2}" srcOrd="0" destOrd="0" presId="urn:microsoft.com/office/officeart/2005/8/layout/vList5"/>
    <dgm:cxn modelId="{874F327A-1760-4215-A996-4889E9D32F11}" type="presOf" srcId="{D2ED19F8-96A3-498B-9201-05B61DA90421}" destId="{FE1DCE29-0948-4C83-9DF8-950B0C49193F}" srcOrd="0" destOrd="0" presId="urn:microsoft.com/office/officeart/2005/8/layout/vList5"/>
    <dgm:cxn modelId="{967F5559-5B9E-4DA2-BFD6-86A9C741CCE7}" srcId="{EC9DCC65-3A58-4477-822B-E1757A7B3597}" destId="{7C3F0A81-2F2D-44DA-BE0A-51FE6F318C80}" srcOrd="0" destOrd="0" parTransId="{F8D0C5E2-9C21-4D96-80B1-A9666865A64B}" sibTransId="{068CEA84-6A9D-45DA-875A-D9AEED653124}"/>
    <dgm:cxn modelId="{5976B5AA-76CB-43AA-9E27-96F7C53B23A7}" srcId="{C97391A5-4D5B-46A0-A982-27EF49B4A8D0}" destId="{2CDC39EE-897B-480F-BA8A-F30166D10B44}" srcOrd="4" destOrd="0" parTransId="{45AC93A5-FDDE-407A-84F6-FF3BAC25075A}" sibTransId="{7812FAE6-4FF4-49C9-80EC-6EEB6E261242}"/>
    <dgm:cxn modelId="{F153631A-C799-4B28-8CA6-68D682A1F281}" type="presOf" srcId="{FC377E11-65FB-46F5-95DB-E29BE8C795C2}" destId="{4C47B0FB-B04C-4320-A0C1-618CB09ED99A}" srcOrd="0" destOrd="0" presId="urn:microsoft.com/office/officeart/2005/8/layout/vList5"/>
    <dgm:cxn modelId="{8FBAADA1-4C74-4099-909A-8EA6A7A8FC05}" type="presOf" srcId="{DC47B492-568C-4488-925E-848666DC275B}" destId="{3E455AD3-F759-463C-9F5B-A529FFBA7CC3}" srcOrd="0" destOrd="0" presId="urn:microsoft.com/office/officeart/2005/8/layout/vList5"/>
    <dgm:cxn modelId="{2F964059-4DC8-41DE-9C3D-E907A627BF96}" type="presOf" srcId="{B4061E35-7559-46C7-92F6-D63D1DC5018D}" destId="{0BCBB5C1-97AC-4CE6-8D02-2AE5EDD2AD3B}" srcOrd="0" destOrd="1" presId="urn:microsoft.com/office/officeart/2005/8/layout/vList5"/>
    <dgm:cxn modelId="{36D0B367-07B0-4029-B243-44800D4DF16F}" srcId="{EC9DCC65-3A58-4477-822B-E1757A7B3597}" destId="{542420AD-D6BA-453C-AA6F-F3EF778BCF31}" srcOrd="1" destOrd="0" parTransId="{C7ADF3CA-C9BC-4073-A870-CCC911668EC9}" sibTransId="{F279907F-2B04-495A-AF71-342E5A4C3D6C}"/>
    <dgm:cxn modelId="{A22D993F-5F50-4B0F-9892-E38A85E7942E}" type="presOf" srcId="{542420AD-D6BA-453C-AA6F-F3EF778BCF31}" destId="{B0575511-BE8D-4146-BF8D-CE0A848D5458}" srcOrd="0" destOrd="1" presId="urn:microsoft.com/office/officeart/2005/8/layout/vList5"/>
    <dgm:cxn modelId="{511D2855-11B5-4435-80D4-C0F702D79973}" srcId="{D2ED19F8-96A3-498B-9201-05B61DA90421}" destId="{16C3B22B-05AF-45B6-8989-7A2CE29AACB4}" srcOrd="1" destOrd="0" parTransId="{ED20BFAE-38CB-4FC2-8F74-A829C123178E}" sibTransId="{5CE7DE81-DD59-4B2E-A792-35746C7EC25C}"/>
    <dgm:cxn modelId="{6D728067-B038-4E51-A73D-EACABA1162B4}" srcId="{C97391A5-4D5B-46A0-A982-27EF49B4A8D0}" destId="{703606DB-2FCD-4944-AB6D-02B46EBB18F7}" srcOrd="1" destOrd="0" parTransId="{B163B376-F60B-4CEE-8B06-FAA55C1A2ADC}" sibTransId="{D7B0422C-50A8-4A45-8330-22F34756BA08}"/>
    <dgm:cxn modelId="{F384298D-9C24-485F-9FFB-9D18A459383B}" srcId="{90946987-7632-4AF4-82ED-913FD08DAA2B}" destId="{C45FFF13-6349-4E9E-9040-EE4130C6E8A8}" srcOrd="0" destOrd="0" parTransId="{099A5C26-60B6-41EF-AA17-AA784A4651FE}" sibTransId="{BEF02557-F87E-48FB-A872-22F88D5A37EF}"/>
    <dgm:cxn modelId="{E796EBDD-C35F-46EB-A479-8A56DF3B698E}" type="presParOf" srcId="{9FD11E76-AE58-4133-ABDB-A2F31FDBD481}" destId="{D50D2811-7528-44E8-A153-B7BA3D7DA1B1}" srcOrd="0" destOrd="0" presId="urn:microsoft.com/office/officeart/2005/8/layout/vList5"/>
    <dgm:cxn modelId="{AE78E437-927D-41C9-B238-A80E5F2B46AD}" type="presParOf" srcId="{D50D2811-7528-44E8-A153-B7BA3D7DA1B1}" destId="{3E455AD3-F759-463C-9F5B-A529FFBA7CC3}" srcOrd="0" destOrd="0" presId="urn:microsoft.com/office/officeart/2005/8/layout/vList5"/>
    <dgm:cxn modelId="{CAE3673F-CEB4-44A9-8A04-8835E9CE7B02}" type="presParOf" srcId="{D50D2811-7528-44E8-A153-B7BA3D7DA1B1}" destId="{CC1D983F-ECF6-4C5D-9F80-7AFC7D9769FA}" srcOrd="1" destOrd="0" presId="urn:microsoft.com/office/officeart/2005/8/layout/vList5"/>
    <dgm:cxn modelId="{1FBFF391-8790-4A34-9A0E-18FDC85AF69A}" type="presParOf" srcId="{9FD11E76-AE58-4133-ABDB-A2F31FDBD481}" destId="{92BB9EF4-7D41-4C5A-8D4E-EC4F147AF2D6}" srcOrd="1" destOrd="0" presId="urn:microsoft.com/office/officeart/2005/8/layout/vList5"/>
    <dgm:cxn modelId="{00700EA1-4847-401A-B8AE-FA44FAF86419}" type="presParOf" srcId="{9FD11E76-AE58-4133-ABDB-A2F31FDBD481}" destId="{19727AC7-ADC2-4B7A-A6DE-E2358621D42B}" srcOrd="2" destOrd="0" presId="urn:microsoft.com/office/officeart/2005/8/layout/vList5"/>
    <dgm:cxn modelId="{B21345F8-17C0-414C-9C87-7864CD1DDFF7}" type="presParOf" srcId="{19727AC7-ADC2-4B7A-A6DE-E2358621D42B}" destId="{A618B4A7-9602-488C-B447-A3F14D977250}" srcOrd="0" destOrd="0" presId="urn:microsoft.com/office/officeart/2005/8/layout/vList5"/>
    <dgm:cxn modelId="{5675880A-0C68-464C-9005-76933F408F87}" type="presParOf" srcId="{19727AC7-ADC2-4B7A-A6DE-E2358621D42B}" destId="{0BCBB5C1-97AC-4CE6-8D02-2AE5EDD2AD3B}" srcOrd="1" destOrd="0" presId="urn:microsoft.com/office/officeart/2005/8/layout/vList5"/>
    <dgm:cxn modelId="{C5C2D1C8-76E2-4413-8456-F03E8425C2B2}" type="presParOf" srcId="{9FD11E76-AE58-4133-ABDB-A2F31FDBD481}" destId="{3BE04891-E55B-43BE-8D68-CCE43E127B85}" srcOrd="3" destOrd="0" presId="urn:microsoft.com/office/officeart/2005/8/layout/vList5"/>
    <dgm:cxn modelId="{695E14AE-4456-42A3-9655-05C50712D694}" type="presParOf" srcId="{9FD11E76-AE58-4133-ABDB-A2F31FDBD481}" destId="{9E4382AA-1E1A-4C29-B54E-AC4E00DAC18D}" srcOrd="4" destOrd="0" presId="urn:microsoft.com/office/officeart/2005/8/layout/vList5"/>
    <dgm:cxn modelId="{1A2F942D-8C5B-4ACD-8885-5AE983F18092}" type="presParOf" srcId="{9E4382AA-1E1A-4C29-B54E-AC4E00DAC18D}" destId="{FE1DCE29-0948-4C83-9DF8-950B0C49193F}" srcOrd="0" destOrd="0" presId="urn:microsoft.com/office/officeart/2005/8/layout/vList5"/>
    <dgm:cxn modelId="{FA9344B8-85C7-4C40-B527-20BCD0336CB6}" type="presParOf" srcId="{9E4382AA-1E1A-4C29-B54E-AC4E00DAC18D}" destId="{ADAB12DC-C539-425F-87BB-50D3A91E21C2}" srcOrd="1" destOrd="0" presId="urn:microsoft.com/office/officeart/2005/8/layout/vList5"/>
    <dgm:cxn modelId="{FE073B63-9CD1-4DCF-883B-893DDB92B006}" type="presParOf" srcId="{9FD11E76-AE58-4133-ABDB-A2F31FDBD481}" destId="{1561689F-4B30-4F7D-B687-2D85DACB8114}" srcOrd="5" destOrd="0" presId="urn:microsoft.com/office/officeart/2005/8/layout/vList5"/>
    <dgm:cxn modelId="{67041978-0AA8-44E5-B6D8-913737EA78C7}" type="presParOf" srcId="{9FD11E76-AE58-4133-ABDB-A2F31FDBD481}" destId="{841FE5A3-8C29-4F2A-9D95-2B0C4BF1485B}" srcOrd="6" destOrd="0" presId="urn:microsoft.com/office/officeart/2005/8/layout/vList5"/>
    <dgm:cxn modelId="{CC5BA0BC-4C97-45DC-9615-0B8B37C84FEC}" type="presParOf" srcId="{841FE5A3-8C29-4F2A-9D95-2B0C4BF1485B}" destId="{1A3A933F-B01C-46BD-8080-2E72B5ABD812}" srcOrd="0" destOrd="0" presId="urn:microsoft.com/office/officeart/2005/8/layout/vList5"/>
    <dgm:cxn modelId="{D525235D-4309-4670-B199-B37EA06BF21B}" type="presParOf" srcId="{841FE5A3-8C29-4F2A-9D95-2B0C4BF1485B}" destId="{B0575511-BE8D-4146-BF8D-CE0A848D5458}" srcOrd="1" destOrd="0" presId="urn:microsoft.com/office/officeart/2005/8/layout/vList5"/>
    <dgm:cxn modelId="{6C9DC1E9-813F-45FA-9A41-4C60E26D0499}" type="presParOf" srcId="{9FD11E76-AE58-4133-ABDB-A2F31FDBD481}" destId="{60D21ABB-92E1-441B-AD43-3312FCE1D22A}" srcOrd="7" destOrd="0" presId="urn:microsoft.com/office/officeart/2005/8/layout/vList5"/>
    <dgm:cxn modelId="{F0FE68C7-EB1E-4938-87CF-11AC645B95EE}" type="presParOf" srcId="{9FD11E76-AE58-4133-ABDB-A2F31FDBD481}" destId="{C3489572-311C-49DE-8078-93D8B3525614}" srcOrd="8" destOrd="0" presId="urn:microsoft.com/office/officeart/2005/8/layout/vList5"/>
    <dgm:cxn modelId="{24ACFD75-32D6-4B57-839D-08290EE8C43C}" type="presParOf" srcId="{C3489572-311C-49DE-8078-93D8B3525614}" destId="{67F84CC8-017C-4755-8CDF-98564C7DDF0F}" srcOrd="0" destOrd="0" presId="urn:microsoft.com/office/officeart/2005/8/layout/vList5"/>
    <dgm:cxn modelId="{3555F4D2-38FA-4218-8738-0CCC22F7941A}" type="presParOf" srcId="{C3489572-311C-49DE-8078-93D8B3525614}" destId="{4C47B0FB-B04C-4320-A0C1-618CB09ED99A}" srcOrd="1" destOrd="0" presId="urn:microsoft.com/office/officeart/2005/8/layout/vList5"/>
    <dgm:cxn modelId="{05FFE8D6-E6A2-4264-8676-2E0FBF36BA1A}" type="presParOf" srcId="{9FD11E76-AE58-4133-ABDB-A2F31FDBD481}" destId="{FA33C933-6154-413D-B266-D3A69597F6CF}" srcOrd="9" destOrd="0" presId="urn:microsoft.com/office/officeart/2005/8/layout/vList5"/>
    <dgm:cxn modelId="{61AA4535-06B4-456B-A6B6-0F41226E2F8F}" type="presParOf" srcId="{9FD11E76-AE58-4133-ABDB-A2F31FDBD481}" destId="{070229A3-82C8-49AC-B53F-EAD2237C1C22}" srcOrd="10" destOrd="0" presId="urn:microsoft.com/office/officeart/2005/8/layout/vList5"/>
    <dgm:cxn modelId="{234A12C7-2436-4EFA-AE8F-E0C99324E992}" type="presParOf" srcId="{070229A3-82C8-49AC-B53F-EAD2237C1C22}" destId="{384A2C5E-1921-4457-BB4C-EEC95EE53851}" srcOrd="0" destOrd="0" presId="urn:microsoft.com/office/officeart/2005/8/layout/vList5"/>
    <dgm:cxn modelId="{538E83C4-E704-497A-B38A-BC6719437581}" type="presParOf" srcId="{070229A3-82C8-49AC-B53F-EAD2237C1C22}" destId="{781ED9C0-3AAB-4F19-BEB2-10A0AAB13E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79CB0-C9E4-4F2C-85C0-0D9C80305D90}" type="doc">
      <dgm:prSet loTypeId="urn:microsoft.com/office/officeart/2005/8/layout/b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3FCE0-3A8F-40EE-B144-6B3CDF376B3C}">
      <dgm:prSet phldrT="[Text]" custT="1"/>
      <dgm:spPr/>
      <dgm:t>
        <a:bodyPr/>
        <a:lstStyle/>
        <a:p>
          <a:r>
            <a:rPr lang="bn-IN" sz="20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NikoshBAN" panose="02000000000000000000" pitchFamily="2" charset="0"/>
            </a:rPr>
            <a:t>এপিএ-তে অন্তর্ভুক্ত কার্যক্রমসমূহের সাথে নীতি/পরিকল্পনার যোগসূত্র সুনির্দিষ্টভাবে চিহ্নিত করা;</a:t>
          </a:r>
          <a:endParaRPr lang="en-US" sz="2000" dirty="0"/>
        </a:p>
      </dgm:t>
    </dgm:pt>
    <dgm:pt modelId="{87925E80-93CA-459F-A6A0-18CAF86514EB}" type="parTrans" cxnId="{7F13D9F6-EC34-49BD-ABF4-A93B0C9E3647}">
      <dgm:prSet/>
      <dgm:spPr/>
      <dgm:t>
        <a:bodyPr/>
        <a:lstStyle/>
        <a:p>
          <a:endParaRPr lang="en-US"/>
        </a:p>
      </dgm:t>
    </dgm:pt>
    <dgm:pt modelId="{A3AC8E73-E1CD-439F-82CD-8E1E0B336D95}" type="sibTrans" cxnId="{7F13D9F6-EC34-49BD-ABF4-A93B0C9E3647}">
      <dgm:prSet/>
      <dgm:spPr/>
      <dgm:t>
        <a:bodyPr/>
        <a:lstStyle/>
        <a:p>
          <a:endParaRPr lang="en-US"/>
        </a:p>
      </dgm:t>
    </dgm:pt>
    <dgm:pt modelId="{0A329EA8-70CC-40AA-923E-6BDD836A909D}">
      <dgm:prSet phldrT="[Text]" custT="1"/>
      <dgm:spPr/>
      <dgm:t>
        <a:bodyPr/>
        <a:lstStyle/>
        <a:p>
          <a:r>
            <a:rPr lang="bn-IN" sz="20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NikoshBAN" panose="02000000000000000000" pitchFamily="2" charset="0"/>
            </a:rPr>
            <a:t>এপিএ-তে অন্তর্ভুক্ত কার্যক্রমের লক্ষ্যমাত্রা নির্ধারণের ভিত্তিদলিলসমূহ যেমন-প্রকল্প দলিল/বাজেট পর্যালোচনা করে প্রতিটি কার্যক্রমের বিপরীতে বাস্তবসম্মত লক্ষ্যমাত্রা নির্ধারণ করা;</a:t>
          </a:r>
          <a:endParaRPr lang="en-US" sz="2000" dirty="0"/>
        </a:p>
      </dgm:t>
    </dgm:pt>
    <dgm:pt modelId="{382A73C8-6C67-485C-A1AB-673C89C6F6BE}" type="parTrans" cxnId="{F8C7C14E-9238-451B-925F-519CE4D245FF}">
      <dgm:prSet/>
      <dgm:spPr/>
      <dgm:t>
        <a:bodyPr/>
        <a:lstStyle/>
        <a:p>
          <a:endParaRPr lang="en-US"/>
        </a:p>
      </dgm:t>
    </dgm:pt>
    <dgm:pt modelId="{7936F07E-FAF5-46AF-87DE-C8A3F6E69050}" type="sibTrans" cxnId="{F8C7C14E-9238-451B-925F-519CE4D245FF}">
      <dgm:prSet/>
      <dgm:spPr/>
      <dgm:t>
        <a:bodyPr/>
        <a:lstStyle/>
        <a:p>
          <a:endParaRPr lang="en-US"/>
        </a:p>
      </dgm:t>
    </dgm:pt>
    <dgm:pt modelId="{7E514F90-1276-4D11-843D-7183A63E79FE}">
      <dgm:prSet phldrT="[Text]" custT="1"/>
      <dgm:spPr/>
      <dgm:t>
        <a:bodyPr/>
        <a:lstStyle/>
        <a:p>
          <a:r>
            <a:rPr lang="bn-IN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প্রতিটি লক্ষ্যমাত্রার বিপরীতে প্রকৃত অর্জন যাতে যতদূর সম্ভব নির্ভুলভাবে যাচাই করা যায় সে লক্ষ্যে অর্জনের যথাযথ প্রমাণক নির্ধারণ করা। </a:t>
          </a:r>
          <a:endParaRPr lang="en-US" sz="2000" dirty="0"/>
        </a:p>
      </dgm:t>
    </dgm:pt>
    <dgm:pt modelId="{E3EE5F8B-B030-4568-A8F6-CC33660F0377}" type="parTrans" cxnId="{7D30A289-036A-4D84-84C2-415A0655D7A0}">
      <dgm:prSet/>
      <dgm:spPr/>
      <dgm:t>
        <a:bodyPr/>
        <a:lstStyle/>
        <a:p>
          <a:endParaRPr lang="en-US"/>
        </a:p>
      </dgm:t>
    </dgm:pt>
    <dgm:pt modelId="{3AC8DB3C-563F-485C-BEED-8CAB94C04F72}" type="sibTrans" cxnId="{7D30A289-036A-4D84-84C2-415A0655D7A0}">
      <dgm:prSet/>
      <dgm:spPr/>
      <dgm:t>
        <a:bodyPr/>
        <a:lstStyle/>
        <a:p>
          <a:endParaRPr lang="en-US"/>
        </a:p>
      </dgm:t>
    </dgm:pt>
    <dgm:pt modelId="{B31E15ED-3B77-49B6-98DF-835861262CA9}" type="pres">
      <dgm:prSet presAssocID="{7CF79CB0-C9E4-4F2C-85C0-0D9C80305D9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D7DD9-AD47-4822-A904-A41FCB47E484}" type="pres">
      <dgm:prSet presAssocID="{F283FCE0-3A8F-40EE-B144-6B3CDF376B3C}" presName="compNode" presStyleCnt="0"/>
      <dgm:spPr/>
    </dgm:pt>
    <dgm:pt modelId="{D01F51ED-46C1-48B5-9222-73D8B3F9F5BE}" type="pres">
      <dgm:prSet presAssocID="{F283FCE0-3A8F-40EE-B144-6B3CDF376B3C}" presName="childRect" presStyleLbl="bgAcc1" presStyleIdx="0" presStyleCnt="3">
        <dgm:presLayoutVars>
          <dgm:bulletEnabled val="1"/>
        </dgm:presLayoutVars>
      </dgm:prSet>
      <dgm:spPr/>
    </dgm:pt>
    <dgm:pt modelId="{2C539EDE-19A9-418A-8AAA-E5DB01B01C89}" type="pres">
      <dgm:prSet presAssocID="{F283FCE0-3A8F-40EE-B144-6B3CDF376B3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56735-6DA4-4A74-831B-5ABED5DD4DB1}" type="pres">
      <dgm:prSet presAssocID="{F283FCE0-3A8F-40EE-B144-6B3CDF376B3C}" presName="parentRect" presStyleLbl="alignNode1" presStyleIdx="0" presStyleCnt="3" custScaleX="99526" custScaleY="430244"/>
      <dgm:spPr/>
      <dgm:t>
        <a:bodyPr/>
        <a:lstStyle/>
        <a:p>
          <a:endParaRPr lang="en-US"/>
        </a:p>
      </dgm:t>
    </dgm:pt>
    <dgm:pt modelId="{270325A3-BB96-410D-B153-40B5C750D30C}" type="pres">
      <dgm:prSet presAssocID="{F283FCE0-3A8F-40EE-B144-6B3CDF376B3C}" presName="adorn" presStyleLbl="fgAccFollowNode1" presStyleIdx="0" presStyleCnt="3"/>
      <dgm:spPr/>
    </dgm:pt>
    <dgm:pt modelId="{765029EC-B5E5-43B9-AC24-A4C636DDA051}" type="pres">
      <dgm:prSet presAssocID="{A3AC8E73-E1CD-439F-82CD-8E1E0B336D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6CD987-8C43-4005-90DA-6C61465BCEBE}" type="pres">
      <dgm:prSet presAssocID="{0A329EA8-70CC-40AA-923E-6BDD836A909D}" presName="compNode" presStyleCnt="0"/>
      <dgm:spPr/>
    </dgm:pt>
    <dgm:pt modelId="{7C80EE08-C1CE-4358-9F2D-32EB0C300887}" type="pres">
      <dgm:prSet presAssocID="{0A329EA8-70CC-40AA-923E-6BDD836A909D}" presName="childRect" presStyleLbl="bgAcc1" presStyleIdx="1" presStyleCnt="3">
        <dgm:presLayoutVars>
          <dgm:bulletEnabled val="1"/>
        </dgm:presLayoutVars>
      </dgm:prSet>
      <dgm:spPr/>
    </dgm:pt>
    <dgm:pt modelId="{0B0EF103-B230-4D09-A494-39A7CEAF5020}" type="pres">
      <dgm:prSet presAssocID="{0A329EA8-70CC-40AA-923E-6BDD836A90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57374-F146-46F4-B94B-B0D462638DF5}" type="pres">
      <dgm:prSet presAssocID="{0A329EA8-70CC-40AA-923E-6BDD836A909D}" presName="parentRect" presStyleLbl="alignNode1" presStyleIdx="1" presStyleCnt="3" custScaleY="430244"/>
      <dgm:spPr/>
      <dgm:t>
        <a:bodyPr/>
        <a:lstStyle/>
        <a:p>
          <a:endParaRPr lang="en-US"/>
        </a:p>
      </dgm:t>
    </dgm:pt>
    <dgm:pt modelId="{7AAE8265-D62B-41F8-95BA-21A57882E9DE}" type="pres">
      <dgm:prSet presAssocID="{0A329EA8-70CC-40AA-923E-6BDD836A909D}" presName="adorn" presStyleLbl="fgAccFollowNode1" presStyleIdx="1" presStyleCnt="3"/>
      <dgm:spPr/>
    </dgm:pt>
    <dgm:pt modelId="{6085FE4D-CF41-4D81-9CC3-02A05DD34B86}" type="pres">
      <dgm:prSet presAssocID="{7936F07E-FAF5-46AF-87DE-C8A3F6E690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72255B-06A2-43EB-9410-CB3302DC7FE3}" type="pres">
      <dgm:prSet presAssocID="{7E514F90-1276-4D11-843D-7183A63E79FE}" presName="compNode" presStyleCnt="0"/>
      <dgm:spPr/>
    </dgm:pt>
    <dgm:pt modelId="{5C6B2D36-FC36-42FE-8EC7-7F58A9CCF603}" type="pres">
      <dgm:prSet presAssocID="{7E514F90-1276-4D11-843D-7183A63E79FE}" presName="childRect" presStyleLbl="bgAcc1" presStyleIdx="2" presStyleCnt="3">
        <dgm:presLayoutVars>
          <dgm:bulletEnabled val="1"/>
        </dgm:presLayoutVars>
      </dgm:prSet>
      <dgm:spPr/>
    </dgm:pt>
    <dgm:pt modelId="{1E3A6845-CC1A-43A8-A860-C4025AF15109}" type="pres">
      <dgm:prSet presAssocID="{7E514F90-1276-4D11-843D-7183A63E79F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C059-5A62-4A34-B92A-AC4C7D388A58}" type="pres">
      <dgm:prSet presAssocID="{7E514F90-1276-4D11-843D-7183A63E79FE}" presName="parentRect" presStyleLbl="alignNode1" presStyleIdx="2" presStyleCnt="3" custScaleY="419577"/>
      <dgm:spPr/>
      <dgm:t>
        <a:bodyPr/>
        <a:lstStyle/>
        <a:p>
          <a:endParaRPr lang="en-US"/>
        </a:p>
      </dgm:t>
    </dgm:pt>
    <dgm:pt modelId="{509FB9F6-7CB4-47E8-93D8-2B1D5BBE0295}" type="pres">
      <dgm:prSet presAssocID="{7E514F90-1276-4D11-843D-7183A63E79FE}" presName="adorn" presStyleLbl="fgAccFollowNode1" presStyleIdx="2" presStyleCnt="3"/>
      <dgm:spPr/>
    </dgm:pt>
  </dgm:ptLst>
  <dgm:cxnLst>
    <dgm:cxn modelId="{322CD838-E4FB-448F-8A62-BA5986B2889C}" type="presOf" srcId="{7936F07E-FAF5-46AF-87DE-C8A3F6E69050}" destId="{6085FE4D-CF41-4D81-9CC3-02A05DD34B86}" srcOrd="0" destOrd="0" presId="urn:microsoft.com/office/officeart/2005/8/layout/bList2#1"/>
    <dgm:cxn modelId="{6BBADA7D-9EDD-45DC-A0EC-A70731B1D176}" type="presOf" srcId="{0A329EA8-70CC-40AA-923E-6BDD836A909D}" destId="{C1657374-F146-46F4-B94B-B0D462638DF5}" srcOrd="1" destOrd="0" presId="urn:microsoft.com/office/officeart/2005/8/layout/bList2#1"/>
    <dgm:cxn modelId="{F8C7C14E-9238-451B-925F-519CE4D245FF}" srcId="{7CF79CB0-C9E4-4F2C-85C0-0D9C80305D90}" destId="{0A329EA8-70CC-40AA-923E-6BDD836A909D}" srcOrd="1" destOrd="0" parTransId="{382A73C8-6C67-485C-A1AB-673C89C6F6BE}" sibTransId="{7936F07E-FAF5-46AF-87DE-C8A3F6E69050}"/>
    <dgm:cxn modelId="{90CEA7F3-E29C-4F81-B886-4A5C9193E2F1}" type="presOf" srcId="{F283FCE0-3A8F-40EE-B144-6B3CDF376B3C}" destId="{C8C56735-6DA4-4A74-831B-5ABED5DD4DB1}" srcOrd="1" destOrd="0" presId="urn:microsoft.com/office/officeart/2005/8/layout/bList2#1"/>
    <dgm:cxn modelId="{C913093A-C683-409B-B44F-6D7ECD25159F}" type="presOf" srcId="{F283FCE0-3A8F-40EE-B144-6B3CDF376B3C}" destId="{2C539EDE-19A9-418A-8AAA-E5DB01B01C89}" srcOrd="0" destOrd="0" presId="urn:microsoft.com/office/officeart/2005/8/layout/bList2#1"/>
    <dgm:cxn modelId="{64D230D7-6EE7-450B-A153-706FE7A338B7}" type="presOf" srcId="{A3AC8E73-E1CD-439F-82CD-8E1E0B336D95}" destId="{765029EC-B5E5-43B9-AC24-A4C636DDA051}" srcOrd="0" destOrd="0" presId="urn:microsoft.com/office/officeart/2005/8/layout/bList2#1"/>
    <dgm:cxn modelId="{4A22F4CA-91AF-4F27-9E28-27DD857EFAD6}" type="presOf" srcId="{0A329EA8-70CC-40AA-923E-6BDD836A909D}" destId="{0B0EF103-B230-4D09-A494-39A7CEAF5020}" srcOrd="0" destOrd="0" presId="urn:microsoft.com/office/officeart/2005/8/layout/bList2#1"/>
    <dgm:cxn modelId="{7F13D9F6-EC34-49BD-ABF4-A93B0C9E3647}" srcId="{7CF79CB0-C9E4-4F2C-85C0-0D9C80305D90}" destId="{F283FCE0-3A8F-40EE-B144-6B3CDF376B3C}" srcOrd="0" destOrd="0" parTransId="{87925E80-93CA-459F-A6A0-18CAF86514EB}" sibTransId="{A3AC8E73-E1CD-439F-82CD-8E1E0B336D95}"/>
    <dgm:cxn modelId="{7D30A289-036A-4D84-84C2-415A0655D7A0}" srcId="{7CF79CB0-C9E4-4F2C-85C0-0D9C80305D90}" destId="{7E514F90-1276-4D11-843D-7183A63E79FE}" srcOrd="2" destOrd="0" parTransId="{E3EE5F8B-B030-4568-A8F6-CC33660F0377}" sibTransId="{3AC8DB3C-563F-485C-BEED-8CAB94C04F72}"/>
    <dgm:cxn modelId="{AB08807F-FEE6-4360-A0EB-013057E4758F}" type="presOf" srcId="{7E514F90-1276-4D11-843D-7183A63E79FE}" destId="{9F3BC059-5A62-4A34-B92A-AC4C7D388A58}" srcOrd="1" destOrd="0" presId="urn:microsoft.com/office/officeart/2005/8/layout/bList2#1"/>
    <dgm:cxn modelId="{7092B9CF-51EF-4F14-90DF-30D139F5AA37}" type="presOf" srcId="{7E514F90-1276-4D11-843D-7183A63E79FE}" destId="{1E3A6845-CC1A-43A8-A860-C4025AF15109}" srcOrd="0" destOrd="0" presId="urn:microsoft.com/office/officeart/2005/8/layout/bList2#1"/>
    <dgm:cxn modelId="{92D8924E-0FDB-44BD-82E9-58C2A1D8E7CC}" type="presOf" srcId="{7CF79CB0-C9E4-4F2C-85C0-0D9C80305D90}" destId="{B31E15ED-3B77-49B6-98DF-835861262CA9}" srcOrd="0" destOrd="0" presId="urn:microsoft.com/office/officeart/2005/8/layout/bList2#1"/>
    <dgm:cxn modelId="{2A1FF2BF-521E-4F23-A419-B284B3B33994}" type="presParOf" srcId="{B31E15ED-3B77-49B6-98DF-835861262CA9}" destId="{2A4D7DD9-AD47-4822-A904-A41FCB47E484}" srcOrd="0" destOrd="0" presId="urn:microsoft.com/office/officeart/2005/8/layout/bList2#1"/>
    <dgm:cxn modelId="{5281D3E9-DDBA-44FC-B17C-28A990FCF23F}" type="presParOf" srcId="{2A4D7DD9-AD47-4822-A904-A41FCB47E484}" destId="{D01F51ED-46C1-48B5-9222-73D8B3F9F5BE}" srcOrd="0" destOrd="0" presId="urn:microsoft.com/office/officeart/2005/8/layout/bList2#1"/>
    <dgm:cxn modelId="{FB5A2A01-DF8E-4552-B0DE-470FB834DE7D}" type="presParOf" srcId="{2A4D7DD9-AD47-4822-A904-A41FCB47E484}" destId="{2C539EDE-19A9-418A-8AAA-E5DB01B01C89}" srcOrd="1" destOrd="0" presId="urn:microsoft.com/office/officeart/2005/8/layout/bList2#1"/>
    <dgm:cxn modelId="{07604E51-5148-4D30-ACDA-5FF1B23D228B}" type="presParOf" srcId="{2A4D7DD9-AD47-4822-A904-A41FCB47E484}" destId="{C8C56735-6DA4-4A74-831B-5ABED5DD4DB1}" srcOrd="2" destOrd="0" presId="urn:microsoft.com/office/officeart/2005/8/layout/bList2#1"/>
    <dgm:cxn modelId="{C840247E-54EA-4DBA-8974-D054A693F26F}" type="presParOf" srcId="{2A4D7DD9-AD47-4822-A904-A41FCB47E484}" destId="{270325A3-BB96-410D-B153-40B5C750D30C}" srcOrd="3" destOrd="0" presId="urn:microsoft.com/office/officeart/2005/8/layout/bList2#1"/>
    <dgm:cxn modelId="{B5653FF0-D1F2-455C-AE91-0DA6061205E5}" type="presParOf" srcId="{B31E15ED-3B77-49B6-98DF-835861262CA9}" destId="{765029EC-B5E5-43B9-AC24-A4C636DDA051}" srcOrd="1" destOrd="0" presId="urn:microsoft.com/office/officeart/2005/8/layout/bList2#1"/>
    <dgm:cxn modelId="{F140D571-9799-42A9-9137-2F67F2532950}" type="presParOf" srcId="{B31E15ED-3B77-49B6-98DF-835861262CA9}" destId="{4B6CD987-8C43-4005-90DA-6C61465BCEBE}" srcOrd="2" destOrd="0" presId="urn:microsoft.com/office/officeart/2005/8/layout/bList2#1"/>
    <dgm:cxn modelId="{E3C9F88C-65F9-4DC3-B14C-13E8A19EE281}" type="presParOf" srcId="{4B6CD987-8C43-4005-90DA-6C61465BCEBE}" destId="{7C80EE08-C1CE-4358-9F2D-32EB0C300887}" srcOrd="0" destOrd="0" presId="urn:microsoft.com/office/officeart/2005/8/layout/bList2#1"/>
    <dgm:cxn modelId="{E3EECA44-B71C-4E36-AB0F-8F49D35A5FC6}" type="presParOf" srcId="{4B6CD987-8C43-4005-90DA-6C61465BCEBE}" destId="{0B0EF103-B230-4D09-A494-39A7CEAF5020}" srcOrd="1" destOrd="0" presId="urn:microsoft.com/office/officeart/2005/8/layout/bList2#1"/>
    <dgm:cxn modelId="{77FE2B54-5297-49F3-BB5D-6C8979AA4630}" type="presParOf" srcId="{4B6CD987-8C43-4005-90DA-6C61465BCEBE}" destId="{C1657374-F146-46F4-B94B-B0D462638DF5}" srcOrd="2" destOrd="0" presId="urn:microsoft.com/office/officeart/2005/8/layout/bList2#1"/>
    <dgm:cxn modelId="{D6ECD8E9-D4B4-476C-85EB-02A769C746A7}" type="presParOf" srcId="{4B6CD987-8C43-4005-90DA-6C61465BCEBE}" destId="{7AAE8265-D62B-41F8-95BA-21A57882E9DE}" srcOrd="3" destOrd="0" presId="urn:microsoft.com/office/officeart/2005/8/layout/bList2#1"/>
    <dgm:cxn modelId="{99CE7334-8C87-4C0D-B8D1-A6713B4BFB4C}" type="presParOf" srcId="{B31E15ED-3B77-49B6-98DF-835861262CA9}" destId="{6085FE4D-CF41-4D81-9CC3-02A05DD34B86}" srcOrd="3" destOrd="0" presId="urn:microsoft.com/office/officeart/2005/8/layout/bList2#1"/>
    <dgm:cxn modelId="{E493826D-2E1A-478F-B688-3B2895D8E6DD}" type="presParOf" srcId="{B31E15ED-3B77-49B6-98DF-835861262CA9}" destId="{A272255B-06A2-43EB-9410-CB3302DC7FE3}" srcOrd="4" destOrd="0" presId="urn:microsoft.com/office/officeart/2005/8/layout/bList2#1"/>
    <dgm:cxn modelId="{D5158C7E-30A0-4E29-8094-2C116107DADF}" type="presParOf" srcId="{A272255B-06A2-43EB-9410-CB3302DC7FE3}" destId="{5C6B2D36-FC36-42FE-8EC7-7F58A9CCF603}" srcOrd="0" destOrd="0" presId="urn:microsoft.com/office/officeart/2005/8/layout/bList2#1"/>
    <dgm:cxn modelId="{45ABBA99-A54B-4412-B1A2-2A413D4679AC}" type="presParOf" srcId="{A272255B-06A2-43EB-9410-CB3302DC7FE3}" destId="{1E3A6845-CC1A-43A8-A860-C4025AF15109}" srcOrd="1" destOrd="0" presId="urn:microsoft.com/office/officeart/2005/8/layout/bList2#1"/>
    <dgm:cxn modelId="{2E35EADD-BD38-4C11-99E0-63E1DDE606B1}" type="presParOf" srcId="{A272255B-06A2-43EB-9410-CB3302DC7FE3}" destId="{9F3BC059-5A62-4A34-B92A-AC4C7D388A58}" srcOrd="2" destOrd="0" presId="urn:microsoft.com/office/officeart/2005/8/layout/bList2#1"/>
    <dgm:cxn modelId="{DF2FFE6B-BE58-4901-80BA-5FEC34B4C1D2}" type="presParOf" srcId="{A272255B-06A2-43EB-9410-CB3302DC7FE3}" destId="{509FB9F6-7CB4-47E8-93D8-2B1D5BBE029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FC641-DD61-4EFD-B4C2-BE83A200DA1A}">
      <dsp:nvSpPr>
        <dsp:cNvPr id="0" name=""/>
        <dsp:cNvSpPr/>
      </dsp:nvSpPr>
      <dsp:spPr>
        <a:xfrm rot="21300000">
          <a:off x="21423" y="1641501"/>
          <a:ext cx="6938529" cy="79456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9DA48-4525-4EFD-BDD7-92FCA65CF337}">
      <dsp:nvSpPr>
        <dsp:cNvPr id="0" name=""/>
        <dsp:cNvSpPr/>
      </dsp:nvSpPr>
      <dsp:spPr>
        <a:xfrm>
          <a:off x="837765" y="215996"/>
          <a:ext cx="2094413" cy="1631027"/>
        </a:xfrm>
        <a:prstGeom prst="downArrow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27BF0-9777-46F9-B8AC-F7E2276EAE44}">
      <dsp:nvSpPr>
        <dsp:cNvPr id="0" name=""/>
        <dsp:cNvSpPr/>
      </dsp:nvSpPr>
      <dsp:spPr>
        <a:xfrm>
          <a:off x="3700129" y="274603"/>
          <a:ext cx="2234040" cy="116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00FF"/>
              </a:solidFill>
            </a:rPr>
            <a:t>Satisfy Public Demand</a:t>
          </a:r>
        </a:p>
      </dsp:txBody>
      <dsp:txXfrm>
        <a:off x="3700129" y="274603"/>
        <a:ext cx="2234040" cy="1163372"/>
      </dsp:txXfrm>
    </dsp:sp>
    <dsp:sp modelId="{7E6F11EA-896D-46AE-8D97-3D9502212B24}">
      <dsp:nvSpPr>
        <dsp:cNvPr id="0" name=""/>
        <dsp:cNvSpPr/>
      </dsp:nvSpPr>
      <dsp:spPr>
        <a:xfrm>
          <a:off x="4049198" y="2242662"/>
          <a:ext cx="2094413" cy="1631027"/>
        </a:xfrm>
        <a:prstGeom prst="upArrow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81A3-FD0D-4FF9-9609-8FBD0E9BF716}">
      <dsp:nvSpPr>
        <dsp:cNvPr id="0" name=""/>
        <dsp:cNvSpPr/>
      </dsp:nvSpPr>
      <dsp:spPr>
        <a:xfrm>
          <a:off x="1098924" y="2265472"/>
          <a:ext cx="2234040" cy="17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CC0099"/>
              </a:solidFill>
            </a:rPr>
            <a:t>Government Performance</a:t>
          </a:r>
        </a:p>
      </dsp:txBody>
      <dsp:txXfrm>
        <a:off x="1098924" y="2265472"/>
        <a:ext cx="2234040" cy="1712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003A6-5092-4957-A6B5-B45D9B464EC2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মন্ত্রণালয়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/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বিভাগে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প্রবর্তন</a:t>
          </a:r>
          <a:endParaRPr lang="en-US" sz="28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147831"/>
        <a:ext cx="6689078" cy="756160"/>
      </dsp:txXfrm>
    </dsp:sp>
    <dsp:sp modelId="{B44F6105-3BED-4544-AE9D-2B36E26C0F64}">
      <dsp:nvSpPr>
        <dsp:cNvPr id="0" name=""/>
        <dsp:cNvSpPr/>
      </dsp:nvSpPr>
      <dsp:spPr>
        <a:xfrm>
          <a:off x="0" y="59432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Nikosh" panose="02000000000000000000" pitchFamily="2" charset="0"/>
              <a:cs typeface="Nikosh" panose="02000000000000000000" pitchFamily="2" charset="0"/>
            </a:rPr>
            <a:t>২০১৪-১৫ </a:t>
          </a:r>
          <a:endParaRPr lang="en-US" sz="5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1133" y="110565"/>
        <a:ext cx="3683350" cy="945199"/>
      </dsp:txXfrm>
    </dsp:sp>
    <dsp:sp modelId="{740D6348-2513-4F5A-BCE2-28215FB14ABC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দপ্তর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/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সংস্থার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অন্তর্ভুক্তি</a:t>
          </a:r>
          <a:endParaRPr lang="en-US" sz="28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1247670"/>
        <a:ext cx="6689078" cy="756160"/>
      </dsp:txXfrm>
    </dsp:sp>
    <dsp:sp modelId="{16393F2D-4DA2-4ABC-8000-EE3C10DE608F}">
      <dsp:nvSpPr>
        <dsp:cNvPr id="0" name=""/>
        <dsp:cNvSpPr/>
      </dsp:nvSpPr>
      <dsp:spPr>
        <a:xfrm>
          <a:off x="0" y="1136373"/>
          <a:ext cx="3785616" cy="10474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Nikosh" panose="02000000000000000000" pitchFamily="2" charset="0"/>
              <a:cs typeface="Nikosh" panose="02000000000000000000" pitchFamily="2" charset="0"/>
            </a:rPr>
            <a:t>২০১৫-১৬ </a:t>
          </a:r>
          <a:endParaRPr lang="en-US" sz="5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1133" y="1187506"/>
        <a:ext cx="3683350" cy="945199"/>
      </dsp:txXfrm>
    </dsp:sp>
    <dsp:sp modelId="{6C754970-3F71-4413-AA37-8D7C9A639751}">
      <dsp:nvSpPr>
        <dsp:cNvPr id="0" name=""/>
        <dsp:cNvSpPr/>
      </dsp:nvSpPr>
      <dsp:spPr>
        <a:xfrm rot="5400000">
          <a:off x="6731621" y="-639404"/>
          <a:ext cx="837972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বিভাগ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ও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জেলা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সরকারি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বিশ্বদ্যিালয়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পর্যায়ে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বিস্তৃতি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28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2347508"/>
        <a:ext cx="6689078" cy="756160"/>
      </dsp:txXfrm>
    </dsp:sp>
    <dsp:sp modelId="{2E0C7E29-2BCA-4418-9075-C0F84CFAAB80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Nikosh" panose="02000000000000000000" pitchFamily="2" charset="0"/>
              <a:cs typeface="Nikosh" panose="02000000000000000000" pitchFamily="2" charset="0"/>
            </a:rPr>
            <a:t>২০১৬-১৭  </a:t>
          </a:r>
          <a:endParaRPr lang="en-US" sz="5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1133" y="2252988"/>
        <a:ext cx="3683350" cy="945199"/>
      </dsp:txXfrm>
    </dsp:sp>
    <dsp:sp modelId="{6614F22C-4ADB-4DD7-B71C-124243EC415F}">
      <dsp:nvSpPr>
        <dsp:cNvPr id="0" name=""/>
        <dsp:cNvSpPr/>
      </dsp:nvSpPr>
      <dsp:spPr>
        <a:xfrm rot="5400000">
          <a:off x="6731621" y="460434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উপজেলা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পর্যায়ে</a:t>
          </a:r>
          <a:r>
            <a:rPr lang="en-US" sz="28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সম্প্রসারণ</a:t>
          </a:r>
          <a:endParaRPr lang="en-US" sz="28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3447346"/>
        <a:ext cx="6689078" cy="756160"/>
      </dsp:txXfrm>
    </dsp:sp>
    <dsp:sp modelId="{D882760B-FBD5-40D7-956C-11B051909E8F}">
      <dsp:nvSpPr>
        <dsp:cNvPr id="0" name=""/>
        <dsp:cNvSpPr/>
      </dsp:nvSpPr>
      <dsp:spPr>
        <a:xfrm>
          <a:off x="0" y="3301693"/>
          <a:ext cx="3785616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Nikosh" panose="02000000000000000000" pitchFamily="2" charset="0"/>
              <a:cs typeface="Nikosh" panose="02000000000000000000" pitchFamily="2" charset="0"/>
            </a:rPr>
            <a:t>২০১৭-১৮ </a:t>
          </a:r>
          <a:endParaRPr lang="en-US" sz="5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1133" y="3352826"/>
        <a:ext cx="3683350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D983F-ECF6-4C5D-9F80-7AFC7D9769FA}">
      <dsp:nvSpPr>
        <dsp:cNvPr id="0" name=""/>
        <dsp:cNvSpPr/>
      </dsp:nvSpPr>
      <dsp:spPr>
        <a:xfrm rot="5400000">
          <a:off x="6827661" y="-2959922"/>
          <a:ext cx="64589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রূপকল্প, অভিলক্ষ্য, কৌশলগত উদ্দেশ্য</a:t>
          </a:r>
          <a:r>
            <a:rPr lang="en-US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এবং কার্যাবলি</a:t>
          </a:r>
          <a:endParaRPr lang="en-US" sz="1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113654"/>
        <a:ext cx="6698454" cy="582832"/>
      </dsp:txXfrm>
    </dsp:sp>
    <dsp:sp modelId="{3E455AD3-F759-463C-9F5B-A529FFBA7CC3}">
      <dsp:nvSpPr>
        <dsp:cNvPr id="0" name=""/>
        <dsp:cNvSpPr/>
      </dsp:nvSpPr>
      <dsp:spPr>
        <a:xfrm>
          <a:off x="0" y="1386"/>
          <a:ext cx="3785616" cy="8073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সেকশন-১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412" y="40798"/>
        <a:ext cx="3706792" cy="728541"/>
      </dsp:txXfrm>
    </dsp:sp>
    <dsp:sp modelId="{0BCBB5C1-97AC-4CE6-8D02-2AE5EDD2AD3B}">
      <dsp:nvSpPr>
        <dsp:cNvPr id="0" name=""/>
        <dsp:cNvSpPr/>
      </dsp:nvSpPr>
      <dsp:spPr>
        <a:xfrm rot="5400000">
          <a:off x="6827661" y="-2112188"/>
          <a:ext cx="645892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Nikosh" panose="02000000000000000000" pitchFamily="2" charset="0"/>
            <a:cs typeface="Nikosh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বিভিন্ন কার্যক্রমের চূড়ান্ত ফলাফল/প্রভাব</a:t>
          </a:r>
          <a:endParaRPr lang="as-IN" sz="20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961388"/>
        <a:ext cx="6698454" cy="582832"/>
      </dsp:txXfrm>
    </dsp:sp>
    <dsp:sp modelId="{A618B4A7-9602-488C-B447-A3F14D977250}">
      <dsp:nvSpPr>
        <dsp:cNvPr id="0" name=""/>
        <dsp:cNvSpPr/>
      </dsp:nvSpPr>
      <dsp:spPr>
        <a:xfrm>
          <a:off x="0" y="858300"/>
          <a:ext cx="3785616" cy="8073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সেকশন-২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412" y="897712"/>
        <a:ext cx="3706792" cy="728541"/>
      </dsp:txXfrm>
    </dsp:sp>
    <dsp:sp modelId="{ADAB12DC-C539-425F-87BB-50D3A91E21C2}">
      <dsp:nvSpPr>
        <dsp:cNvPr id="0" name=""/>
        <dsp:cNvSpPr/>
      </dsp:nvSpPr>
      <dsp:spPr>
        <a:xfrm rot="5400000">
          <a:off x="6827661" y="-1264455"/>
          <a:ext cx="645892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Nikosh" panose="02000000000000000000" pitchFamily="2" charset="0"/>
            <a:cs typeface="Nikosh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কৌশলগত উদ্দেশ্য, কার্যক্রম, কর্মসম্পাদন</a:t>
          </a:r>
          <a:r>
            <a:rPr lang="en-US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সূচক এবং লক্ষ্যমাত্রা</a:t>
          </a:r>
          <a:endParaRPr lang="as-IN" sz="20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1809121"/>
        <a:ext cx="6698454" cy="582832"/>
      </dsp:txXfrm>
    </dsp:sp>
    <dsp:sp modelId="{FE1DCE29-0948-4C83-9DF8-950B0C49193F}">
      <dsp:nvSpPr>
        <dsp:cNvPr id="0" name=""/>
        <dsp:cNvSpPr/>
      </dsp:nvSpPr>
      <dsp:spPr>
        <a:xfrm>
          <a:off x="0" y="1696853"/>
          <a:ext cx="3785616" cy="8073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সেকশন-৩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412" y="1736265"/>
        <a:ext cx="3706792" cy="728541"/>
      </dsp:txXfrm>
    </dsp:sp>
    <dsp:sp modelId="{B0575511-BE8D-4146-BF8D-CE0A848D5458}">
      <dsp:nvSpPr>
        <dsp:cNvPr id="0" name=""/>
        <dsp:cNvSpPr/>
      </dsp:nvSpPr>
      <dsp:spPr>
        <a:xfrm rot="5400000">
          <a:off x="6827661" y="-416721"/>
          <a:ext cx="645892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Nikosh" panose="02000000000000000000" pitchFamily="2" charset="0"/>
            <a:cs typeface="Nikosh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শব্দসংক্ষেপ</a:t>
          </a:r>
          <a:endParaRPr lang="as-IN" sz="20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2656855"/>
        <a:ext cx="6698454" cy="582832"/>
      </dsp:txXfrm>
    </dsp:sp>
    <dsp:sp modelId="{1A3A933F-B01C-46BD-8080-2E72B5ABD812}">
      <dsp:nvSpPr>
        <dsp:cNvPr id="0" name=""/>
        <dsp:cNvSpPr/>
      </dsp:nvSpPr>
      <dsp:spPr>
        <a:xfrm>
          <a:off x="0" y="2544587"/>
          <a:ext cx="3785616" cy="8073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সংযোজনী – ১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412" y="2583999"/>
        <a:ext cx="3706792" cy="728541"/>
      </dsp:txXfrm>
    </dsp:sp>
    <dsp:sp modelId="{4C47B0FB-B04C-4320-A0C1-618CB09ED99A}">
      <dsp:nvSpPr>
        <dsp:cNvPr id="0" name=""/>
        <dsp:cNvSpPr/>
      </dsp:nvSpPr>
      <dsp:spPr>
        <a:xfrm rot="5400000">
          <a:off x="6827661" y="419353"/>
          <a:ext cx="645892" cy="67299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Nikosh" panose="02000000000000000000" pitchFamily="2" charset="0"/>
            <a:cs typeface="Nikosh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কর্মসম্পাদন সূচকের পরিমাপ পদ্ধতি</a:t>
          </a:r>
          <a:endParaRPr lang="as-IN" sz="20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3492929"/>
        <a:ext cx="6698454" cy="582832"/>
      </dsp:txXfrm>
    </dsp:sp>
    <dsp:sp modelId="{67F84CC8-017C-4755-8CDF-98564C7DDF0F}">
      <dsp:nvSpPr>
        <dsp:cNvPr id="0" name=""/>
        <dsp:cNvSpPr/>
      </dsp:nvSpPr>
      <dsp:spPr>
        <a:xfrm>
          <a:off x="0" y="3392321"/>
          <a:ext cx="3785616" cy="80736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সংযোজনী -২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412" y="3431733"/>
        <a:ext cx="3706792" cy="728541"/>
      </dsp:txXfrm>
    </dsp:sp>
    <dsp:sp modelId="{781ED9C0-3AAB-4F19-BEB2-10A0AAB13EE4}">
      <dsp:nvSpPr>
        <dsp:cNvPr id="0" name=""/>
        <dsp:cNvSpPr/>
      </dsp:nvSpPr>
      <dsp:spPr>
        <a:xfrm rot="5400000">
          <a:off x="6827661" y="1278745"/>
          <a:ext cx="64589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Nikosh" panose="02000000000000000000" pitchFamily="2" charset="0"/>
            <a:cs typeface="Nikosh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কর্মসম্পাদন লক্ষ্যমাত্রা অর্জনের ক্ষেত্রে</a:t>
          </a:r>
          <a:r>
            <a:rPr lang="en-US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as-IN" sz="20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অন্যান্য কার্যালয়সমূহের উপর নির্ভরশীলতা</a:t>
          </a:r>
          <a:r>
            <a:rPr lang="as-IN" sz="14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 </a:t>
          </a:r>
          <a:endParaRPr lang="as-IN" sz="14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-5400000">
        <a:off x="3785615" y="4352321"/>
        <a:ext cx="6698454" cy="582832"/>
      </dsp:txXfrm>
    </dsp:sp>
    <dsp:sp modelId="{384A2C5E-1921-4457-BB4C-EEC95EE53851}">
      <dsp:nvSpPr>
        <dsp:cNvPr id="0" name=""/>
        <dsp:cNvSpPr/>
      </dsp:nvSpPr>
      <dsp:spPr>
        <a:xfrm>
          <a:off x="0" y="4240054"/>
          <a:ext cx="3785616" cy="8073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0" i="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সংযোজনী -৩</a:t>
          </a:r>
          <a:endParaRPr lang="en-US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9412" y="4279466"/>
        <a:ext cx="3706792" cy="728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F51ED-46C1-48B5-9222-73D8B3F9F5BE}">
      <dsp:nvSpPr>
        <dsp:cNvPr id="0" name=""/>
        <dsp:cNvSpPr/>
      </dsp:nvSpPr>
      <dsp:spPr>
        <a:xfrm>
          <a:off x="271640" y="1683"/>
          <a:ext cx="2713435" cy="20255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56735-6DA4-4A74-831B-5ABED5DD4DB1}">
      <dsp:nvSpPr>
        <dsp:cNvPr id="0" name=""/>
        <dsp:cNvSpPr/>
      </dsp:nvSpPr>
      <dsp:spPr>
        <a:xfrm>
          <a:off x="278071" y="589035"/>
          <a:ext cx="2700574" cy="3747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NikoshBAN" panose="02000000000000000000" pitchFamily="2" charset="0"/>
            </a:rPr>
            <a:t>এপিএ-তে অন্তর্ভুক্ত কার্যক্রমসমূহের সাথে নীতি/পরিকল্পনার যোগসূত্র সুনির্দিষ্টভাবে চিহ্নিত করা;</a:t>
          </a:r>
          <a:endParaRPr lang="en-US" sz="2000" kern="1200" dirty="0"/>
        </a:p>
      </dsp:txBody>
      <dsp:txXfrm>
        <a:off x="278071" y="589035"/>
        <a:ext cx="1901812" cy="3747316"/>
      </dsp:txXfrm>
    </dsp:sp>
    <dsp:sp modelId="{270325A3-BB96-410D-B153-40B5C750D30C}">
      <dsp:nvSpPr>
        <dsp:cNvPr id="0" name=""/>
        <dsp:cNvSpPr/>
      </dsp:nvSpPr>
      <dsp:spPr>
        <a:xfrm>
          <a:off x="2259269" y="2165552"/>
          <a:ext cx="949702" cy="9497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0EE08-C1CE-4358-9F2D-32EB0C300887}">
      <dsp:nvSpPr>
        <dsp:cNvPr id="0" name=""/>
        <dsp:cNvSpPr/>
      </dsp:nvSpPr>
      <dsp:spPr>
        <a:xfrm>
          <a:off x="3444255" y="1683"/>
          <a:ext cx="2713435" cy="20255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57374-F146-46F4-B94B-B0D462638DF5}">
      <dsp:nvSpPr>
        <dsp:cNvPr id="0" name=""/>
        <dsp:cNvSpPr/>
      </dsp:nvSpPr>
      <dsp:spPr>
        <a:xfrm>
          <a:off x="3444255" y="589035"/>
          <a:ext cx="2713435" cy="3747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NikoshBAN" panose="02000000000000000000" pitchFamily="2" charset="0"/>
            </a:rPr>
            <a:t>এপিএ-তে অন্তর্ভুক্ত কার্যক্রমের লক্ষ্যমাত্রা নির্ধারণের ভিত্তিদলিলসমূহ যেমন-প্রকল্প দলিল/বাজেট পর্যালোচনা করে প্রতিটি কার্যক্রমের বিপরীতে বাস্তবসম্মত লক্ষ্যমাত্রা নির্ধারণ করা;</a:t>
          </a:r>
          <a:endParaRPr lang="en-US" sz="2000" kern="1200" dirty="0"/>
        </a:p>
      </dsp:txBody>
      <dsp:txXfrm>
        <a:off x="3444255" y="589035"/>
        <a:ext cx="1910870" cy="3747316"/>
      </dsp:txXfrm>
    </dsp:sp>
    <dsp:sp modelId="{7AAE8265-D62B-41F8-95BA-21A57882E9DE}">
      <dsp:nvSpPr>
        <dsp:cNvPr id="0" name=""/>
        <dsp:cNvSpPr/>
      </dsp:nvSpPr>
      <dsp:spPr>
        <a:xfrm>
          <a:off x="5431884" y="2165552"/>
          <a:ext cx="949702" cy="9497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B2D36-FC36-42FE-8EC7-7F58A9CCF603}">
      <dsp:nvSpPr>
        <dsp:cNvPr id="0" name=""/>
        <dsp:cNvSpPr/>
      </dsp:nvSpPr>
      <dsp:spPr>
        <a:xfrm>
          <a:off x="6616869" y="24910"/>
          <a:ext cx="2713435" cy="202552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BC059-5A62-4A34-B92A-AC4C7D388A58}">
      <dsp:nvSpPr>
        <dsp:cNvPr id="0" name=""/>
        <dsp:cNvSpPr/>
      </dsp:nvSpPr>
      <dsp:spPr>
        <a:xfrm>
          <a:off x="6616869" y="658715"/>
          <a:ext cx="2713435" cy="3654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প্রতিটি লক্ষ্যমাত্রার বিপরীতে প্রকৃত অর্জন যাতে যতদূর সম্ভব নির্ভুলভাবে যাচাই করা যায় সে লক্ষ্যে অর্জনের যথাযথ প্রমাণক নির্ধারণ করা। </a:t>
          </a:r>
          <a:endParaRPr lang="en-US" sz="2000" kern="1200" dirty="0"/>
        </a:p>
      </dsp:txBody>
      <dsp:txXfrm>
        <a:off x="6616869" y="658715"/>
        <a:ext cx="1910870" cy="3654409"/>
      </dsp:txXfrm>
    </dsp:sp>
    <dsp:sp modelId="{509FB9F6-7CB4-47E8-93D8-2B1D5BBE0295}">
      <dsp:nvSpPr>
        <dsp:cNvPr id="0" name=""/>
        <dsp:cNvSpPr/>
      </dsp:nvSpPr>
      <dsp:spPr>
        <a:xfrm>
          <a:off x="8604498" y="2188779"/>
          <a:ext cx="949702" cy="9497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14B5A-30FF-40A8-92BB-DF77465C172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FA879-AAB2-46A7-88CC-1812F6CEC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6A555-28E5-414D-8422-3924DDBE481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4283"/>
            <a:ext cx="5608975" cy="36596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8876-76F4-4726-AF18-0759BD5B9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3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876-76F4-4726-AF18-0759BD5B95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smtClean="0"/>
              <a:t>Effectiveness is about doing the right task, completing activities and achieving goals.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smtClean="0"/>
              <a:t> Efficiency is about doing things in an optimal way, for example doing it the fastest or in the least expensive 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smtClean="0"/>
              <a:t> It could be the wrong thing, but it was done optimally.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563B0A-26F3-4CFF-9BAC-A9C5DCCC63C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7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307365-DAEB-490F-B84C-73540920163A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8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876-76F4-4726-AF18-0759BD5B954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876-76F4-4726-AF18-0759BD5B95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876-76F4-4726-AF18-0759BD5B954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876-76F4-4726-AF18-0759BD5B95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8876-76F4-4726-AF18-0759BD5B954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46AF-AC9B-4C95-823B-D2AC403C1AC1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8A17-F641-431D-9E26-0F8B0558761D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E57-9DF6-4CD0-9B8A-35D05EF96F25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D6BD-9FAD-4D77-BB0A-653552FA3576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D93-0AE2-420C-A956-89C1DF436523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8049-2251-4AEB-9031-9AF8BE301D2A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5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C7D-30AE-494B-83D7-89B4DCE41C3A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788B-B500-402D-9285-26A6A8F22B26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B55B-81A3-40FA-ABD3-21D3D63556E5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7548-1F44-4715-89EA-BAC1BE397BA4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C6D4-0581-4FBA-9E9F-6A59DD4CEE80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0011-8700-4006-97D0-FE3B49F2E366}" type="datetime1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F86D-50BC-4C10-8BCD-D2FAAAB37C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0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-rlHaeeLA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063" y="278969"/>
            <a:ext cx="6901096" cy="4100526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Tw Cen MT" panose="020B0602020104020603" pitchFamily="34" charset="0"/>
                <a:cs typeface="Nikosh" panose="02000000000000000000" pitchFamily="2" charset="0"/>
              </a:rPr>
              <a:t>বার্ষিক</a:t>
            </a:r>
            <a:r>
              <a:rPr lang="en-US" sz="2800" dirty="0" smtClean="0">
                <a:latin typeface="Tw Cen MT" panose="020B0602020104020603" pitchFamily="34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  <a:cs typeface="Nikosh" panose="02000000000000000000" pitchFamily="2" charset="0"/>
              </a:rPr>
              <a:t>কর্মসম্পাদন</a:t>
            </a:r>
            <a:r>
              <a:rPr lang="en-US" sz="2800" dirty="0" smtClean="0">
                <a:latin typeface="Tw Cen MT" panose="020B0602020104020603" pitchFamily="34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  <a:cs typeface="Nikosh" panose="02000000000000000000" pitchFamily="2" charset="0"/>
              </a:rPr>
              <a:t>চুক্তি</a:t>
            </a:r>
            <a:r>
              <a:rPr lang="en-US" sz="2800" dirty="0" smtClean="0">
                <a:latin typeface="Tw Cen MT" panose="020B0602020104020603" pitchFamily="34" charset="0"/>
                <a:cs typeface="Nikosh" panose="02000000000000000000" pitchFamily="2" charset="0"/>
              </a:rPr>
              <a:t> </a:t>
            </a:r>
            <a:br>
              <a:rPr lang="en-US" sz="2800" dirty="0" smtClean="0">
                <a:latin typeface="Tw Cen MT" panose="020B0602020104020603" pitchFamily="34" charset="0"/>
                <a:cs typeface="Nikosh" panose="02000000000000000000" pitchFamily="2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Annual Performance Agreement (APA) </a:t>
            </a:r>
            <a:r>
              <a:rPr lang="en-US" sz="2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800" dirty="0">
                <a:solidFill>
                  <a:srgbClr val="0070C0"/>
                </a:solidFill>
              </a:rPr>
              <a:t/>
            </a:r>
            <a:br>
              <a:rPr lang="en-US" sz="4800" dirty="0">
                <a:solidFill>
                  <a:srgbClr val="0070C0"/>
                </a:solidFill>
              </a:rPr>
            </a:br>
            <a:endParaRPr lang="en-US" sz="4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8926" y="4588042"/>
            <a:ext cx="5187552" cy="72902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b="1" dirty="0" err="1" smtClean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Maksuma</a:t>
            </a:r>
            <a:r>
              <a:rPr lang="en-US" sz="2000" b="1" dirty="0" smtClean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Akter</a:t>
            </a:r>
            <a:r>
              <a:rPr lang="en-US" sz="2000" b="1" dirty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 Banu</a:t>
            </a: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Joint </a:t>
            </a:r>
            <a:r>
              <a:rPr lang="en-US" sz="2000" b="0" dirty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Secretary </a:t>
            </a:r>
          </a:p>
          <a:p>
            <a:pPr algn="l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Financial Institutions Division</a:t>
            </a:r>
          </a:p>
          <a:p>
            <a:pPr algn="l">
              <a:spcBef>
                <a:spcPts val="0"/>
              </a:spcBef>
            </a:pPr>
            <a:r>
              <a:rPr lang="en-US" sz="2000" b="0" dirty="0">
                <a:solidFill>
                  <a:schemeClr val="tx1"/>
                </a:solidFill>
                <a:latin typeface="Tw Cen MT" panose="020B0602020104020603" pitchFamily="34" charset="0"/>
                <a:cs typeface="Nikosh" panose="02000000000000000000" pitchFamily="2" charset="0"/>
              </a:rPr>
              <a:t>Ministry of Finance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3840693" y="3283527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38" y="1142569"/>
            <a:ext cx="2561776" cy="133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43" y="1210763"/>
            <a:ext cx="7886700" cy="52577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12" y="0"/>
            <a:ext cx="3442288" cy="163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8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="" xmlns:a16="http://schemas.microsoft.com/office/drawing/2014/main" id="{3759FDA4-1719-FB41-90FD-6229B55E736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b="5709"/>
          <a:stretch>
            <a:fillRect/>
          </a:stretch>
        </p:blipFill>
        <p:spPr bwMode="auto">
          <a:xfrm rot="460607">
            <a:off x="5960802" y="1278173"/>
            <a:ext cx="5602638" cy="43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A48E1C-E10F-1046-8D03-AF083B4F7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461" y="1054100"/>
            <a:ext cx="4924340" cy="4967188"/>
          </a:xfrm>
        </p:spPr>
        <p:txBody>
          <a:bodyPr>
            <a:normAutofit/>
          </a:bodyPr>
          <a:lstStyle/>
          <a:p>
            <a:pPr algn="just"/>
            <a:r>
              <a:rPr lang="en-US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       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      </a:t>
            </a:r>
            <a:r>
              <a:rPr lang="en-US" altLang="en-US" sz="2000" dirty="0" err="1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সুখী</a:t>
            </a:r>
            <a:r>
              <a:rPr lang="en-US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ও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সমৃদ্ধিশালী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দেশ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গড়তে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হলে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দেশবাসিকে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কঠোর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পরিশ্রমের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মাধ্যমে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উৎপাদন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বাড়াতে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হবে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।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কিন্তু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একটি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কথা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ভুলে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গেলে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চলবে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না</a:t>
            </a:r>
            <a:r>
              <a:rPr lang="en-US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-</a:t>
            </a:r>
            <a:r>
              <a:rPr lang="en-US" altLang="en-US" sz="2000" b="1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চরিত্র</a:t>
            </a:r>
            <a:r>
              <a:rPr lang="en-US" altLang="en-US" sz="2000" b="1" dirty="0" smtClean="0">
                <a:solidFill>
                  <a:srgbClr val="FF0000"/>
                </a:solidFill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পরিবর্তন</a:t>
            </a:r>
            <a:r>
              <a:rPr lang="en-US" altLang="en-US" sz="2000" b="1" dirty="0">
                <a:solidFill>
                  <a:srgbClr val="FF0000"/>
                </a:solidFill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না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হলে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এ </a:t>
            </a:r>
            <a:r>
              <a:rPr lang="bn-IN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অভাগা দেশের ভাগ্য ফিরানো যাবে </a:t>
            </a:r>
            <a:r>
              <a:rPr lang="bn-IN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কিনা </a:t>
            </a:r>
            <a:r>
              <a:rPr lang="bn-IN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সন্দেহ</a:t>
            </a:r>
            <a:r>
              <a:rPr lang="x-none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।</a:t>
            </a:r>
            <a:r>
              <a:rPr lang="bn-IN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স্বজনপ্রীতি</a:t>
            </a:r>
            <a:r>
              <a:rPr lang="bn-IN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,</a:t>
            </a:r>
            <a:r>
              <a:rPr lang="en-US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bn-IN" altLang="en-US" sz="2000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দুর্নীতি </a:t>
            </a:r>
            <a:r>
              <a:rPr lang="bn-IN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ও আত্মপ্রবঞ্চনার ঊর্ধে থেকে আমাদের সকলকে আত্মসমালোচনা, আত্মসংযম ও আত্মশুদ্ধি করতে হবে।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”</a:t>
            </a:r>
            <a:r>
              <a:rPr lang="bn-IN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endParaRPr lang="x-none" altLang="en-US" sz="2000" dirty="0">
              <a:latin typeface="Nikosh" pitchFamily="2" charset="0"/>
              <a:ea typeface="Calibri" panose="020F0502020204030204" pitchFamily="34" charset="0"/>
              <a:cs typeface="Nikosh" pitchFamily="2" charset="0"/>
            </a:endParaRPr>
          </a:p>
          <a:p>
            <a:pPr algn="just">
              <a:lnSpc>
                <a:spcPct val="150000"/>
              </a:lnSpc>
            </a:pPr>
            <a:endParaRPr lang="en-US" altLang="en-US" sz="2000" b="1" dirty="0" smtClean="0">
              <a:latin typeface="Nikosh" pitchFamily="2" charset="0"/>
              <a:ea typeface="Calibri" panose="020F0502020204030204" pitchFamily="34" charset="0"/>
              <a:cs typeface="Nikosh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 err="1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জাতির</a:t>
            </a:r>
            <a:r>
              <a:rPr lang="en-US" altLang="en-US" sz="2000" b="1" dirty="0" smtClean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পিতা</a:t>
            </a:r>
            <a:r>
              <a:rPr lang="en-US" altLang="en-US" sz="2000" b="1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বঙ্গবন্ধু</a:t>
            </a:r>
            <a:r>
              <a:rPr lang="en-US" altLang="en-US" sz="2000" b="1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শেখ</a:t>
            </a:r>
            <a:r>
              <a:rPr lang="en-US" altLang="en-US" sz="2000" b="1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মুজিবুর</a:t>
            </a:r>
            <a:r>
              <a:rPr lang="en-US" altLang="en-US" sz="2000" b="1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b="1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রহমান</a:t>
            </a:r>
            <a:endParaRPr lang="bn-IN" altLang="en-US" sz="2000" b="1" dirty="0">
              <a:latin typeface="Nikosh" pitchFamily="2" charset="0"/>
              <a:ea typeface="Calibri" panose="020F0502020204030204" pitchFamily="34" charset="0"/>
              <a:cs typeface="Nikosh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x-none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 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২৫ </a:t>
            </a:r>
            <a:r>
              <a:rPr lang="en-US" altLang="en-US" sz="2000" dirty="0" err="1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ডিসেম্বর</a:t>
            </a:r>
            <a:r>
              <a:rPr lang="en-US" altLang="en-US" sz="2000" dirty="0">
                <a:latin typeface="Nikosh" pitchFamily="2" charset="0"/>
                <a:ea typeface="Calibri" panose="020F0502020204030204" pitchFamily="34" charset="0"/>
                <a:cs typeface="Nikosh" pitchFamily="2" charset="0"/>
              </a:rPr>
              <a:t>, ১৯৭৪</a:t>
            </a:r>
          </a:p>
          <a:p>
            <a:pPr>
              <a:lnSpc>
                <a:spcPct val="150000"/>
              </a:lnSpc>
            </a:pPr>
            <a:endParaRPr lang="x-none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FED2DA-813F-4EB4-A365-D97CACC1363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5135564" y="1720850"/>
            <a:ext cx="47831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“স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র্মকাণ্ডে দক্ষতা ও দায়বদ্ধতা বৃদ্ধি, গতিশীলতা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ন,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 এবং প্রতিষ্ঠানের কার্যকারিতা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ই আ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র্মসম্পাদন ব্যবস্থাপনা চালু করেছি।”</a:t>
            </a:r>
          </a:p>
          <a:p>
            <a:pPr algn="just"/>
            <a:endParaRPr lang="en-US" altLang="en-US" sz="3200" b="1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r"/>
            <a:r>
              <a:rPr lang="en-US" altLang="en-US" sz="320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মাননীয় প্রধানমন্ত্রী শ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খ </a:t>
            </a:r>
            <a:r>
              <a:rPr lang="as-IN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altLang="en-US" sz="3200" b="1">
                <a:latin typeface="Nikosh" panose="02000000000000000000" pitchFamily="2" charset="0"/>
                <a:cs typeface="Nikosh" panose="02000000000000000000" pitchFamily="2" charset="0"/>
              </a:rPr>
              <a:t>াসিনা 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1143001"/>
            <a:ext cx="279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s://apams.cabinet.gov.bd/assets/admin/layout/img/apa_logo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7938"/>
            <a:ext cx="1046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59638" y="2069695"/>
            <a:ext cx="7244194" cy="3123655"/>
          </a:xfrm>
        </p:spPr>
        <p:txBody>
          <a:bodyPr>
            <a:normAutofit lnSpcReduction="10000"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rgbClr val="0070C0"/>
                </a:solidFill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২০১৪-১৫ </a:t>
            </a:r>
            <a:r>
              <a:rPr lang="en-AU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অর্থবছর</a:t>
            </a:r>
            <a:r>
              <a:rPr lang="bn-IN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সরকারি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কাজে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স্বচ্ছতা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জবাবদিহি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বৃদ্ধি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ফলাফলধর্মী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কর্মকাণ্ডে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উৎসাহ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প্রদান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কর্মকৃতি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Performance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মূল্যায়নের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লক্ষ্যে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APA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প্রবর্তন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।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নির্ধারিত</a:t>
            </a:r>
            <a:r>
              <a:rPr lang="en-AU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ছক</a:t>
            </a:r>
            <a:r>
              <a:rPr lang="en-AU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কো</a:t>
            </a:r>
            <a:r>
              <a:rPr lang="en-US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নো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সরকারি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একটি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নির্দিষ্ট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অর্থবছরে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বিভিন্ন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কার্যক্রমের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সকল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ফলাফল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অর্জন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করতে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চায়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APA </a:t>
            </a:r>
            <a:r>
              <a:rPr lang="en-AU" sz="2400" b="1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নির্দেশিকা</a:t>
            </a:r>
            <a:r>
              <a:rPr lang="en-AU" sz="2400" b="1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APA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প্রণয়ন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পরিবীক্ষণ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কার্যক্রম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যথাযথভাবে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পরিচালনায়</a:t>
            </a:r>
            <a:r>
              <a:rPr lang="en-AU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AU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সহায়তা</a:t>
            </a:r>
            <a:endParaRPr lang="en-US" sz="24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34" y="384396"/>
            <a:ext cx="2511381" cy="11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8291" y="1065281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প্রেক্ষাপট </a:t>
            </a:r>
            <a:r>
              <a:rPr lang="en-AU" sz="32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ও </a:t>
            </a:r>
            <a:r>
              <a:rPr lang="en-AU" sz="32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উদ্দেশ্য</a:t>
            </a:r>
            <a:r>
              <a:rPr lang="en-AU" sz="32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 </a:t>
            </a:r>
            <a:endParaRPr lang="en-US" sz="5400" b="1" dirty="0">
              <a:solidFill>
                <a:schemeClr val="accent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এপিএ’র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ধারাবাহিক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সম্প্রসারণ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38200" y="1825626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51" y="795968"/>
            <a:ext cx="2239666" cy="10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87" y="487680"/>
            <a:ext cx="8971066" cy="59009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552" y="1760137"/>
            <a:ext cx="6847796" cy="521642"/>
          </a:xfrm>
        </p:spPr>
        <p:txBody>
          <a:bodyPr>
            <a:normAutofit fontScale="90000"/>
          </a:bodyPr>
          <a:lstStyle/>
          <a:p>
            <a:pPr algn="l"/>
            <a:r>
              <a:rPr lang="bn-BD" sz="3200" b="1" dirty="0">
                <a:solidFill>
                  <a:schemeClr val="accent1"/>
                </a:solidFill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বার্ষিক কর্মসম্পাদন চুক্তি </a:t>
            </a:r>
            <a:r>
              <a:rPr lang="bn-IN" sz="3200" b="1" dirty="0">
                <a:solidFill>
                  <a:schemeClr val="accent1"/>
                </a:solidFill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প্রণয়নে সাধারণ নির্দেশাবলি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8302" y="2362200"/>
            <a:ext cx="5190978" cy="388620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en-AU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AU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সরকারের</a:t>
            </a:r>
            <a:r>
              <a:rPr lang="en-AU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</a:t>
            </a:r>
            <a:r>
              <a:rPr lang="en-AU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পরিকল্পনা</a:t>
            </a:r>
            <a:r>
              <a:rPr lang="en-AU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endParaRPr lang="en-US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marL="868680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সরকারের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নির্বাচনী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ইশতেহার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২০১৮</a:t>
            </a:r>
          </a:p>
          <a:p>
            <a:pPr marL="868680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প্রেক্ষিত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পরিকল্পনা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২০২১-২০৪১</a:t>
            </a:r>
          </a:p>
          <a:p>
            <a:pPr marL="868680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অষ্টম</a:t>
            </a:r>
            <a:r>
              <a:rPr lang="en-US" sz="20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পঞ্চবার্ষিক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পরিকল্পনা</a:t>
            </a:r>
            <a:r>
              <a:rPr lang="en-US" sz="20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২০২১-২০২৫</a:t>
            </a:r>
            <a:endParaRPr lang="en-US" sz="20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868680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বাংলাদেশ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ব-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দ্বীপ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পরিকল্পনা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২১০০ </a:t>
            </a:r>
            <a:r>
              <a:rPr lang="en-US" sz="16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(Bangladesh Delta Plan 2100)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এবং</a:t>
            </a:r>
            <a:endParaRPr lang="en-US" sz="2000" dirty="0"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868680" indent="-45720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টেকসই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উন্নয়ন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অভীষ্ট</a:t>
            </a:r>
            <a:r>
              <a:rPr lang="en-US" sz="20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২০৩০ </a:t>
            </a:r>
            <a:r>
              <a:rPr lang="en-US" sz="1600" dirty="0" smtClean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(</a:t>
            </a:r>
            <a:r>
              <a:rPr lang="en-US" sz="16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Sustainable Development Goals 2030)</a:t>
            </a:r>
            <a:endParaRPr lang="en-US" sz="1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524" y="488944"/>
            <a:ext cx="1790106" cy="105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9"/>
          <p:cNvGrpSpPr/>
          <p:nvPr/>
        </p:nvGrpSpPr>
        <p:grpSpPr>
          <a:xfrm>
            <a:off x="5471409" y="1671767"/>
            <a:ext cx="6057479" cy="4403251"/>
            <a:chOff x="-2" y="1496575"/>
            <a:chExt cx="9456823" cy="5361425"/>
          </a:xfrm>
        </p:grpSpPr>
        <p:sp>
          <p:nvSpPr>
            <p:cNvPr id="7" name="Rectangle 6"/>
            <p:cNvSpPr/>
            <p:nvPr/>
          </p:nvSpPr>
          <p:spPr>
            <a:xfrm>
              <a:off x="0" y="5569423"/>
              <a:ext cx="1676400" cy="1288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VISION 2021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6400" y="5410200"/>
              <a:ext cx="1828800" cy="1143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SDGs 2030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2" y="4543424"/>
              <a:ext cx="2081698" cy="173355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2041 </a:t>
              </a:r>
              <a:r>
                <a:rPr lang="en-US" sz="1600" b="1" dirty="0" smtClean="0"/>
                <a:t>DEVELOPED COUNTRY</a:t>
              </a:r>
              <a:endParaRPr lang="en-US" sz="24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6898" y="3698114"/>
              <a:ext cx="1828802" cy="1935210"/>
            </a:xfrm>
            <a:prstGeom prst="rect">
              <a:avLst/>
            </a:prstGeom>
            <a:solidFill>
              <a:srgbClr val="29832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 smtClean="0"/>
            </a:p>
            <a:p>
              <a:pPr algn="ctr"/>
              <a:r>
                <a:rPr lang="en-US" b="1" dirty="0" smtClean="0"/>
                <a:t>2071 </a:t>
              </a:r>
              <a:r>
                <a:rPr lang="en-US" sz="2000" b="1" dirty="0" smtClean="0"/>
                <a:t>:</a:t>
              </a:r>
            </a:p>
            <a:p>
              <a:pPr algn="ctr"/>
              <a:r>
                <a:rPr lang="en-US" sz="1600" b="1" dirty="0" smtClean="0"/>
                <a:t>100 YEARS of </a:t>
              </a:r>
              <a:r>
                <a:rPr lang="en-US" sz="1600" b="1" kern="1100" spc="-100" dirty="0" smtClean="0"/>
                <a:t>INDEPENDENCE</a:t>
              </a:r>
              <a:endParaRPr lang="en-US" sz="1600" b="1" kern="1100" spc="-1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15700" y="3326680"/>
              <a:ext cx="1981199" cy="157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2100 </a:t>
              </a:r>
            </a:p>
            <a:p>
              <a:pPr algn="ctr"/>
              <a:r>
                <a:rPr lang="en-US" b="1" dirty="0" smtClean="0"/>
                <a:t>DELTA PLAN</a:t>
              </a:r>
              <a:endParaRPr lang="en-US" b="1" dirty="0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" y="3771900"/>
              <a:ext cx="1676400" cy="178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76198" y="3034203"/>
              <a:ext cx="1523999" cy="71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 smtClean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মধ্যম আয়ের দেশ</a:t>
              </a:r>
              <a:endParaRPr lang="en-US" sz="1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4" name="Picture 7" descr="http://www.primeconstruction.pl/userfiles/image/sustainable-developme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3771900"/>
              <a:ext cx="1752600" cy="16383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676401" y="2985439"/>
              <a:ext cx="1768380" cy="71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উন্নয়ন </a:t>
              </a:r>
            </a:p>
            <a:p>
              <a:pPr algn="ctr"/>
              <a:r>
                <a:rPr lang="bn-IN" sz="1600" b="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জংশন </a:t>
              </a:r>
              <a:endParaRPr lang="en-US" sz="1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1" y="2669760"/>
              <a:ext cx="179416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384331" y="2264576"/>
              <a:ext cx="1904999" cy="41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00" b="1" dirty="0">
                  <a:solidFill>
                    <a:srgbClr val="00206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সোনার বাংলা </a:t>
              </a:r>
              <a:endParaRPr lang="en-US" sz="1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8" name="Picture 13" descr="https://encrypted-tbn3.gstatic.com/images?q=tbn:ANd9GcQh6tRBVJMLfQyvCLZfPI8OH1JA-YAPOdg-X6-tlDckdUfOIZD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15700" y="1902636"/>
              <a:ext cx="2022087" cy="1402619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160642" y="1496575"/>
              <a:ext cx="2296179" cy="48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solidFill>
                    <a:srgbClr val="0033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নিরাপদ বদ্বীপ </a:t>
              </a:r>
              <a:endParaRPr lang="en-US" sz="2000" b="1" dirty="0">
                <a:solidFill>
                  <a:srgbClr val="0033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0" name="Picture 15" descr="http://observatoiredumensonge.files.wordpress.com/2013/01/surprise-2.jpg?w=300&amp;h=26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71918" y="1519009"/>
              <a:ext cx="1828801" cy="118717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448299" y="2669760"/>
              <a:ext cx="1932763" cy="71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DEPENDS on Us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5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0014" y="942798"/>
            <a:ext cx="6596743" cy="1212573"/>
          </a:xfrm>
        </p:spPr>
        <p:txBody>
          <a:bodyPr>
            <a:normAutofit/>
          </a:bodyPr>
          <a:lstStyle/>
          <a:p>
            <a:pPr algn="l"/>
            <a:r>
              <a:rPr lang="bn-BD" sz="2800" b="1" dirty="0">
                <a:solidFill>
                  <a:schemeClr val="accent1"/>
                </a:solidFill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বার্ষিক কর্মসম্পাদন চুক্তি </a:t>
            </a:r>
            <a:r>
              <a:rPr lang="bn-IN" sz="2800" b="1" dirty="0">
                <a:solidFill>
                  <a:schemeClr val="accent1"/>
                </a:solidFill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প্রণয়নে সাধারণ নির্দেশাবলি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7285" y="2528047"/>
            <a:ext cx="6759312" cy="3281108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</a:t>
            </a:r>
            <a:r>
              <a:rPr lang="bn-BD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মন্ত্রণালয়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bn-BD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বিভাগ কর্তৃক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প্রণীত</a:t>
            </a:r>
            <a:r>
              <a:rPr lang="bn-BD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নীতি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কৌশলপত্র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পরিকল্পনায়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বিধৃত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লক্ষ্যমাত্রা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উদ্দেশ্যসমূহ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অর্জনে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গৃহীত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;</a:t>
            </a:r>
          </a:p>
          <a:p>
            <a:pPr marL="0" marR="0" lv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 ‘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মুজিববর্ষ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উপলক্ষ্যে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গৃহীত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জনহিতকর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কার্যক্রমের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লক্ষ‌্যমাত্রা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 ‘</a:t>
            </a:r>
            <a:r>
              <a:rPr lang="bn-IN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মধ্যমেয়াদী </a:t>
            </a:r>
            <a:r>
              <a:rPr lang="bn-BD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বাজেট কাঠামো</a:t>
            </a:r>
            <a:r>
              <a:rPr lang="bn-IN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প্রদত্ত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রূপকল্প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অভিলক্ষ্য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KPI,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উদ্দেশ্য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কার্যক্রমের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APA-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প্রদত্ত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তথ্যের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সামঞ্জস্য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</a:p>
          <a:p>
            <a:pPr marL="0" marR="0" lv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অর্থবছরের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সম্ভাব্য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বাজেটের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সামঞ্জস্য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রেখে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APA-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লক্ষ্যমাত্রা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নির্ধারণ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;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৫.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ডিজিটাল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বিনির্মাণে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 উদ্ভাবনী ও সংস্কারমূলক উদ্যোগ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ডিজিটাইজেশন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ডিজিটাল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সেবা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সহজীকরণের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AU" sz="2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লক্ষ্যমাত্রা</a:t>
            </a:r>
            <a:r>
              <a:rPr lang="en-AU" sz="2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;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25" y="811567"/>
            <a:ext cx="2102980" cy="9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মুজিব বর্ষ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মুজিব বর্ষ - উইকিপিডিয়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মুজিব বর্ষ - উইকিপিডিয়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মুজিব-বর্ষ-লোগো-সকল-যোগাযোগ-পত্রে-ব্যবহা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মুজিব বর্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4" y="1755484"/>
            <a:ext cx="1784555" cy="125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ডিজিটাল বাংলাদেশ পুরস্কার ২০২১-এর আবেদন আহ্বান | 1066231 | কালের কণ্ঠ |  kalerkanth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13" y="4591050"/>
            <a:ext cx="178455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0.gstatic.com/images?q=tbn:ANd9GcRxdyd_cRmVGH4f1pwhW7IHU2zZZgkdmazGCTzvMBDBeI8V8jOJ9Xp32bNVJAzyhtVFMBI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7" y="3249581"/>
            <a:ext cx="1913231" cy="12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3" y="1917515"/>
            <a:ext cx="4415456" cy="458601"/>
          </a:xfrm>
        </p:spPr>
        <p:txBody>
          <a:bodyPr>
            <a:noAutofit/>
          </a:bodyPr>
          <a:lstStyle/>
          <a:p>
            <a:r>
              <a:rPr lang="bn-IN" sz="3200" b="1" u="sng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কর্মসম্পাদনের সার্বিক চিত্র</a:t>
            </a:r>
            <a:r>
              <a:rPr lang="en-US" sz="3200" b="1" u="sng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u="sng" dirty="0">
              <a:solidFill>
                <a:schemeClr val="accent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562" y="3190764"/>
            <a:ext cx="5109297" cy="2543286"/>
          </a:xfrm>
        </p:spPr>
        <p:txBody>
          <a:bodyPr>
            <a:normAutofit/>
          </a:bodyPr>
          <a:lstStyle/>
          <a:p>
            <a:pPr marL="285750" lvl="0" indent="-285750" defTabSz="457200">
              <a:lnSpc>
                <a:spcPct val="110000"/>
              </a:lnSpc>
              <a:spcAft>
                <a:spcPts val="600"/>
              </a:spcAft>
              <a:buClr>
                <a:srgbClr val="5B9BD5"/>
              </a:buClr>
              <a:buSzPct val="115000"/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সাম্প্রতিক বছরসমূহের</a:t>
            </a:r>
            <a:r>
              <a:rPr lang="en-US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 বছর</a:t>
            </a:r>
            <a:r>
              <a:rPr lang="en-US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 অর্জনসমূহ</a:t>
            </a:r>
            <a:endParaRPr lang="en-US" sz="20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lvl="0" indent="-285750" defTabSz="457200">
              <a:lnSpc>
                <a:spcPct val="110000"/>
              </a:lnSpc>
              <a:spcAft>
                <a:spcPts val="600"/>
              </a:spcAft>
              <a:buClr>
                <a:srgbClr val="5B9BD5"/>
              </a:buClr>
              <a:buSzPct val="115000"/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bn-BD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চ্যালেঞ্জসমূহ</a:t>
            </a:r>
            <a:endParaRPr lang="en-US" sz="20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lvl="0" indent="-285750" defTabSz="457200">
              <a:lnSpc>
                <a:spcPct val="110000"/>
              </a:lnSpc>
              <a:spcAft>
                <a:spcPts val="600"/>
              </a:spcAft>
              <a:buClr>
                <a:srgbClr val="5B9BD5"/>
              </a:buClr>
              <a:buSzPct val="115000"/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ভবিষ্যৎ পরিকল্পনা</a:t>
            </a:r>
            <a:endParaRPr lang="en-US" sz="20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lvl="0" indent="-285750" defTabSz="457200">
              <a:lnSpc>
                <a:spcPct val="110000"/>
              </a:lnSpc>
              <a:spcAft>
                <a:spcPts val="600"/>
              </a:spcAft>
              <a:buClr>
                <a:srgbClr val="5B9BD5"/>
              </a:buClr>
              <a:buSzPct val="115000"/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সম্ভাব্য প্রধান অর্জনসমূহ</a:t>
            </a:r>
            <a:endParaRPr lang="en-US" sz="20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96" y="497162"/>
            <a:ext cx="2559900" cy="107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6" y="2716604"/>
            <a:ext cx="3315377" cy="30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0136"/>
            <a:ext cx="10515600" cy="763031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বর্তমান</a:t>
            </a:r>
            <a:r>
              <a:rPr lang="en-US" sz="4000" b="1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b="1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এপিএ’র কাঠামো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28155"/>
          <a:ext cx="10515600" cy="504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94" y="0"/>
            <a:ext cx="2558706" cy="1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82814" y="549276"/>
            <a:ext cx="7881937" cy="86836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33CC"/>
                </a:solidFill>
              </a:rPr>
              <a:t>Introduction….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182814" y="1966915"/>
            <a:ext cx="7881937" cy="3631780"/>
          </a:xfrm>
        </p:spPr>
        <p:txBody>
          <a:bodyPr>
            <a:noAutofit/>
          </a:bodyPr>
          <a:lstStyle/>
          <a:p>
            <a:pPr algn="just" eaLnBrk="1" hangingPunct="1"/>
            <a:endParaRPr lang="en-US" sz="2400" dirty="0" smtClean="0">
              <a:latin typeface="Tw Cen MT" panose="020B0602020104020603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w Cen MT" panose="020B0602020104020603" pitchFamily="34" charset="0"/>
              </a:rPr>
              <a:t> The concept of Performance Management is not new.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CC"/>
                </a:solidFill>
                <a:latin typeface="Tw Cen MT" panose="020B0602020104020603" pitchFamily="34" charset="0"/>
              </a:rPr>
              <a:t> It is widely used in different countries specially in the private sectors from early 19</a:t>
            </a:r>
            <a:r>
              <a:rPr lang="en-US" sz="2400" baseline="30000" dirty="0" smtClean="0">
                <a:solidFill>
                  <a:srgbClr val="0000CC"/>
                </a:solidFill>
                <a:latin typeface="Tw Cen MT" panose="020B0602020104020603" pitchFamily="34" charset="0"/>
              </a:rPr>
              <a:t>th</a:t>
            </a:r>
            <a:r>
              <a:rPr lang="en-US" sz="2400" dirty="0" smtClean="0">
                <a:solidFill>
                  <a:srgbClr val="0000CC"/>
                </a:solidFill>
                <a:latin typeface="Tw Cen MT" panose="020B0602020104020603" pitchFamily="34" charset="0"/>
              </a:rPr>
              <a:t> Century.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w Cen MT" panose="020B0602020104020603" pitchFamily="34" charset="0"/>
                <a:cs typeface="Arial" panose="020B0604020202020204" pitchFamily="34" charset="0"/>
              </a:rPr>
              <a:t> The concept of performance management was widely introduced in Government organizations in 1980’s.</a:t>
            </a:r>
            <a:endParaRPr lang="en-US" sz="2400" dirty="0" smtClean="0">
              <a:solidFill>
                <a:srgbClr val="0000CC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33CC"/>
                </a:solidFill>
                <a:latin typeface="Tw Cen MT" panose="020B0602020104020603" pitchFamily="34" charset="0"/>
              </a:rPr>
              <a:t> Basically it has been introduced as part of administrative reform initiatives in different countries in different names.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529" y="368300"/>
            <a:ext cx="2127249" cy="15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36F79-747E-486A-9979-6CE67DA9C3EA}" type="datetime1">
              <a:rPr lang="en-US" smtClean="0"/>
              <a:pPr>
                <a:defRPr/>
              </a:pPr>
              <a:t>11/8/2023</a:t>
            </a:fld>
            <a:endParaRPr lang="en-US" dirty="0"/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D8FD9C-0872-4236-841A-F4929DE20B2A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20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283991" y="1417627"/>
            <a:ext cx="60022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err="1">
                <a:latin typeface="Nikosh" pitchFamily="2" charset="0"/>
                <a:cs typeface="Nikosh" pitchFamily="2" charset="0"/>
              </a:rPr>
              <a:t>কৌশলগত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উদ্দেশ্য-৭৫</a:t>
            </a:r>
          </a:p>
          <a:p>
            <a:r>
              <a:rPr lang="en-US" sz="2000" b="1" dirty="0" err="1">
                <a:latin typeface="Nikosh" pitchFamily="2" charset="0"/>
                <a:cs typeface="Nikosh" pitchFamily="2" charset="0"/>
              </a:rPr>
              <a:t>আবশ্যিক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কৌশলগত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>
                <a:latin typeface="Nikosh" pitchFamily="2" charset="0"/>
                <a:cs typeface="Nikosh" pitchFamily="2" charset="0"/>
              </a:rPr>
              <a:t>উদ্দেশ্য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: ২৫</a:t>
            </a:r>
          </a:p>
          <a:p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258072" y="2175273"/>
            <a:ext cx="3862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২০২১-২২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23238" y="1017081"/>
            <a:ext cx="3632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২০২০-২১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2283991" y="2635692"/>
            <a:ext cx="72460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কর্মসম্পাদনের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ক্ষেত্রঃ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৭০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0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সংস্কারমূলক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কর্মসম্পাদনের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ক্ষেত্রঃ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৩০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বিভাগ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17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3" y="499921"/>
            <a:ext cx="2814751" cy="11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9534" y="3636054"/>
            <a:ext cx="4133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২০২২-২৩</a:t>
            </a:r>
            <a:endParaRPr lang="en-US" sz="24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3991" y="4053582"/>
            <a:ext cx="7146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কর্মসম্পাদনের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ক্ষেত্রঃ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৭০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0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সংস্কারমূলক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কর্মসম্পাদনের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ক্ষেত্রঃ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৩০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মন্ত্রিপরিষদ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বিভাগ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 smtClean="0">
                <a:latin typeface="Nikosh" pitchFamily="2" charset="0"/>
                <a:cs typeface="Nikosh" pitchFamily="2" charset="0"/>
              </a:rPr>
              <a:t>নির্ধারিত</a:t>
            </a:r>
            <a:r>
              <a:rPr lang="en-AU" sz="20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852" y="1598476"/>
            <a:ext cx="6385245" cy="109906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3200" b="1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সংস্কারমূলক</a:t>
            </a:r>
            <a:r>
              <a:rPr lang="en-US" sz="3200" b="1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কর্মসম্পাদন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7" y="2944418"/>
            <a:ext cx="6413863" cy="28163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s-IN" sz="2400" dirty="0" smtClean="0">
                <a:latin typeface="Nikosh" pitchFamily="2" charset="0"/>
                <a:cs typeface="Nikosh" pitchFamily="2" charset="0"/>
              </a:rPr>
              <a:t>জাতীয় শুদ্ধাচার কৌশল কর্ম-পরিকল্পনা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এনআইএস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s-IN" sz="2400" dirty="0" smtClean="0">
                <a:latin typeface="Nikosh" pitchFamily="2" charset="0"/>
                <a:cs typeface="Nikosh" pitchFamily="2" charset="0"/>
              </a:rPr>
              <a:t>ই-গভর্ন্যান্স কর্মপরিকল্পনা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(ই-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গভর্ন্যান্স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উদ্ভাবন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s-IN" sz="2400" dirty="0" smtClean="0">
                <a:latin typeface="Nikosh" pitchFamily="2" charset="0"/>
                <a:cs typeface="Nikosh" pitchFamily="2" charset="0"/>
              </a:rPr>
              <a:t>অভিযোগ প্রতিকার ব্যবস্থাপনা কর্ম-পরিকল্পনা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জিআরএস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s-IN" sz="2400" dirty="0" smtClean="0">
                <a:latin typeface="Nikosh" pitchFamily="2" charset="0"/>
                <a:cs typeface="Nikosh" pitchFamily="2" charset="0"/>
              </a:rPr>
              <a:t>সেবা প্রদান প্রতিশ্রুতি কর্ম-পরিকল্পনা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সিটিজেন্‌স চার্টার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s-IN" sz="2400" dirty="0" smtClean="0">
                <a:latin typeface="Nikosh" pitchFamily="2" charset="0"/>
                <a:cs typeface="Nikosh" pitchFamily="2" charset="0"/>
              </a:rPr>
              <a:t>তথ্য অধিকার বিষয়ে কর্মপরিকল্পনা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আরটিআই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b="1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b="1" dirty="0">
              <a:latin typeface="Nikosh" pitchFamily="2" charset="0"/>
              <a:cs typeface="Nikosh" pitchFamily="2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9" y="494337"/>
            <a:ext cx="2938215" cy="13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9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716" y="1378039"/>
            <a:ext cx="7534216" cy="117197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3100" b="1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কর্মসম্পাদনের </a:t>
            </a:r>
            <a:r>
              <a:rPr lang="bn-IN" sz="3100" b="1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ক্ষেত্রঃ ৭০</a:t>
            </a:r>
            <a:endParaRPr lang="bn-IN" sz="2800" b="1" dirty="0">
              <a:solidFill>
                <a:schemeClr val="accent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413762"/>
            <a:ext cx="9921240" cy="3230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95717" y="2833354"/>
          <a:ext cx="8478181" cy="29363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97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7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7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34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8564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endParaRPr lang="en-US" sz="2000" dirty="0" smtClean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bn-IN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লক্ষ্যমাত্রা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/ </a:t>
                      </a: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নির্ণায়ক ২০</a:t>
                      </a:r>
                      <a:r>
                        <a:rPr lang="en-US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২৩</a:t>
                      </a:r>
                      <a:r>
                        <a:rPr lang="en-GB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-২৪</a:t>
                      </a:r>
                      <a:r>
                        <a:rPr lang="bn-IN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*</a:t>
                      </a:r>
                      <a:endParaRPr lang="en-US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Target/Criteria Value for </a:t>
                      </a:r>
                      <a:r>
                        <a:rPr lang="en-US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FY 2023-24)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প্রক্ষেপন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367"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b="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অসাধারণ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অতি উত্তম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উত্তম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চলতি মান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চলতি মানের নিম্নে</a:t>
                      </a:r>
                      <a:endParaRPr lang="bn-IN" sz="2000" b="1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5367"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b="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১০০</a:t>
                      </a:r>
                      <a:r>
                        <a:rPr lang="en-US" sz="2000" b="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66697" marR="666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MS Mincho"/>
                        <a:cs typeface="Nikosh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39" y="491429"/>
            <a:ext cx="2389037" cy="113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26" y="256674"/>
            <a:ext cx="6577263" cy="106985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200" b="1" spc="-10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 </a:t>
            </a:r>
            <a:r>
              <a:rPr lang="bn-BD" sz="3200" b="1" spc="-10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 চুক্তি প্রণয়ন</a:t>
            </a:r>
            <a:r>
              <a:rPr lang="en-US" sz="3200" b="1" spc="-10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২০২৩-২৪</a:t>
            </a:r>
            <a:r>
              <a:rPr lang="en-US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</a:br>
            <a:endParaRPr lang="en-US" sz="3200" b="1" u="sng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23621"/>
              </p:ext>
            </p:extLst>
          </p:nvPr>
        </p:nvGraphicFramePr>
        <p:xfrm>
          <a:off x="2185262" y="2396984"/>
          <a:ext cx="9059827" cy="3711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1777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9392">
                  <a:extLst>
                    <a:ext uri="{9D8B030D-6E8A-4147-A177-3AD203B41FA5}">
                      <a16:colId xmlns:a16="http://schemas.microsoft.com/office/drawing/2014/main" xmlns="" val="3820727010"/>
                    </a:ext>
                  </a:extLst>
                </a:gridCol>
                <a:gridCol w="3003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6116"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80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সময়সীমা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" marR="33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444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বাস্তবায়নকারী </a:t>
                      </a:r>
                      <a:r>
                        <a:rPr lang="bn-BD" sz="18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কর্তৃপক্ষ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051">
                <a:tc gridSpan="2"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5042">
                <a:tc>
                  <a:txBody>
                    <a:bodyPr/>
                    <a:lstStyle/>
                    <a:p>
                      <a:pPr marL="6477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০৯</a:t>
                      </a:r>
                      <a:r>
                        <a:rPr lang="bn-BD" sz="2000" spc="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এপ্রিল</a:t>
                      </a:r>
                      <a:r>
                        <a:rPr lang="bn-BD" sz="20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spc="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20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 </a:t>
                      </a: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কর্মসম্পাদন চুক্তি প্রস্তুতের জন্য দপ্তর/সংস্থাকে অনুরোধ জ্ঞাপন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4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2000" b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 </a:t>
                      </a:r>
                      <a:r>
                        <a:rPr lang="bn-BD" sz="20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প্রতিষ্ঠান বিভাগ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48">
                <a:tc>
                  <a:txBody>
                    <a:bodyPr/>
                    <a:lstStyle/>
                    <a:p>
                      <a:pPr marL="6477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অধীনস্</a:t>
                      </a:r>
                      <a:r>
                        <a:rPr lang="en-US" sz="20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bn-BD" sz="20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কার্যালয়সমূহকে </a:t>
                      </a:r>
                      <a:r>
                        <a:rPr lang="en-US" sz="20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নিয়ে দপ্তর/সংস্থার কৌশলগত অগ্রাধিকার </a:t>
                      </a:r>
                      <a:r>
                        <a:rPr lang="en-US" sz="18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(strategic priorities</a:t>
                      </a:r>
                      <a:r>
                        <a:rPr lang="en-US" sz="20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)* অবহিতকরণ সংক্রান্ত কর্মশালা আয়োজন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4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b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আওতাধীন </a:t>
                      </a:r>
                      <a:r>
                        <a:rPr lang="bn-BD" sz="2000" b="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দপ্তর/সংস্থা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042">
                <a:tc>
                  <a:txBody>
                    <a:bodyPr/>
                    <a:lstStyle/>
                    <a:p>
                      <a:pPr marL="6477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  <a:r>
                        <a:rPr lang="bn-IN" sz="2000" spc="-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spc="-1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</a:t>
                      </a:r>
                      <a:r>
                        <a:rPr lang="en-US" sz="2000" spc="-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spc="1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" marR="330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 </a:t>
                      </a:r>
                      <a:r>
                        <a:rPr lang="bn-BD" sz="2000" b="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কর্মসম্পাদন চুক্তির খসড়া প্রণয়ন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44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b="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দপ্তর/সংস্থার </a:t>
                      </a:r>
                      <a:r>
                        <a:rPr lang="bn-BD" sz="2000" b="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কর্মসম্পাদন </a:t>
                      </a:r>
                      <a:endParaRPr lang="en-US" sz="2000" b="0" kern="1200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24130" marR="44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000" b="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ব্যবস্থাপনা </a:t>
                      </a:r>
                      <a:r>
                        <a:rPr lang="bn-BD" sz="2000" b="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টিম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9" y="502999"/>
            <a:ext cx="2123310" cy="13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1803">
            <a:off x="667711" y="929445"/>
            <a:ext cx="1867974" cy="13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9741408" cy="480447"/>
          </a:xfrm>
        </p:spPr>
        <p:txBody>
          <a:bodyPr>
            <a:normAutofit fontScale="90000"/>
          </a:bodyPr>
          <a:lstStyle/>
          <a:p>
            <a:r>
              <a:rPr lang="en-US" sz="3200" b="1" spc="-10" dirty="0" smtClean="0">
                <a:solidFill>
                  <a:schemeClr val="tx1"/>
                </a:solidFill>
              </a:rPr>
              <a:t/>
            </a:r>
            <a:br>
              <a:rPr lang="en-US" sz="3200" b="1" spc="-10" dirty="0" smtClean="0">
                <a:solidFill>
                  <a:schemeClr val="tx1"/>
                </a:solidFill>
              </a:rPr>
            </a:br>
            <a:r>
              <a:rPr lang="en-US" sz="3200" b="1" spc="-10" dirty="0">
                <a:solidFill>
                  <a:schemeClr val="tx1"/>
                </a:solidFill>
              </a:rPr>
              <a:t/>
            </a:r>
            <a:br>
              <a:rPr lang="en-US" sz="3200" b="1" spc="-10" dirty="0">
                <a:solidFill>
                  <a:schemeClr val="tx1"/>
                </a:solidFill>
              </a:rPr>
            </a:br>
            <a:r>
              <a:rPr lang="en-US" sz="3200" b="1" spc="-10" dirty="0" smtClean="0">
                <a:solidFill>
                  <a:schemeClr val="tx1"/>
                </a:solidFill>
              </a:rPr>
              <a:t/>
            </a:r>
            <a:br>
              <a:rPr lang="en-US" sz="3200" b="1" spc="-10" dirty="0" smtClean="0">
                <a:solidFill>
                  <a:schemeClr val="tx1"/>
                </a:solidFill>
              </a:rPr>
            </a:br>
            <a:r>
              <a:rPr lang="en-US" sz="3200" b="1" spc="-10" dirty="0" smtClean="0">
                <a:solidFill>
                  <a:schemeClr val="tx1"/>
                </a:solidFill>
              </a:rPr>
              <a:t/>
            </a:r>
            <a:br>
              <a:rPr lang="en-US" sz="3200" b="1" spc="-10" dirty="0" smtClean="0">
                <a:solidFill>
                  <a:schemeClr val="tx1"/>
                </a:solidFill>
              </a:rPr>
            </a:br>
            <a:r>
              <a:rPr lang="en-US" sz="4400" b="1" spc="-1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4400" b="1" spc="-1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spc="-1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 </a:t>
            </a:r>
            <a:r>
              <a:rPr lang="bn-BD" sz="3600" b="1" spc="-1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 চুক্তি প্রণয়ন</a:t>
            </a:r>
            <a:r>
              <a:rPr lang="en-US" sz="3600" b="1" spc="-1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২০২২-২৩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3600" b="1" u="sng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24488"/>
              </p:ext>
            </p:extLst>
          </p:nvPr>
        </p:nvGraphicFramePr>
        <p:xfrm>
          <a:off x="1331105" y="1600201"/>
          <a:ext cx="9507583" cy="44480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1609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7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98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18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9989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spc="5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সময়সীমা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305" marR="33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4130" marR="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বাস্তবায়নকারী কর্তৃপক্ষ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936">
                <a:tc gridSpan="5"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107">
                <a:tc gridSpan="2"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27305" marR="3302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marR="33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 কর্মসম্পাদন চুক্তির খসড়া অনুমোদন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1600" kern="12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দপ্তর/সংস্থার </a:t>
                      </a:r>
                      <a:r>
                        <a:rPr lang="bn-BD" sz="16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977">
                <a:tc gridSpan="2"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r>
                        <a:rPr lang="bn-IN" sz="16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spc="-5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এপ্রিল</a:t>
                      </a:r>
                      <a:r>
                        <a:rPr lang="bn-BD" sz="1600" spc="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spc="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600" spc="-5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1600" spc="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7305" marR="3302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marR="33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 কর্মসম্পাদন চুক্তির খসড়া আর্থিক প্রতিষ্ঠান বিভাগে প্রেরণ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16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দপ্তর/সংস্থা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1977">
                <a:tc gridSpan="2"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২৪-২৯</a:t>
                      </a:r>
                      <a:r>
                        <a:rPr lang="bn-IN" sz="1600" spc="-1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spc="-1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</a:t>
                      </a:r>
                      <a:r>
                        <a:rPr lang="bn-BD" sz="1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1600" spc="-5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1600" spc="1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7305" marR="3302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marR="330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খসড়া বার্ষিক কর্মসম্পাদন চুক্তির উপর ফলাবর্তক (</a:t>
                      </a:r>
                      <a:r>
                        <a:rPr lang="en-US" sz="16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feedback)</a:t>
                      </a:r>
                      <a:r>
                        <a:rPr lang="bn-BD" sz="160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/সুপারিশ প্রদান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16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 </a:t>
                      </a:r>
                      <a:r>
                        <a:rPr lang="bn-BD" sz="1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প্রতিষ্ঠান বিভাগ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5057">
                <a:tc gridSpan="2">
                  <a:txBody>
                    <a:bodyPr/>
                    <a:lstStyle/>
                    <a:p>
                      <a:pPr marL="647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r>
                        <a:rPr lang="bn-BD" sz="160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6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 </a:t>
                      </a:r>
                      <a:r>
                        <a:rPr lang="bn-IN" sz="1600" spc="5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bn-IN" sz="1600" spc="-5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16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305" marR="3302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marR="3302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b="0" kern="1200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আর্থিক প্রতিষ্ঠান বিভাগের কর্মসম্পাদন ব্যবস্থাপনা সংক্রান্ত বিশেষজ্ঞ পুল/এপিএ টিম এর সুপারিশ অন্তর্ভুক্ত করে বার্ষিক কর্মসম্পাদন চুক্তি চূড়ান্তকরণ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1600" spc="-5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দপ্তর/সংস্থার </a:t>
                      </a:r>
                      <a:r>
                        <a:rPr lang="bn-BD" sz="1600" spc="-5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কর্মসম্পাদন ব্যবস্থাপনা টিম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046" y="139700"/>
            <a:ext cx="2590742" cy="126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3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06" y="754611"/>
            <a:ext cx="8102541" cy="90757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</a:t>
            </a:r>
            <a:r>
              <a:rPr lang="en-US" sz="3200" b="1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</a:t>
            </a:r>
            <a:r>
              <a:rPr lang="en-US" sz="3200" b="1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চুক্তি</a:t>
            </a:r>
            <a:r>
              <a:rPr lang="en-US" sz="3200" b="1" dirty="0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প্রণয়ন</a:t>
            </a:r>
            <a:endParaRPr lang="en-US" sz="3200" u="sng" dirty="0">
              <a:solidFill>
                <a:schemeClr val="accent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/>
          <a:lstStyle/>
          <a:p>
            <a:fld id="{D1FEF86D-50BC-4C10-8BCD-D2FAAAB37C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41009" y="2041070"/>
          <a:ext cx="9623034" cy="26880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2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5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4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4672"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জুন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২০২৩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33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দপ্তর/সংস্থার কর্মসম্পাদন চুক্তি অনুমোদন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মন্ত্রণালয়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/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বিভাগের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 বাজেট ব্যবস্থাপনা কমিটি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587"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baseline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২৫ </a:t>
                      </a:r>
                      <a:r>
                        <a:rPr lang="en-US" sz="2000" spc="-5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জুন</a:t>
                      </a:r>
                      <a:r>
                        <a:rPr lang="en-US" sz="2000" spc="-5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  </a:t>
                      </a:r>
                      <a:r>
                        <a:rPr lang="en-US" sz="2000" spc="-5" baseline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২০২৩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33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বার্ষিক কর্মসম্পাদন চুক্তি স্বাক্ষর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আর্থিক প্রতিষ্ঠান বিভাগ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1348"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</a:t>
                      </a:r>
                      <a:r>
                        <a:rPr lang="bn-IN" sz="2000" spc="-2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জুন</a:t>
                      </a:r>
                      <a:r>
                        <a:rPr lang="bn-IN" sz="2000" spc="-5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২০</a:t>
                      </a:r>
                      <a:r>
                        <a:rPr lang="en-US" sz="2000" spc="1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২৩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330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দপ্তর/সংস্থার ওয়েবসাইটে বার্ষিক কর্মসম্পাদন চুক্তি প্রকাশ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44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55700" algn="l"/>
                        </a:tabLst>
                      </a:pPr>
                      <a:r>
                        <a:rPr lang="bn-BD" sz="2000" b="0" kern="12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আর্থিক প্রতিষ্ঠান বিভাগ এবং এর আওতাধীন দপ্তর/সংস্থা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98" y="497819"/>
            <a:ext cx="2529042" cy="122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506" y="770230"/>
            <a:ext cx="6445772" cy="904192"/>
          </a:xfrm>
        </p:spPr>
        <p:txBody>
          <a:bodyPr>
            <a:normAutofit fontScale="90000"/>
          </a:bodyPr>
          <a:lstStyle/>
          <a:p>
            <a:r>
              <a:rPr lang="bn-BD" sz="32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</a:rPr>
            </a:br>
            <a:r>
              <a:rPr lang="bn-BD" sz="3600" b="1" u="sng" dirty="0" smtClean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কর্মসম্পাদন </a:t>
            </a:r>
            <a:r>
              <a:rPr lang="en-AU" sz="3600" b="1" u="sng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চুক্তি </a:t>
            </a:r>
            <a:r>
              <a:rPr lang="bn-BD" sz="3600" b="1" u="sng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পরিবীক্ষণ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506" y="1993692"/>
            <a:ext cx="7922665" cy="3598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Nikosh" pitchFamily="2" charset="0"/>
                <a:cs typeface="Nikosh" pitchFamily="2" charset="0"/>
              </a:rPr>
              <a:t> 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APA টিম 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2000" dirty="0">
                <a:latin typeface="Nikosh" pitchFamily="2" charset="0"/>
                <a:cs typeface="Nikosh" pitchFamily="2" charset="0"/>
              </a:rPr>
              <a:t>প্রতি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দুইমাস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পর</a:t>
            </a:r>
            <a:r>
              <a:rPr lang="bn-IN" sz="2000" dirty="0" smtClean="0">
                <a:latin typeface="Nikosh" pitchFamily="2" charset="0"/>
                <a:cs typeface="Nikosh" pitchFamily="2" charset="0"/>
              </a:rPr>
              <a:t> সভা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2000" dirty="0">
                <a:latin typeface="Nikosh" pitchFamily="2" charset="0"/>
                <a:cs typeface="Nikosh" pitchFamily="2" charset="0"/>
              </a:rPr>
              <a:t> অগ্রগতি পর্যালোচনা লক্ষ্যমাত্রার বিপরীতে অগ্রগতি প্রয়োজনে সরেজমিন পরিদর্শন 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2000" dirty="0">
                <a:latin typeface="Nikosh" pitchFamily="2" charset="0"/>
                <a:cs typeface="Nikosh" pitchFamily="2" charset="0"/>
              </a:rPr>
              <a:t>মাসিক সমন্বয় সভা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প্রকৃত অর্জন ত্রৈমাসিক ভিত্তিতে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মধ্য-অক্টোবর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মধ্য-জানুয়ারি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মধ্য-এপ্রিল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) 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পরিবীক্ষণ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err="1">
                <a:latin typeface="Nikosh" pitchFamily="2" charset="0"/>
                <a:cs typeface="Nikosh" pitchFamily="2" charset="0"/>
              </a:rPr>
              <a:t>ত্রৈমাসিকের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2000" dirty="0">
                <a:latin typeface="Nikosh" pitchFamily="2" charset="0"/>
                <a:cs typeface="Nikosh" pitchFamily="2" charset="0"/>
              </a:rPr>
              <a:t>অর্ধ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-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বার্ষিক মূল্যায়ন প্রতিবেদন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: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১৫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জানুয়ারী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AU" sz="2000" dirty="0" err="1">
                <a:latin typeface="Nikosh" pitchFamily="2" charset="0"/>
                <a:cs typeface="Nikosh" pitchFamily="2" charset="0"/>
              </a:rPr>
              <a:t>ফলাবর্তক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: ১৫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ফেব্রুয়ারি</a:t>
            </a:r>
            <a:endParaRPr lang="en-AU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AU" sz="1800" dirty="0">
                <a:latin typeface="Nikosh" pitchFamily="2" charset="0"/>
                <a:cs typeface="Nikosh" pitchFamily="2" charset="0"/>
              </a:rPr>
              <a:t>APAMS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সফ্‌টওয়্যারে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ত্রৈমাসিক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অর্ধ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-বার্ষিক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AU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AU" sz="2000" dirty="0" err="1">
                <a:latin typeface="Nikosh" pitchFamily="2" charset="0"/>
                <a:cs typeface="Nikosh" pitchFamily="2" charset="0"/>
              </a:rPr>
              <a:t>দাখিল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82" y="483819"/>
            <a:ext cx="2466082" cy="125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1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953" y="1295448"/>
            <a:ext cx="7320891" cy="335368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b="1" u="sng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</a:t>
            </a:r>
            <a:r>
              <a:rPr lang="en-US" sz="3600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চুক্তি</a:t>
            </a:r>
            <a:r>
              <a:rPr lang="en-US" sz="36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36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u="sng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9" y="2489199"/>
            <a:ext cx="8166566" cy="294505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ত্রৈমাসিক</a:t>
            </a:r>
            <a:r>
              <a:rPr lang="en-US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ভিত্তিতে</a:t>
            </a:r>
            <a:r>
              <a:rPr lang="as-IN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অগ্রগতি</a:t>
            </a:r>
            <a:r>
              <a:rPr lang="en-US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র</a:t>
            </a:r>
            <a:r>
              <a:rPr lang="as-IN" sz="2400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মূল্যা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 প্রতিবেদন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অর্ধ-বার্ষিক মূল্যা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 প্রতিবেদন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র্ম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সম্পাদন ব্যব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স্থা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পনা সংক্রান্ত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এপিএ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কমিটির নিকট উপস্থাপন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অর্জিত ফলাফল উল্লেখপূর্বক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প্রমাণকসহ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এপিএ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বার্ষিক মূল্যা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 প্রতিবেদন প্রস্তুত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অর্জনের স্বপক্ষে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প্র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দত্ত তথ্য/প্ৰমাণকের সঠিকতা নিশ্চিত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প্রমাণকসমূহ সংরক্ষণ 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উর্ধ্বতন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অফিসে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 সরবরাহ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প্রস্তুতকৃত মূল্যা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 প্রতিবেদন মন্ত্রণাল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/বিভাগে প্রেরণ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 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0531" y="164892"/>
            <a:ext cx="10162309" cy="64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u="sng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b="1" u="sng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3600" b="1" u="sng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79" y="282841"/>
            <a:ext cx="2490537" cy="1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2" y="3962400"/>
            <a:ext cx="1957832" cy="19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827323"/>
            <a:ext cx="7134571" cy="788384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 কর্মসম্পাদন মূল্যায়ন পদ্ধতি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820" y="1813036"/>
            <a:ext cx="9210723" cy="153866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 সূচকের কোন একটি লক্ষ্যমাত্রার বিপরীতে প্রকৃত অর্জন ৬০% এর নিচে হলে প্রাপ্ত মান ০ (শূন্য) ধরা হবে।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খসড়া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স্কোর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=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লক্ষ্যমাত্রার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বিপরীতে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অর্জনের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সূচকের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endParaRPr lang="en-US" sz="2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600" dirty="0">
                <a:latin typeface="Nikosh" panose="02000000000000000000" pitchFamily="2" charset="0"/>
                <a:cs typeface="Nikosh" panose="02000000000000000000" pitchFamily="2" charset="0"/>
              </a:rPr>
              <a:t> সূচকের মান যদি ১ হয় এবং অর্জন যদি </a:t>
            </a:r>
            <a:r>
              <a:rPr lang="en-US" sz="2600" b="1" dirty="0">
                <a:latin typeface="Nikosh" panose="02000000000000000000" pitchFamily="2" charset="0"/>
                <a:cs typeface="Nikosh" panose="02000000000000000000" pitchFamily="2" charset="0"/>
              </a:rPr>
              <a:t>অতি উত্তম</a:t>
            </a:r>
            <a:r>
              <a:rPr lang="en-US" sz="2600" dirty="0">
                <a:latin typeface="Nikosh" panose="02000000000000000000" pitchFamily="2" charset="0"/>
                <a:cs typeface="Nikosh" panose="02000000000000000000" pitchFamily="2" charset="0"/>
              </a:rPr>
              <a:t> হয় তবে স্কোর হবে ১ এর ৯০%=০.৯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00818" y="3429000"/>
          <a:ext cx="9210726" cy="22402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13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1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71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21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50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সূচকের মান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লক্ষ্যমাত্রা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/ </a:t>
                      </a: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নির্ণায়ক ২০</a:t>
                      </a:r>
                      <a:r>
                        <a:rPr lang="en-US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২৩</a:t>
                      </a:r>
                      <a:r>
                        <a:rPr lang="en-GB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-</a:t>
                      </a:r>
                      <a:r>
                        <a:rPr lang="en-US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</a:t>
                      </a:r>
                      <a:r>
                        <a:rPr lang="bn-IN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*</a:t>
                      </a:r>
                      <a:r>
                        <a:rPr lang="en-US" sz="20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lang="en-US" sz="2000" baseline="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Target/Criteria Value for FY </a:t>
                      </a:r>
                      <a:r>
                        <a:rPr lang="en-US" sz="20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2021-22)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অর্জন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খসড়া স্কোর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10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অসাধারণ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অতি উত্তম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উত্তম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চলতি মান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চলতি মানের নিম্নে</a:t>
                      </a:r>
                      <a:endParaRPr lang="bn-IN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২০১৯-২০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874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১০০</a:t>
                      </a: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indent="-685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0320" algn="l"/>
                        </a:tabLst>
                      </a:pPr>
                      <a:r>
                        <a:rPr lang="bn-IN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৬০</a:t>
                      </a: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8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৫০০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67345" marR="67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৫০</a:t>
                      </a:r>
                      <a:endParaRPr lang="bn-IN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67345" marR="673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৩০০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০.৯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MS Mincho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621" y="123986"/>
            <a:ext cx="2411189" cy="12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23D73C-4B04-4B6E-A872-174A429329F1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249363" y="1143000"/>
            <a:ext cx="650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Nikosh" pitchFamily="2" charset="0"/>
                <a:cs typeface="Nikosh" pitchFamily="2" charset="0"/>
              </a:rPr>
              <a:t>কর্মসম্পাদনের ক্ষেত্রঃ ৭০</a:t>
            </a:r>
            <a:endParaRPr lang="en-US" b="1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2" y="411480"/>
            <a:ext cx="1048729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রূপালি</a:t>
            </a:r>
            <a:r>
              <a:rPr lang="en-US" sz="3600" b="1" u="sng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ব্যাংক </a:t>
            </a:r>
            <a:r>
              <a:rPr lang="en-US" sz="36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লিমিটেড</a:t>
            </a:r>
            <a:r>
              <a:rPr lang="as-IN" sz="3600" b="1" u="sng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২০২৩-২৪</a:t>
            </a:r>
            <a:endParaRPr lang="as-IN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2463" y="1608138"/>
          <a:ext cx="10610850" cy="468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38">
                  <a:extLst>
                    <a:ext uri="{9D8B030D-6E8A-4147-A177-3AD203B41FA5}"/>
                  </a:extLst>
                </a:gridCol>
                <a:gridCol w="2324974">
                  <a:extLst>
                    <a:ext uri="{9D8B030D-6E8A-4147-A177-3AD203B41FA5}"/>
                  </a:extLst>
                </a:gridCol>
                <a:gridCol w="1190034">
                  <a:extLst>
                    <a:ext uri="{9D8B030D-6E8A-4147-A177-3AD203B41FA5}"/>
                  </a:extLst>
                </a:gridCol>
                <a:gridCol w="5476704">
                  <a:extLst>
                    <a:ext uri="{9D8B030D-6E8A-4147-A177-3AD203B41FA5}"/>
                  </a:extLst>
                </a:gridCol>
              </a:tblGrid>
              <a:tr h="822849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5" marR="91445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8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/>
                </a:extLst>
              </a:tr>
              <a:tr h="9323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[১.১]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কৃষিঋণ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ও আদায়</a:t>
                      </a: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[১.১.১]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কৃষিঋণ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৪০০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কৃষি ঋণ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 ঋ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45" marR="91445" marT="45705" marB="45705"/>
                </a:tc>
                <a:extLst>
                  <a:ext uri="{0D108BD9-81ED-4DB2-BD59-A6C34878D82A}"/>
                </a:extLst>
              </a:tr>
              <a:tr h="914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[১.১.২] আদায়কৃত কৃষিঋণ</a:t>
                      </a: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৪০০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 ঋ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/>
                </a:extLst>
              </a:tr>
              <a:tr h="91427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[১.২] সিএমএসএমই ঋণ বিতরণ ও আদায়</a:t>
                      </a: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[১.২.১] বিতরণকৃত সিএমএসএমই ঋণ</a:t>
                      </a: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১৪০০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 ঋ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91445" marR="91445" marT="45705" marB="45705"/>
                </a:tc>
                <a:extLst>
                  <a:ext uri="{0D108BD9-81ED-4DB2-BD59-A6C34878D82A}"/>
                </a:extLst>
              </a:tr>
              <a:tr h="1102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[১.২.২]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সিএমএসএমই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ঋণ</a:t>
                      </a: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৫০০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4" marR="76204" marT="76175" marB="76175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 ঋ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45" marR="91445" marT="45705" marB="4570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4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636" y="1123856"/>
            <a:ext cx="7039418" cy="48035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33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Performance </a:t>
            </a:r>
            <a:r>
              <a:rPr lang="en-US" sz="3200" dirty="0">
                <a:solidFill>
                  <a:srgbClr val="0033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Management (PM)?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65351" y="2229853"/>
            <a:ext cx="7997825" cy="3553411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Performance’ means how well a person or a machine etc. does a particular work or an activity;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It also means the act of performing or state of being performed.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To achieve good performance organization and the employee must have the </a:t>
            </a:r>
            <a:r>
              <a:rPr lang="en-US" sz="2400" b="1" u="sng" dirty="0">
                <a:solidFill>
                  <a:srgbClr val="0000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capacity</a:t>
            </a: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 and the </a:t>
            </a:r>
            <a:r>
              <a:rPr lang="en-US" sz="2400" b="1" u="sng" dirty="0">
                <a:solidFill>
                  <a:srgbClr val="0000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commitment</a:t>
            </a: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 to perform.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Tw Cen MT" panose="020B0602020104020603" pitchFamily="34" charset="0"/>
                <a:cs typeface="Arial" panose="020B0604020202020204" pitchFamily="34" charset="0"/>
              </a:rPr>
              <a:t>Performance = Capacity + Commitment</a:t>
            </a:r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0000CC"/>
                </a:solidFill>
                <a:latin typeface="Tw Cen MT" panose="020B0602020104020603" pitchFamily="34" charset="0"/>
                <a:cs typeface="Arial" pitchFamily="34" charset="0"/>
              </a:rPr>
              <a:t>   Capacity = Competencies + Resources + Opportunities</a:t>
            </a:r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0033CC"/>
                </a:solidFill>
                <a:latin typeface="Tw Cen MT" panose="020B0602020104020603" pitchFamily="34" charset="0"/>
                <a:cs typeface="Arial" pitchFamily="34" charset="0"/>
              </a:rPr>
              <a:t>   Commitment</a:t>
            </a:r>
            <a:r>
              <a:rPr lang="en-US" sz="2400" b="1" dirty="0">
                <a:latin typeface="Tw Cen MT" panose="020B0602020104020603" pitchFamily="34" charset="0"/>
                <a:cs typeface="Arial" pitchFamily="34" charset="0"/>
              </a:rPr>
              <a:t>:  </a:t>
            </a:r>
            <a:r>
              <a:rPr lang="en-US" sz="2400" dirty="0">
                <a:latin typeface="Tw Cen MT" panose="020B0602020104020603" pitchFamily="34" charset="0"/>
                <a:cs typeface="Arial" pitchFamily="34" charset="0"/>
              </a:rPr>
              <a:t>Agreed to complete assigned work.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dirty="0"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43" y="257570"/>
            <a:ext cx="2144494" cy="139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28EBA4E-7F3B-4E72-96B0-1DD6498291D3}" type="slidenum">
              <a:rPr lang="en-US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30275" y="625475"/>
          <a:ext cx="10842625" cy="544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651">
                  <a:extLst>
                    <a:ext uri="{9D8B030D-6E8A-4147-A177-3AD203B41FA5}"/>
                  </a:extLst>
                </a:gridCol>
                <a:gridCol w="1538020">
                  <a:extLst>
                    <a:ext uri="{9D8B030D-6E8A-4147-A177-3AD203B41FA5}"/>
                  </a:extLst>
                </a:gridCol>
                <a:gridCol w="1778165">
                  <a:extLst>
                    <a:ext uri="{9D8B030D-6E8A-4147-A177-3AD203B41FA5}"/>
                  </a:extLst>
                </a:gridCol>
                <a:gridCol w="5006789">
                  <a:extLst>
                    <a:ext uri="{9D8B030D-6E8A-4147-A177-3AD203B41FA5}"/>
                  </a:extLst>
                </a:gridCol>
              </a:tblGrid>
              <a:tr h="822887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4" marR="91444" marT="45711" marB="45711"/>
                </a:tc>
                <a:extLst>
                  <a:ext uri="{0D108BD9-81ED-4DB2-BD59-A6C34878D82A}"/>
                </a:extLst>
              </a:tr>
              <a:tr h="113070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[১.৩]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শিল্প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ঋণ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ও আদায়</a:t>
                      </a: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[১.৩.১]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শিল্প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ঋণ</a:t>
                      </a: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১২০০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 ঋ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91444" marR="91444" marT="45711" marB="45711"/>
                </a:tc>
                <a:extLst>
                  <a:ext uri="{0D108BD9-81ED-4DB2-BD59-A6C34878D82A}"/>
                </a:extLst>
              </a:tr>
              <a:tr h="1130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[১.৩.২] আদায়কৃত শিল্প ঋণ</a:t>
                      </a: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২০০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 ঋ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44" marR="91444" marT="45711" marB="45711"/>
                </a:tc>
                <a:extLst>
                  <a:ext uri="{0D108BD9-81ED-4DB2-BD59-A6C34878D82A}"/>
                </a:extLst>
              </a:tr>
              <a:tr h="1231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[১.৪] অন্যান্য বিনিয়োগ (কৃষি, এসএমই ও শিল্পঋণ ব্যতীত)</a:t>
                      </a: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[১.৪.১] অন্যান্য বিনিয়োগকৃত অর্থ</a:t>
                      </a: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৭২০০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অন্যান্য বিনিয়োগকৃত অর্থ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91444" marR="91444" marT="45711" marB="45711"/>
                </a:tc>
                <a:extLst>
                  <a:ext uri="{0D108BD9-81ED-4DB2-BD59-A6C34878D82A}"/>
                </a:extLst>
              </a:tr>
              <a:tr h="1130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[১.৫] নারী উদ্যোক্তাদের মধ্যে সিএমএসএমই ঋণ বিতরণ ও আদায়</a:t>
                      </a: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[১.৫.১]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নতুন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নারী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উদ্যোক্তার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সংখ্যা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৩৩৫ জন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3" marR="76203" marT="76185" marB="76185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উদ্যোক্তার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44" marR="91444" marT="45711" marB="4571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2F9768-7B31-4F4C-8308-A506465ABBC8}" type="slidenum">
              <a:rPr lang="en-US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30275" y="496888"/>
          <a:ext cx="10761663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618">
                  <a:extLst>
                    <a:ext uri="{9D8B030D-6E8A-4147-A177-3AD203B41FA5}"/>
                  </a:extLst>
                </a:gridCol>
                <a:gridCol w="2087322">
                  <a:extLst>
                    <a:ext uri="{9D8B030D-6E8A-4147-A177-3AD203B41FA5}"/>
                  </a:extLst>
                </a:gridCol>
                <a:gridCol w="1246812">
                  <a:extLst>
                    <a:ext uri="{9D8B030D-6E8A-4147-A177-3AD203B41FA5}"/>
                  </a:extLst>
                </a:gridCol>
                <a:gridCol w="5611911">
                  <a:extLst>
                    <a:ext uri="{9D8B030D-6E8A-4147-A177-3AD203B41FA5}"/>
                  </a:extLst>
                </a:gridCol>
              </a:tblGrid>
              <a:tr h="822967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50" marR="91450"/>
                </a:tc>
                <a:extLst>
                  <a:ext uri="{0D108BD9-81ED-4DB2-BD59-A6C34878D82A}"/>
                </a:extLst>
              </a:tr>
              <a:tr h="13483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13564" marR="13564" marT="13563" marB="1356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[১.৫.২]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ঋণের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পরিমাণ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৬০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বিতরণকৃত ঋ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91450" marR="91450"/>
                </a:tc>
                <a:extLst>
                  <a:ext uri="{0D108BD9-81ED-4DB2-BD59-A6C34878D82A}"/>
                </a:extLst>
              </a:tr>
              <a:tr h="10058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13564" marR="13564" marT="13563" marB="1356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[১.৫.৩]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ঋণের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পরিমাণ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৫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 ঋ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ণের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50" marR="91450"/>
                </a:tc>
                <a:extLst>
                  <a:ext uri="{0D108BD9-81ED-4DB2-BD59-A6C34878D82A}"/>
                </a:extLst>
              </a:tr>
              <a:tr h="104873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[২.১] শ্রেণিকৃত ঋণের পরিমাণ হ্রাস</a:t>
                      </a: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[২.১.১] শ্রেণিকৃত ঋণের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স্থিতি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৯০০০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নিরীক্ষিত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ব্যালেন্স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শীটের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কপি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50" marR="91450"/>
                </a:tc>
                <a:extLst>
                  <a:ext uri="{0D108BD9-81ED-4DB2-BD59-A6C34878D82A}"/>
                </a:extLst>
              </a:tr>
              <a:tr h="1057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[২.১.২]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নগদ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অর্থ</a:t>
                      </a: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৪৫০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কোটি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latin typeface="Nikosh" pitchFamily="2" charset="0"/>
                        <a:ea typeface="+mn-ea"/>
                        <a:cs typeface="Nikosh" pitchFamily="2" charset="0"/>
                      </a:endParaRPr>
                    </a:p>
                  </a:txBody>
                  <a:tcPr marL="76208" marR="76208" marT="76201" marB="76201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প্রতিবেদন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এবং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আদায়কৃত শ্রেণীকৃত ঋণের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পরিমানের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স্বাক্ষরিত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তালিকা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।</a:t>
                      </a:r>
                    </a:p>
                  </a:txBody>
                  <a:tcPr marL="91450" marR="9145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5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2475E72-1A7B-43ED-8010-AD4CF30F336A}" type="slidenum">
              <a:rPr lang="en-US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5665788" y="3244850"/>
            <a:ext cx="86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as-IN" b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  কার্যক্রম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79450" y="149225"/>
          <a:ext cx="10833101" cy="659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384">
                  <a:extLst>
                    <a:ext uri="{9D8B030D-6E8A-4147-A177-3AD203B41FA5}"/>
                  </a:extLst>
                </a:gridCol>
                <a:gridCol w="2388334">
                  <a:extLst>
                    <a:ext uri="{9D8B030D-6E8A-4147-A177-3AD203B41FA5}"/>
                  </a:extLst>
                </a:gridCol>
                <a:gridCol w="1091810">
                  <a:extLst>
                    <a:ext uri="{9D8B030D-6E8A-4147-A177-3AD203B41FA5}"/>
                  </a:extLst>
                </a:gridCol>
                <a:gridCol w="5215573">
                  <a:extLst>
                    <a:ext uri="{9D8B030D-6E8A-4147-A177-3AD203B41FA5}"/>
                  </a:extLst>
                </a:gridCol>
              </a:tblGrid>
              <a:tr h="1188665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/>
                </a:extLst>
              </a:tr>
              <a:tr h="80463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[২.২] অবলোপনকৃত ঋণের পরিমাণ হ্রাস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[২.২.১] অবলোপনকৃত ঋণের স্থিতি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৫৭৫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নিরীক্ষিত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শীটের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ডকুমেন্টের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। </a:t>
                      </a:r>
                    </a:p>
                  </a:txBody>
                  <a:tcPr marL="91439" marR="91439" marT="45715" marB="45715"/>
                </a:tc>
              </a:tr>
              <a:tr h="792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[২.২.২]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আদায়কৃত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নগদ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অর্থ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১০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প্রতিবেদন এবং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র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তালিকা।</a:t>
                      </a:r>
                    </a:p>
                  </a:txBody>
                  <a:tcPr marL="91439" marR="91439" marT="45715" marB="45715"/>
                </a:tc>
              </a:tr>
              <a:tr h="11307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[২.৩]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স্বল্পব্যয়ী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আমানতের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হার বৃদ্ধি ও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পরিচালন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মুনাফা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অর্জন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[২.৩.১]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স্বল্পব্যয়ী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আমানতের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হার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৪৫%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নিরীক্ষিত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শীটের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ডকুমেন্টের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। 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/>
                </a:extLst>
              </a:tr>
              <a:tr h="8046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3563" marR="13563" marT="13561" marB="1356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[২.৩.২]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অর্জনকৃত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পরিচালন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মুনাফা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২৫০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কোটি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নিরীক্ষিত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শীটের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ডকুমেন্টের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।  </a:t>
                      </a:r>
                      <a:endParaRPr lang="en-US" sz="11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/>
                </a:extLst>
              </a:tr>
              <a:tr h="98521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[২.৪] আন্তঃশাখা লেনদেন সমন্বয়করণ ও লোকসানী শাখার সংখ্যা হ্রাস</a:t>
                      </a: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[২.৪.১]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সমন্বয়কৃত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এন্ট্রি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৯৭%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সংশ্লিষ্ট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ডিভিশনের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প্রতিবেদন এবং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র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সমন্বয়কৃত এন্ট্রি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র তালিকা।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/>
                </a:extLst>
              </a:tr>
              <a:tr h="886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[২.৪.২]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লোকসানী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শাখার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স্থিতি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২৫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টি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199" marR="76199" marT="76193" marB="7619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নিরীক্ষিত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শীটের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ডকুমেন্টের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। </a:t>
                      </a:r>
                      <a:endParaRPr lang="en-US" sz="11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5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BC3017-0EF6-4396-B7B3-3F4457635CB9}" type="slidenum">
              <a:rPr lang="en-US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5665788" y="3244850"/>
            <a:ext cx="86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as-IN" b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  কার্যক্রম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8350" y="485775"/>
          <a:ext cx="10899775" cy="494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699">
                  <a:extLst>
                    <a:ext uri="{9D8B030D-6E8A-4147-A177-3AD203B41FA5}"/>
                  </a:extLst>
                </a:gridCol>
                <a:gridCol w="2233530">
                  <a:extLst>
                    <a:ext uri="{9D8B030D-6E8A-4147-A177-3AD203B41FA5}"/>
                  </a:extLst>
                </a:gridCol>
                <a:gridCol w="1174672">
                  <a:extLst>
                    <a:ext uri="{9D8B030D-6E8A-4147-A177-3AD203B41FA5}"/>
                  </a:extLst>
                </a:gridCol>
                <a:gridCol w="5414874">
                  <a:extLst>
                    <a:ext uri="{9D8B030D-6E8A-4147-A177-3AD203B41FA5}"/>
                  </a:extLst>
                </a:gridCol>
              </a:tblGrid>
              <a:tr h="822817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03" marB="45703"/>
                </a:tc>
                <a:extLst>
                  <a:ext uri="{0D108BD9-81ED-4DB2-BD59-A6C34878D82A}"/>
                </a:extLst>
              </a:tr>
              <a:tr h="113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[৩.১] মূলধন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সংরক্ষণের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হার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বৃদ্ধিকরণ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ও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প্রভিশন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সংরক্ষণ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[৩.১.১]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সংরক্ষিত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মূলধন</a:t>
                      </a: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৬.৯৫%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নিরীক্ষিত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শীটের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ডকুমেন্টের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।</a:t>
                      </a:r>
                    </a:p>
                  </a:txBody>
                  <a:tcPr marL="91441" marR="91441" marT="45703" marB="45703"/>
                </a:tc>
                <a:extLst>
                  <a:ext uri="{0D108BD9-81ED-4DB2-BD59-A6C34878D82A}"/>
                </a:extLst>
              </a:tr>
              <a:tr h="792342"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91441" marR="91441" marT="45703" marB="4570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[৩.১.২]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সংরক্ষিত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প্রভিশন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১০০%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নিরীক্ষিত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ব্যালেন্স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শীটের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/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প্রকাশিত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ডকুমেন্টের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অথবা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বাংলাদেশ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ব্যাংকের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নির্দেশনার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কপি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। </a:t>
                      </a:r>
                    </a:p>
                  </a:txBody>
                  <a:tcPr marL="91441" marR="91441" marT="45703" marB="45703"/>
                </a:tc>
                <a:extLst>
                  <a:ext uri="{0D108BD9-81ED-4DB2-BD59-A6C34878D82A}"/>
                </a:extLst>
              </a:tr>
              <a:tr h="105331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[৩.২] মামলা নিষ্পত্তিকরণ</a:t>
                      </a: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[৩.২.১]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নিষ্পত্তিকৃত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অর্থঋণ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মামলার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সংখ্যা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২২০ </a:t>
                      </a: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টি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নিষ্পত্তিকৃত অর্থঋণ মামলার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তালিকা।</a:t>
                      </a:r>
                    </a:p>
                  </a:txBody>
                  <a:tcPr marL="91441" marR="91441" marT="45703" marB="45703"/>
                </a:tc>
                <a:extLst>
                  <a:ext uri="{0D108BD9-81ED-4DB2-BD59-A6C34878D82A}"/>
                </a:extLst>
              </a:tr>
              <a:tr h="114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[৩.২.২]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নিষ্পত্তিকৃত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রিট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মামলার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সংখ্যা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৪০টি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1" marR="76201" marT="76173" marB="7617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নিষ্পত্তিকৃত রিট মামলার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তালিকা।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91441" marR="91441" marT="45703" marB="45703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8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56DA521-8B49-4715-A339-0A5904A0A248}" type="slidenum">
              <a:rPr lang="en-US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665788" y="3244850"/>
            <a:ext cx="86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as-IN" b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  কার্যক্রম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8350" y="485775"/>
          <a:ext cx="10899775" cy="608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699">
                  <a:extLst>
                    <a:ext uri="{9D8B030D-6E8A-4147-A177-3AD203B41FA5}"/>
                  </a:extLst>
                </a:gridCol>
                <a:gridCol w="2233530">
                  <a:extLst>
                    <a:ext uri="{9D8B030D-6E8A-4147-A177-3AD203B41FA5}"/>
                  </a:extLst>
                </a:gridCol>
                <a:gridCol w="1174672">
                  <a:extLst>
                    <a:ext uri="{9D8B030D-6E8A-4147-A177-3AD203B41FA5}"/>
                  </a:extLst>
                </a:gridCol>
                <a:gridCol w="5414874">
                  <a:extLst>
                    <a:ext uri="{9D8B030D-6E8A-4147-A177-3AD203B41FA5}"/>
                  </a:extLst>
                </a:gridCol>
              </a:tblGrid>
              <a:tr h="911093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/>
                </a:extLst>
              </a:tr>
              <a:tr h="91432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err="1" smtClean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[৩.২.৩]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নিষ্পত্তিকৃত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বিভাগীয়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ও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আন্যান্য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মামলার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১৫০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টি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নিষ্পত্তিকৃত বিভাগীয় ও আন্যান্য মামলার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তালিকা। </a:t>
                      </a:r>
                    </a:p>
                    <a:p>
                      <a:endParaRPr lang="en-US" sz="1800" dirty="0"/>
                    </a:p>
                  </a:txBody>
                  <a:tcPr marL="91441" marR="91441" marT="45711" marB="45711"/>
                </a:tc>
                <a:extLst>
                  <a:ext uri="{0D108BD9-81ED-4DB2-BD59-A6C34878D82A}"/>
                </a:extLst>
              </a:tr>
              <a:tr h="103775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[৪.১]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ক্যাশলেস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ট্রানজেকশন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বৃদ্ধিকরণ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[৪.১.১]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ডেবিট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ও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কার্ডের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নতুন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গ্রাহক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৩৫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হাজার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ডেবিট ও ক্রেডিট কার্ডের নতুন গ্রাহক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ের</a:t>
                      </a:r>
                      <a:r>
                        <a:rPr lang="as-IN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তালিকা।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91441" marR="91441" marT="45711" marB="45711"/>
                </a:tc>
              </a:tr>
              <a:tr h="1037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[৪.১.২] RTGS এ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লেনদেনের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৪৬০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হাজার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তালিকা।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/>
                </a:extLst>
              </a:tr>
              <a:tr h="1037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[৪.২] মোবাইল ফিন্যান্সিয়াল সার্ভিস চালুকরণ</a:t>
                      </a: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[৪.২.১] মোবাইল ব্যাংকিং এর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হিসাব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২.০০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তালিকা।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/>
                </a:extLst>
              </a:tr>
              <a:tr h="1141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[৪.৩] উপশাখা এর কার্যক্রম সম্প্রসারণ</a:t>
                      </a: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[৪.৩.১]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উপশাখা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এর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সংখ্যা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(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ক্রমপুঞ্জিভূত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)</a:t>
                      </a: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২৯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টি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76201" marR="76201" marT="76185" marB="7618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প্রতিবেদন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এবং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তালিকা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।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 marL="91441" marR="91441" marT="45711" marB="45711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1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15F266-E418-4505-9D62-A91ABB4087EF}" type="slidenum">
              <a:rPr lang="en-US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5665788" y="3244850"/>
            <a:ext cx="86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as-IN" b="1">
                <a:solidFill>
                  <a:srgbClr val="FFFFFF"/>
                </a:solidFill>
                <a:latin typeface="Nikosh" pitchFamily="2" charset="0"/>
                <a:cs typeface="Nikosh" pitchFamily="2" charset="0"/>
              </a:rPr>
              <a:t>  কার্যক্রম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3275" y="485775"/>
          <a:ext cx="10864850" cy="245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333">
                  <a:extLst>
                    <a:ext uri="{9D8B030D-6E8A-4147-A177-3AD203B41FA5}"/>
                  </a:extLst>
                </a:gridCol>
                <a:gridCol w="2233642">
                  <a:extLst>
                    <a:ext uri="{9D8B030D-6E8A-4147-A177-3AD203B41FA5}"/>
                  </a:extLst>
                </a:gridCol>
                <a:gridCol w="1174730">
                  <a:extLst>
                    <a:ext uri="{9D8B030D-6E8A-4147-A177-3AD203B41FA5}"/>
                  </a:extLst>
                </a:gridCol>
                <a:gridCol w="5415145">
                  <a:extLst>
                    <a:ext uri="{9D8B030D-6E8A-4147-A177-3AD203B41FA5}"/>
                  </a:extLst>
                </a:gridCol>
              </a:tblGrid>
              <a:tr h="822899"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  কার্যক্রম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কর্মসম্পাদন সূচক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লক্ষ্যমাত্রা ২০২৩</a:t>
                      </a:r>
                      <a:r>
                        <a:rPr lang="en-US" sz="2400" b="1" i="0" kern="1200" dirty="0" smtClean="0">
                          <a:solidFill>
                            <a:schemeClr val="lt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-২৪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6" marR="9144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itchFamily="2" charset="0"/>
                          <a:cs typeface="Nikosh" pitchFamily="2" charset="0"/>
                        </a:rPr>
                        <a:t>প্রমাণক</a:t>
                      </a:r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 marL="91446" marR="91446" marT="45709" marB="45709"/>
                </a:tc>
                <a:extLst>
                  <a:ext uri="{0D108BD9-81ED-4DB2-BD59-A6C34878D82A}"/>
                </a:extLst>
              </a:tr>
              <a:tr h="1634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[৪.৪]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স্কুল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ব্যাংকিং কার্যক্রম সম্প্রসারণ</a:t>
                      </a:r>
                    </a:p>
                  </a:txBody>
                  <a:tcPr marL="76205" marR="76205" marT="76182" marB="7618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[৪.৪.১]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স্কুল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ব্যাংকিং এর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নতুন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হিসাব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সংখ্যা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5" marR="76205" marT="76182" marB="7618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২২</a:t>
                      </a:r>
                      <a:r>
                        <a:rPr lang="en-US" sz="2000" kern="1200" baseline="0" dirty="0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rgbClr val="00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হাজার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76205" marR="76205" marT="76182" marB="7618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ডিভিশনের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প্রতিবেদন এবং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বিভাগীয়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আঞ্চলিক/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জোনাল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/</a:t>
                      </a:r>
                      <a:r>
                        <a:rPr lang="as-IN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উপজেলা/ শাখা কার্যালয়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b="0" i="0" kern="1200" baseline="0" dirty="0" err="1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অনুসারে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latin typeface="Nikosh" pitchFamily="2" charset="0"/>
                          <a:ea typeface="+mn-ea"/>
                          <a:cs typeface="Nikosh" pitchFamily="2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তালিকা। </a:t>
                      </a:r>
                    </a:p>
                  </a:txBody>
                  <a:tcPr marL="91446" marR="91446" marT="45709" marB="45709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61F2B22-C9E9-444E-9BCE-E564F73A6FCE}" type="slidenum">
              <a:rPr lang="en-US">
                <a:solidFill>
                  <a:srgbClr val="FFFFFF"/>
                </a:solidFill>
              </a:rPr>
              <a:pPr/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92" y="0"/>
            <a:ext cx="103632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রূপালি</a:t>
            </a:r>
            <a:r>
              <a:rPr lang="en-US" sz="3600" b="1" u="sng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ব্যাংক </a:t>
            </a:r>
            <a:r>
              <a:rPr lang="en-US" sz="3600" b="1" u="sng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লিমিটেড</a:t>
            </a:r>
            <a:r>
              <a:rPr lang="en-US" sz="3600" b="1" u="sng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২০২২-২৩</a:t>
            </a:r>
            <a:endParaRPr lang="as-IN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7413" y="720725"/>
          <a:ext cx="10363200" cy="5892806"/>
        </p:xfrm>
        <a:graphic>
          <a:graphicData uri="http://schemas.openxmlformats.org/drawingml/2006/table">
            <a:tbl>
              <a:tblPr/>
              <a:tblGrid>
                <a:gridCol w="2439927">
                  <a:extLst>
                    <a:ext uri="{9D8B030D-6E8A-4147-A177-3AD203B41FA5}"/>
                  </a:extLst>
                </a:gridCol>
                <a:gridCol w="2783236">
                  <a:extLst>
                    <a:ext uri="{9D8B030D-6E8A-4147-A177-3AD203B41FA5}"/>
                  </a:extLst>
                </a:gridCol>
                <a:gridCol w="831272">
                  <a:extLst>
                    <a:ext uri="{9D8B030D-6E8A-4147-A177-3AD203B41FA5}"/>
                  </a:extLst>
                </a:gridCol>
                <a:gridCol w="2459352">
                  <a:extLst>
                    <a:ext uri="{9D8B030D-6E8A-4147-A177-3AD203B41FA5}"/>
                  </a:extLst>
                </a:gridCol>
                <a:gridCol w="1849413">
                  <a:extLst>
                    <a:ext uri="{9D8B030D-6E8A-4147-A177-3AD203B41FA5}"/>
                  </a:extLst>
                </a:gridCol>
              </a:tblGrid>
              <a:tr h="372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2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3903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[১.১] কৃষি ঋণ বিতরণ ও আদায়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[১.১.১] বিতরণকৃত কৃষি ঋণ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৫৬৮.২৮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১৪২%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[১.১.২] আদায়কৃত কৃষি ঋণ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৪০০.৭২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5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39033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[১.২] এসএমই ঋণ বিতরণ ও আদায়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[১.২.১] বিতরণকৃত এসএমই ঋণ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১৪২৫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১৪২৮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685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[১.২.২] আদায়কৃত এসএমই ঋণ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৯০০.৬৯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১৩৯%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3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D02331-1B9D-4000-B1A6-E263857D3DD1}" type="slidenum">
              <a:rPr lang="en-US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92163" y="428625"/>
          <a:ext cx="10402886" cy="5981702"/>
        </p:xfrm>
        <a:graphic>
          <a:graphicData uri="http://schemas.openxmlformats.org/drawingml/2006/table">
            <a:tbl>
              <a:tblPr/>
              <a:tblGrid>
                <a:gridCol w="2648430">
                  <a:extLst>
                    <a:ext uri="{9D8B030D-6E8A-4147-A177-3AD203B41FA5}"/>
                  </a:extLst>
                </a:gridCol>
                <a:gridCol w="2544699">
                  <a:extLst>
                    <a:ext uri="{9D8B030D-6E8A-4147-A177-3AD203B41FA5}"/>
                  </a:extLst>
                </a:gridCol>
                <a:gridCol w="969901">
                  <a:extLst>
                    <a:ext uri="{9D8B030D-6E8A-4147-A177-3AD203B41FA5}"/>
                  </a:extLst>
                </a:gridCol>
                <a:gridCol w="2429848">
                  <a:extLst>
                    <a:ext uri="{9D8B030D-6E8A-4147-A177-3AD203B41FA5}"/>
                  </a:extLst>
                </a:gridCol>
                <a:gridCol w="1810008">
                  <a:extLst>
                    <a:ext uri="{9D8B030D-6E8A-4147-A177-3AD203B41FA5}"/>
                  </a:extLst>
                </a:gridCol>
              </a:tblGrid>
              <a:tr h="250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0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9" marR="7069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as-IN" sz="11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[১.৩] শিল্প ঋণ বিতরণ ও আদায়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[১.৩.১] বিতরণকৃত শিল্প ঋণ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১৮৯১.৫৫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১০৫%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7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[১.৩.২] আদায়কৃত শিল্প ঋণ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৪৭০.৫৫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২৩৫%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41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1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[১.৪] অন্যান্য বিনিয়োগ (কৃষি, এসএমই, শিল্প, গৃহনির্মাণ ও বিশেষ চলতি মূলধন ঋণ ব্যতীত সকল ঋণ ও ট্রেজারি বন্ডে মোট বিনিয়োগ )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[১.৪.১] অন্যান্য বিনিয়োগকৃত অর্থ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৭২০০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১২৬২১.১৪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১৭৫%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4081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[২.১] শ্রেণিকৃত ঋণের পরিমাণ হ্রাস ও নগদ আদায়</a:t>
                      </a:r>
                    </a:p>
                  </a:txBody>
                  <a:tcPr marL="9526" marR="9526" marT="9527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[২.১.১] শ্রেণীকৃত ঋণের স্থিতি</a:t>
                      </a:r>
                    </a:p>
                  </a:txBody>
                  <a:tcPr marL="9526" marR="9526" marT="952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৫৫০০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৮০৫৭.৯১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4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-১৪৭%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 marL="9526" marR="9526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ECCB87-26FA-4722-96F1-DC55759EA40F}" type="slidenum">
              <a:rPr lang="en-US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8813" y="428625"/>
          <a:ext cx="10536236" cy="5799155"/>
        </p:xfrm>
        <a:graphic>
          <a:graphicData uri="http://schemas.openxmlformats.org/drawingml/2006/table">
            <a:tbl>
              <a:tblPr/>
              <a:tblGrid>
                <a:gridCol w="2782349">
                  <a:extLst>
                    <a:ext uri="{9D8B030D-6E8A-4147-A177-3AD203B41FA5}"/>
                  </a:extLst>
                </a:gridCol>
                <a:gridCol w="3195683">
                  <a:extLst>
                    <a:ext uri="{9D8B030D-6E8A-4147-A177-3AD203B41FA5}"/>
                  </a:extLst>
                </a:gridCol>
                <a:gridCol w="944803">
                  <a:extLst>
                    <a:ext uri="{9D8B030D-6E8A-4147-A177-3AD203B41FA5}"/>
                  </a:extLst>
                </a:gridCol>
                <a:gridCol w="1803526">
                  <a:extLst>
                    <a:ext uri="{9D8B030D-6E8A-4147-A177-3AD203B41FA5}"/>
                  </a:extLst>
                </a:gridCol>
                <a:gridCol w="1809875">
                  <a:extLst>
                    <a:ext uri="{9D8B030D-6E8A-4147-A177-3AD203B41FA5}"/>
                  </a:extLst>
                </a:gridCol>
              </a:tblGrid>
              <a:tr h="2509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0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rowSpan="5">
                  <a:txBody>
                    <a:bodyPr/>
                    <a:lstStyle/>
                    <a:p>
                      <a:pPr algn="l" fontAlgn="ctr"/>
                      <a:endParaRPr lang="as-IN" sz="2000" b="0" i="0" u="none" strike="noStrike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[২.১.২] আদায়কৃত অর্থ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৪৭১%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7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6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[২.২] অবলোপনকৃত ঋণের পরিমাণ হ্রাস ও নগদ আদায়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[২.২.১] অবলোপনকৃত ঋণের স্থিতি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৫৮০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৫৭৫.৬৭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১০১%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[২.২.২] আদায়কৃত অর্থ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১০.১৩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১০১%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40804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[২.৩] স্বল্পব্যয়ী আমানতের হার বৃদ্ধি ও পরিচালন মুনাফা অর্জন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[২.৩.১] স্বল্পব্যয়ী আমানতের হার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৪৮.৫৯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১০৮%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57C696F-E6BB-42F1-8B11-1E7FCCD572E4}" type="slidenum">
              <a:rPr lang="en-US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66048"/>
              </p:ext>
            </p:extLst>
          </p:nvPr>
        </p:nvGraphicFramePr>
        <p:xfrm>
          <a:off x="646113" y="271463"/>
          <a:ext cx="10548937" cy="5988638"/>
        </p:xfrm>
        <a:graphic>
          <a:graphicData uri="http://schemas.openxmlformats.org/drawingml/2006/table">
            <a:tbl>
              <a:tblPr/>
              <a:tblGrid>
                <a:gridCol w="2794676">
                  <a:extLst>
                    <a:ext uri="{9D8B030D-6E8A-4147-A177-3AD203B41FA5}"/>
                  </a:extLst>
                </a:gridCol>
                <a:gridCol w="3168127">
                  <a:extLst>
                    <a:ext uri="{9D8B030D-6E8A-4147-A177-3AD203B41FA5}"/>
                  </a:extLst>
                </a:gridCol>
                <a:gridCol w="972559">
                  <a:extLst>
                    <a:ext uri="{9D8B030D-6E8A-4147-A177-3AD203B41FA5}"/>
                  </a:extLst>
                </a:gridCol>
                <a:gridCol w="1803613">
                  <a:extLst>
                    <a:ext uri="{9D8B030D-6E8A-4147-A177-3AD203B41FA5}"/>
                  </a:extLst>
                </a:gridCol>
                <a:gridCol w="1809962">
                  <a:extLst>
                    <a:ext uri="{9D8B030D-6E8A-4147-A177-3AD203B41FA5}"/>
                  </a:extLst>
                </a:gridCol>
              </a:tblGrid>
              <a:tr h="250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8" marR="7068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8" marR="7068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8" marR="7068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8" marR="7068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0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8" marR="7068" marT="7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rowSpan="5">
                  <a:txBody>
                    <a:bodyPr/>
                    <a:lstStyle/>
                    <a:p>
                      <a:pPr algn="ctr" fontAlgn="ctr"/>
                      <a:endParaRPr lang="as-IN" sz="2000" b="0" i="0" u="none" strike="noStrike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[২.৩.২] অর্জনকৃত পরিচালন মুনাফা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২১০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৩৯২.৩৩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১৮৭%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1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9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[২.৪] আন্তঃশাখা লেনদেন সমন্বয়করণ ও লোকসানী শাখার সংখ্যা হ্রাস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[২.৪.১] সমন্বয়কৃত এন্ট্রি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৯৯.৭৩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১০৪%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398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[২.৪.২] লোকসানী শাখার স্থিতি</a:t>
                      </a:r>
                    </a:p>
                  </a:txBody>
                  <a:tcPr marL="9526" marR="9526" marT="9526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24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১৫৬%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75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[৩.১] ক্যাশলেস ট্রানজেকশন বৃদ্ধিকরণ</a:t>
                      </a:r>
                    </a:p>
                  </a:txBody>
                  <a:tcPr marL="9526" marR="9526" marT="9526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[৩.১.১]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RTGS </a:t>
                      </a:r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লেনদেনের সংখ্যা</a:t>
                      </a:r>
                    </a:p>
                  </a:txBody>
                  <a:tcPr marL="9526" marR="9526" marT="9526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(হাজার)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৪৫০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১৩৬%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7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5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71075" y="1066800"/>
            <a:ext cx="8011026" cy="5156200"/>
          </a:xfrm>
        </p:spPr>
        <p:txBody>
          <a:bodyPr/>
          <a:lstStyle/>
          <a:p>
            <a:pPr algn="just" eaLnBrk="1" hangingPunct="1"/>
            <a:r>
              <a:rPr lang="en-AU" sz="3200" b="1" i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Performance management </a:t>
            </a:r>
            <a:r>
              <a:rPr lang="en-AU" sz="3200" b="1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can </a:t>
            </a:r>
            <a:r>
              <a:rPr lang="en-AU" sz="3200" b="1" dirty="0">
                <a:solidFill>
                  <a:schemeClr val="accent2"/>
                </a:solidFill>
                <a:latin typeface="Tw Cen MT" panose="020B0602020104020603" pitchFamily="34" charset="0"/>
              </a:rPr>
              <a:t>be expressed as: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AU" sz="2000" i="1" dirty="0">
              <a:solidFill>
                <a:schemeClr val="accent2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196" name="Picture 2" descr="C:\Users\User\Desktop\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60" y="2181725"/>
            <a:ext cx="6753129" cy="328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41491"/>
            <a:ext cx="2064083" cy="116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F55D457-77C8-4623-9209-7FCDF38E5354}" type="slidenum">
              <a:rPr lang="en-US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95205"/>
              </p:ext>
            </p:extLst>
          </p:nvPr>
        </p:nvGraphicFramePr>
        <p:xfrm>
          <a:off x="719138" y="428625"/>
          <a:ext cx="10475912" cy="5968994"/>
        </p:xfrm>
        <a:graphic>
          <a:graphicData uri="http://schemas.openxmlformats.org/drawingml/2006/table">
            <a:tbl>
              <a:tblPr/>
              <a:tblGrid>
                <a:gridCol w="2721554">
                  <a:extLst>
                    <a:ext uri="{9D8B030D-6E8A-4147-A177-3AD203B41FA5}"/>
                  </a:extLst>
                </a:gridCol>
                <a:gridCol w="3195877">
                  <a:extLst>
                    <a:ext uri="{9D8B030D-6E8A-4147-A177-3AD203B41FA5}"/>
                  </a:extLst>
                </a:gridCol>
                <a:gridCol w="944860">
                  <a:extLst>
                    <a:ext uri="{9D8B030D-6E8A-4147-A177-3AD203B41FA5}"/>
                  </a:extLst>
                </a:gridCol>
                <a:gridCol w="1803636">
                  <a:extLst>
                    <a:ext uri="{9D8B030D-6E8A-4147-A177-3AD203B41FA5}"/>
                  </a:extLst>
                </a:gridCol>
                <a:gridCol w="1809985">
                  <a:extLst>
                    <a:ext uri="{9D8B030D-6E8A-4147-A177-3AD203B41FA5}"/>
                  </a:extLst>
                </a:gridCol>
              </a:tblGrid>
              <a:tr h="2988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8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rowSpan="5">
                  <a:txBody>
                    <a:bodyPr/>
                    <a:lstStyle/>
                    <a:p>
                      <a:pPr algn="ctr" fontAlgn="ctr"/>
                      <a:endParaRPr lang="as-IN" sz="2000" b="0" i="0" u="none" strike="noStrike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[৩.১.২]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BEFTN </a:t>
                      </a:r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লেনদেনের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(লক্ষ)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৫২.৮১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১০৬%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6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73">
                <a:tc rowSpan="5">
                  <a:txBody>
                    <a:bodyPr/>
                    <a:lstStyle/>
                    <a:p>
                      <a:pPr algn="ctr" fontAlgn="ctr"/>
                      <a:endParaRPr lang="as-IN" sz="2000" b="0" i="0" u="none" strike="noStrike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[৩.১.৩]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ATM </a:t>
                      </a:r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ও ক্রেডিট কার্ডের নতুন গ্রাহক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(হাজার)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২৪৮%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7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[৩.২] মোবাইল ফিন্যান্সিয়াল সার্ভিস চালুকরণ (মোবাইল ব্যাংকিং)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[৩.২.১] পুঞ্জিভূত মোবাইল ব্যাংক হিসাবের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(লক্ষ)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৩.২২৭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১০৮%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39098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[৩.৩] এজেন্ট ব্যাংকিং/ উপশাখা স্থাপন</a:t>
                      </a:r>
                    </a:p>
                  </a:txBody>
                  <a:tcPr marL="9526" marR="9526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[৩.৩.১] নতুন উপশাখা স্থাপনের সংখ্যা</a:t>
                      </a:r>
                    </a:p>
                  </a:txBody>
                  <a:tcPr marL="9526" marR="9526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6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১৭০%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8A8B2F-9BDE-49CE-AE06-E986A2BCB45E}" type="slidenum">
              <a:rPr lang="en-US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13721"/>
              </p:ext>
            </p:extLst>
          </p:nvPr>
        </p:nvGraphicFramePr>
        <p:xfrm>
          <a:off x="719138" y="428625"/>
          <a:ext cx="10475912" cy="5968994"/>
        </p:xfrm>
        <a:graphic>
          <a:graphicData uri="http://schemas.openxmlformats.org/drawingml/2006/table">
            <a:tbl>
              <a:tblPr/>
              <a:tblGrid>
                <a:gridCol w="2721554">
                  <a:extLst>
                    <a:ext uri="{9D8B030D-6E8A-4147-A177-3AD203B41FA5}"/>
                  </a:extLst>
                </a:gridCol>
                <a:gridCol w="3195877">
                  <a:extLst>
                    <a:ext uri="{9D8B030D-6E8A-4147-A177-3AD203B41FA5}"/>
                  </a:extLst>
                </a:gridCol>
                <a:gridCol w="944860">
                  <a:extLst>
                    <a:ext uri="{9D8B030D-6E8A-4147-A177-3AD203B41FA5}"/>
                  </a:extLst>
                </a:gridCol>
                <a:gridCol w="1803636">
                  <a:extLst>
                    <a:ext uri="{9D8B030D-6E8A-4147-A177-3AD203B41FA5}"/>
                  </a:extLst>
                </a:gridCol>
                <a:gridCol w="1809985">
                  <a:extLst>
                    <a:ext uri="{9D8B030D-6E8A-4147-A177-3AD203B41FA5}"/>
                  </a:extLst>
                </a:gridCol>
              </a:tblGrid>
              <a:tr h="2988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8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[৩.৪] স্কুল ব্যাংকিং কার্যক্রম সম্প্রসারণ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[৩.৪.১] স্কুল ব্যাংকিং এর নতুন হিসাব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 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১৭০%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6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7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[৪.১] মূলধন সংরক্ষণের হার বৃদ্ধিকরণ ও প্রভিশন সংরক্ষণ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[৪.১.১] সংরক্ষিত প্রভিশন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[৪.১.২] সংরক্ষিত মূলধন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৫.২০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১.৬৪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390988">
                <a:tc rowSpan="5">
                  <a:txBody>
                    <a:bodyPr/>
                    <a:lstStyle/>
                    <a:p>
                      <a:pPr algn="ctr" fontAlgn="ctr"/>
                      <a:endParaRPr lang="as-IN" sz="16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6" marR="9526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[৪.২.১] নিষ্পত্তিকৃত রিট মামলার সংখ্যা</a:t>
                      </a:r>
                    </a:p>
                  </a:txBody>
                  <a:tcPr marL="9526" marR="9526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6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3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287D28-D987-4A71-92E2-B68FE1B1E2BB}" type="slidenum">
              <a:rPr lang="en-US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14333"/>
              </p:ext>
            </p:extLst>
          </p:nvPr>
        </p:nvGraphicFramePr>
        <p:xfrm>
          <a:off x="719138" y="744567"/>
          <a:ext cx="10475912" cy="5862391"/>
        </p:xfrm>
        <a:graphic>
          <a:graphicData uri="http://schemas.openxmlformats.org/drawingml/2006/table">
            <a:tbl>
              <a:tblPr/>
              <a:tblGrid>
                <a:gridCol w="2721554">
                  <a:extLst>
                    <a:ext uri="{9D8B030D-6E8A-4147-A177-3AD203B41FA5}"/>
                  </a:extLst>
                </a:gridCol>
                <a:gridCol w="3195877">
                  <a:extLst>
                    <a:ext uri="{9D8B030D-6E8A-4147-A177-3AD203B41FA5}"/>
                  </a:extLst>
                </a:gridCol>
                <a:gridCol w="944860">
                  <a:extLst>
                    <a:ext uri="{9D8B030D-6E8A-4147-A177-3AD203B41FA5}"/>
                  </a:extLst>
                </a:gridCol>
                <a:gridCol w="1803636">
                  <a:extLst>
                    <a:ext uri="{9D8B030D-6E8A-4147-A177-3AD203B41FA5}"/>
                  </a:extLst>
                </a:gridCol>
                <a:gridCol w="1809985">
                  <a:extLst>
                    <a:ext uri="{9D8B030D-6E8A-4147-A177-3AD203B41FA5}"/>
                  </a:extLst>
                </a:gridCol>
              </a:tblGrid>
              <a:tr h="273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3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1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9" marR="7069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rowSpan="5">
                  <a:txBody>
                    <a:bodyPr/>
                    <a:lstStyle/>
                    <a:p>
                      <a:pPr algn="ctr" fontAlgn="ctr"/>
                      <a:endParaRPr lang="as-IN" sz="16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[৪.২.২] নিষ্পত্তিকৃত অর্থঋণ মামলার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২৮৮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48163">
                <a:tc rowSpan="5">
                  <a:txBody>
                    <a:bodyPr/>
                    <a:lstStyle/>
                    <a:p>
                      <a:pPr algn="ctr" fontAlgn="ctr"/>
                      <a:endParaRPr lang="as-IN" sz="16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[৪.২.৩] নিষ্পত্তিকৃত বিভাগীয় ও অন্যান্য মামলার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২১৫.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১৪৩%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24816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[৫.১] নারী উদ্যোক্তাদের মধ্যে এসএমই ঋণ বিতরণ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[৫.১.১] নতুন উদ্যোক্তার 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  <a:tr h="3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[৫.১.২] বিতরণকৃত ঋণের পরিমাণ</a:t>
                      </a:r>
                    </a:p>
                  </a:txBody>
                  <a:tcPr marL="9526" marR="9526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৬৩.৫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1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১২৭%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8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615" y="-17764"/>
            <a:ext cx="1794812" cy="8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3763499-FA1A-483C-A4B7-872A75A8F806}" type="slidenum">
              <a:rPr lang="en-US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56702"/>
              </p:ext>
            </p:extLst>
          </p:nvPr>
        </p:nvGraphicFramePr>
        <p:xfrm>
          <a:off x="774700" y="1714500"/>
          <a:ext cx="10488613" cy="2501899"/>
        </p:xfrm>
        <a:graphic>
          <a:graphicData uri="http://schemas.openxmlformats.org/drawingml/2006/table">
            <a:tbl>
              <a:tblPr/>
              <a:tblGrid>
                <a:gridCol w="2724853">
                  <a:extLst>
                    <a:ext uri="{9D8B030D-6E8A-4147-A177-3AD203B41FA5}"/>
                  </a:extLst>
                </a:gridCol>
                <a:gridCol w="3199752">
                  <a:extLst>
                    <a:ext uri="{9D8B030D-6E8A-4147-A177-3AD203B41FA5}"/>
                  </a:extLst>
                </a:gridCol>
                <a:gridCol w="946006">
                  <a:extLst>
                    <a:ext uri="{9D8B030D-6E8A-4147-A177-3AD203B41FA5}"/>
                  </a:extLst>
                </a:gridCol>
                <a:gridCol w="1805822">
                  <a:extLst>
                    <a:ext uri="{9D8B030D-6E8A-4147-A177-3AD203B41FA5}"/>
                  </a:extLst>
                </a:gridCol>
                <a:gridCol w="1812180">
                  <a:extLst>
                    <a:ext uri="{9D8B030D-6E8A-4147-A177-3AD203B41FA5}"/>
                  </a:extLst>
                </a:gridCol>
              </a:tblGrid>
              <a:tr h="579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24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কার্যক্রম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24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কর্মসম্পাদন সূচক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as-IN" sz="24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একক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32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লক্ষ্যমাত্রা, অর্জন এবং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37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as-IN" sz="24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অর্জনের হার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6989">
                <a:tc rowSpan="5">
                  <a:txBody>
                    <a:bodyPr/>
                    <a:lstStyle/>
                    <a:p>
                      <a:pPr algn="ctr" fontAlgn="ctr"/>
                      <a:endParaRPr lang="as-IN" sz="2400" b="0" i="0" u="none" strike="noStrike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[৫.১.৩] আদায়কৃত ঋণের পরিমাণ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 টাকা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লক্ষ্যমাত্রা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6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৫.০৬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6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অর্জনের হার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১০১%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6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সূচকের মান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6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ওয়েটেড স্কোর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08" y="431800"/>
            <a:ext cx="2199587" cy="11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08" y="286063"/>
            <a:ext cx="8143988" cy="1120462"/>
          </a:xfrm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রাষ্ট্র-মালিকানাধীন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ব্যাংকসমূহ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05" name="Picture 8" descr="https://apams.cabinet.gov.bd/assets/admin/layout/img/apa_logo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355601"/>
            <a:ext cx="2222500" cy="107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550521"/>
              </p:ext>
            </p:extLst>
          </p:nvPr>
        </p:nvGraphicFramePr>
        <p:xfrm>
          <a:off x="876300" y="1860550"/>
          <a:ext cx="10304463" cy="35369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3806">
                  <a:extLst>
                    <a:ext uri="{9D8B030D-6E8A-4147-A177-3AD203B41FA5}"/>
                  </a:extLst>
                </a:gridCol>
                <a:gridCol w="2792852">
                  <a:extLst>
                    <a:ext uri="{9D8B030D-6E8A-4147-A177-3AD203B41FA5}"/>
                  </a:extLst>
                </a:gridCol>
                <a:gridCol w="1698985">
                  <a:extLst>
                    <a:ext uri="{9D8B030D-6E8A-4147-A177-3AD203B41FA5}"/>
                  </a:extLst>
                </a:gridCol>
                <a:gridCol w="1780444">
                  <a:extLst>
                    <a:ext uri="{9D8B030D-6E8A-4147-A177-3AD203B41FA5}"/>
                  </a:extLst>
                </a:gridCol>
                <a:gridCol w="1640800">
                  <a:extLst>
                    <a:ext uri="{9D8B030D-6E8A-4147-A177-3AD203B41FA5}"/>
                  </a:extLst>
                </a:gridCol>
                <a:gridCol w="1327576">
                  <a:extLst>
                    <a:ext uri="{9D8B030D-6E8A-4147-A177-3AD203B41FA5}"/>
                  </a:extLst>
                </a:gridCol>
              </a:tblGrid>
              <a:tr h="701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endParaRPr lang="as-IN" sz="20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45" marR="91445" marT="45723" marB="4572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প্রতিষ্ঠানের নাম</a:t>
                      </a:r>
                      <a:endParaRPr lang="as-IN" sz="20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45" marR="91445" marT="45723" marB="4572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কৌশলগত উদ্দেশ্য</a:t>
                      </a:r>
                      <a:endParaRPr lang="as-IN" sz="20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45" marR="91445" marT="45723" marB="4572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আবশ্যিক কৌশলগত উদ্দেশ্য</a:t>
                      </a:r>
                      <a:endParaRPr lang="as-IN" sz="20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45" marR="91445" marT="45723" marB="4572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b="1" dirty="0" smtClean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২০২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as-IN" sz="2000" b="1" dirty="0" smtClean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-২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/>
                      </a:r>
                      <a:b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</a:b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  অর্থবছরের অর্জন</a:t>
                      </a:r>
                      <a:endParaRPr lang="as-IN" sz="20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45" marR="91445" marT="45723" marB="4572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b="1" dirty="0">
                          <a:solidFill>
                            <a:srgbClr val="00000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নির্ণায়ক/মান</a:t>
                      </a:r>
                      <a:endParaRPr lang="as-IN" sz="20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45" marR="91445" marT="45723" marB="4572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সোনালী ব্যাংক পিএলসি</a:t>
                      </a:r>
                      <a:endParaRPr lang="en-US" sz="20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৬৯.৪৫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২৯.০০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৯৮.৪৫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অতি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উত্তম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Times New Roman" panose="02020603050405020304" pitchFamily="18" charset="0"/>
                        <a:cs typeface="NikoshBAN" pitchFamily="2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/>
                </a:extLst>
              </a:tr>
              <a:tr h="406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অগ্রণী ব্যাংক লিমিটেড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৬৭.৮০</a:t>
                      </a: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২৮.৮৩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৯৬.৬৩</a:t>
                      </a: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অতি</a:t>
                      </a:r>
                      <a:r>
                        <a:rPr lang="en-US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উত্তম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Times New Roman" panose="02020603050405020304" pitchFamily="18" charset="0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386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৩</a:t>
                      </a:r>
                      <a:endParaRPr lang="en-US" sz="20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জনতা ব্যাংক পিএলসি</a:t>
                      </a:r>
                      <a:endParaRPr lang="en-US" sz="20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৬৮.০৪</a:t>
                      </a: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২৮.৫৬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৯৬.৬০</a:t>
                      </a: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অতি</a:t>
                      </a:r>
                      <a:r>
                        <a:rPr lang="en-US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উত্তম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Times New Roman" panose="02020603050405020304" pitchFamily="18" charset="0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49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b="1" dirty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৪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b="1" dirty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রূপালী ব্যাংক লিমিটেড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৬৭.৬৪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২৫.৮৪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৯৩.৪৮</a:t>
                      </a: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noProof="0" dirty="0" err="1" smtClean="0">
                          <a:solidFill>
                            <a:srgbClr val="FF0000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অতি</a:t>
                      </a:r>
                      <a:r>
                        <a:rPr lang="en-US" sz="2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kern="1200" noProof="0" dirty="0" err="1" smtClean="0">
                          <a:solidFill>
                            <a:srgbClr val="FF0000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উত্তম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effectLst/>
                        <a:latin typeface="NikoshBAN" pitchFamily="2" charset="0"/>
                        <a:ea typeface="Times New Roman" panose="02020603050405020304" pitchFamily="18" charset="0"/>
                        <a:cs typeface="NikoshBAN" pitchFamily="2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/>
                </a:extLst>
              </a:tr>
              <a:tr h="701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৫</a:t>
                      </a:r>
                      <a:endParaRPr lang="en-US" sz="20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বাংলাদেশ ডেভেলপমেন্ট ব্যাংক লিমিটেড</a:t>
                      </a:r>
                      <a:endParaRPr lang="en-US" sz="20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৬৩.০০</a:t>
                      </a: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২৮.৪০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৯১.৪০</a:t>
                      </a: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noProof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অতি উত্তম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Times New Roman" panose="02020603050405020304" pitchFamily="18" charset="0"/>
                        <a:cs typeface="NikoshBAN" pitchFamily="2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/>
                </a:extLst>
              </a:tr>
              <a:tr h="495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</a:t>
                      </a: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bn-IN" sz="2000" dirty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বেসিক ব্যাংক লিমিটেড</a:t>
                      </a:r>
                      <a:endParaRPr lang="en-US" sz="20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as-IN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৬১.৬০</a:t>
                      </a: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২৮.৪৭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৯০.০৭</a:t>
                      </a:r>
                    </a:p>
                  </a:txBody>
                  <a:tcPr marL="68583" marR="685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অতি</a:t>
                      </a:r>
                      <a:r>
                        <a:rPr lang="en-US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Times New Roman" panose="02020603050405020304" pitchFamily="18" charset="0"/>
                          <a:cs typeface="NikoshBAN" pitchFamily="2" charset="0"/>
                        </a:rPr>
                        <a:t>উত্তম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Times New Roman" panose="02020603050405020304" pitchFamily="18" charset="0"/>
                        <a:cs typeface="NikoshBAN" pitchFamily="2" charset="0"/>
                      </a:endParaRPr>
                    </a:p>
                  </a:txBody>
                  <a:tcPr marL="68583" marR="68583" marT="0" marB="0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5" y="271867"/>
            <a:ext cx="10123055" cy="587511"/>
          </a:xfrm>
          <a:solidFill>
            <a:schemeClr val="bg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সুশাসন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সংস্কারমূলক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বাস্তবায়ন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জোরদারকরণ</a:t>
            </a:r>
            <a:r>
              <a:rPr lang="en-US" sz="2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as-IN" sz="2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আবশ্যিক কৌশলগত উদ্দেশ্য</a:t>
            </a:r>
            <a:r>
              <a:rPr lang="en-US" sz="2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):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39450" y="5734050"/>
            <a:ext cx="8128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B80073-0BC8-4E26-A783-0DB7EC544F0B}" type="slidenum">
              <a:rPr lang="en-US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246188" y="942975"/>
          <a:ext cx="9893301" cy="520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191">
                  <a:extLst>
                    <a:ext uri="{9D8B030D-6E8A-4147-A177-3AD203B41FA5}"/>
                  </a:extLst>
                </a:gridCol>
                <a:gridCol w="3043778">
                  <a:extLst>
                    <a:ext uri="{9D8B030D-6E8A-4147-A177-3AD203B41FA5}"/>
                  </a:extLst>
                </a:gridCol>
                <a:gridCol w="1405761">
                  <a:extLst>
                    <a:ext uri="{9D8B030D-6E8A-4147-A177-3AD203B41FA5}"/>
                  </a:extLst>
                </a:gridCol>
                <a:gridCol w="1155614">
                  <a:extLst>
                    <a:ext uri="{9D8B030D-6E8A-4147-A177-3AD203B41FA5}"/>
                  </a:extLst>
                </a:gridCol>
                <a:gridCol w="1985957">
                  <a:extLst>
                    <a:ext uri="{9D8B030D-6E8A-4147-A177-3AD203B41FA5}"/>
                  </a:extLst>
                </a:gridCol>
              </a:tblGrid>
              <a:tr h="103289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কার্যক্রম (Activities)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91451" marR="9145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কর্মসম্পাদন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সূচক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/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(Performance Indicators)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একক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(Unit)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কর্মসম্পাদন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সূচকের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মান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/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</a:b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অর্জন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extLst>
                  <a:ext uri="{0D108BD9-81ED-4DB2-BD59-A6C34878D82A}"/>
                </a:extLst>
              </a:tr>
              <a:tr h="7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[এম.১.১]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শুদ্ধাচার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কর্মপরিকল্পনা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বাস্তবায়ন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[এম.১.১.১]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শুদ্ধাচার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কর্মপরিকল্পনা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বাস্তবায়িত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প্রাপ্ত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নম্বর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১০</a:t>
                      </a: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9.54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MingLiU-ExtB" pitchFamily="18" charset="-120"/>
                        <a:cs typeface="NikoshBAN" pitchFamily="2" charset="0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/>
                </a:extLst>
              </a:tr>
              <a:tr h="7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[এম.১.২] ই-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গভর্ন্যান্স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/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উদ্ভাবন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কর্মপরিকল্পনা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বাস্তবায়ন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[এম.১.২.১] ই-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গভর্ন্যান্স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/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উদ্ভাবন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কর্মপরিকল্পনা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বাস্তবায়িত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প্রাপ্ত নম্বর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১০</a:t>
                      </a: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6.30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MingLiU-ExtB" pitchFamily="18" charset="-120"/>
                        <a:cs typeface="NikoshBAN" pitchFamily="2" charset="0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/>
                </a:extLst>
              </a:tr>
              <a:tr h="7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[এম.১.৩] অভিযোগ প্রতিকার কর্মপরিকল্পনা বাস্তবায়ন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[এম.১.৩.১] অভিযোগ প্রতিকার কর্মপরিকল্পনা বাস্তবায়িত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প্রাপ্ত নম্বর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৪</a:t>
                      </a: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4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MingLiU-ExtB" pitchFamily="18" charset="-120"/>
                        <a:cs typeface="NikoshBAN" pitchFamily="2" charset="0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/>
                </a:extLst>
              </a:tr>
              <a:tr h="7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[এম.১.৪] সেবা প্রদান প্রতিশ্রুতি কর্মপরিকল্পনা বাস্তবায়ন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[এম.১.৪.১] সেবা প্রদান প্রতিশ্রুতি কর্মপরিকল্পনা বাস্তবায়িত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প্রাপ্ত নম্বর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৩</a:t>
                      </a: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3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MingLiU-ExtB" pitchFamily="18" charset="-120"/>
                        <a:cs typeface="NikoshBAN" pitchFamily="2" charset="0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/>
                </a:extLst>
              </a:tr>
              <a:tr h="739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[এম.১.৫]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তথ্য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অধিকার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কর্মপরিকল্পনা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বাস্তবায়ন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[এম.১.৫.১]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তথ্য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অধিকার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কর্মপরিকল্পনা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বাস্তবায়িত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প্রাপ্ত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Times New Roman" panose="02020603050405020304" pitchFamily="18" charset="0"/>
                          <a:cs typeface="Nikosh" panose="02000000000000000000" pitchFamily="2" charset="0"/>
                        </a:rPr>
                        <a:t>নম্বর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৩</a:t>
                      </a:r>
                    </a:p>
                  </a:txBody>
                  <a:tcPr marL="76209" marR="76209" marT="76200" marB="76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3</a:t>
                      </a:r>
                    </a:p>
                  </a:txBody>
                  <a:tcPr marL="9526" marR="9526" marT="9525" marB="0" anchor="ctr"/>
                </a:tc>
                <a:extLst>
                  <a:ext uri="{0D108BD9-81ED-4DB2-BD59-A6C34878D82A}"/>
                </a:extLst>
              </a:tr>
              <a:tr h="475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ea typeface="Calibri" panose="020F0502020204030204" pitchFamily="34" charset="0"/>
                          <a:cs typeface="Nikosh" panose="02000000000000000000" pitchFamily="2" charset="0"/>
                        </a:rPr>
                        <a:t>মোট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 panose="020F0502020204030204" pitchFamily="34" charset="0"/>
                        <a:cs typeface="Nikosh" panose="02000000000000000000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৩০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MingLiU-ExtB" pitchFamily="18" charset="-120"/>
                        <a:cs typeface="NikoshBAN" pitchFamily="2" charset="0"/>
                      </a:endParaRPr>
                    </a:p>
                  </a:txBody>
                  <a:tcPr marL="76209" marR="76209" marT="76200" marB="762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MingLiU-ExtB" pitchFamily="18" charset="-120"/>
                          <a:cs typeface="NikoshBAN" pitchFamily="2" charset="0"/>
                        </a:rPr>
                        <a:t>25.84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MingLiU-ExtB" pitchFamily="18" charset="-120"/>
                        <a:cs typeface="NikoshBAN" pitchFamily="2" charset="0"/>
                      </a:endParaRPr>
                    </a:p>
                  </a:txBody>
                  <a:tcPr marL="76209" marR="76209" marT="76200" marB="7620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8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" y="679450"/>
            <a:ext cx="12192000" cy="8397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বিভাগের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বার্ষিক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চুক্তির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ফলাফল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3251" name="Picture 4" descr="https://apams.cabinet.gov.bd/assets/admin/layout/img/apa_logo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94" y="73819"/>
            <a:ext cx="2120106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000250"/>
          <a:ext cx="11182349" cy="4467223"/>
        </p:xfrm>
        <a:graphic>
          <a:graphicData uri="http://schemas.openxmlformats.org/drawingml/2006/table">
            <a:tbl>
              <a:tblPr/>
              <a:tblGrid>
                <a:gridCol w="1405939">
                  <a:extLst>
                    <a:ext uri="{9D8B030D-6E8A-4147-A177-3AD203B41FA5}"/>
                  </a:extLst>
                </a:gridCol>
                <a:gridCol w="1222262">
                  <a:extLst>
                    <a:ext uri="{9D8B030D-6E8A-4147-A177-3AD203B41FA5}"/>
                  </a:extLst>
                </a:gridCol>
                <a:gridCol w="1270400">
                  <a:extLst>
                    <a:ext uri="{9D8B030D-6E8A-4147-A177-3AD203B41FA5}"/>
                  </a:extLst>
                </a:gridCol>
                <a:gridCol w="1322292">
                  <a:extLst>
                    <a:ext uri="{9D8B030D-6E8A-4147-A177-3AD203B41FA5}"/>
                  </a:extLst>
                </a:gridCol>
                <a:gridCol w="1322292">
                  <a:extLst>
                    <a:ext uri="{9D8B030D-6E8A-4147-A177-3AD203B41FA5}"/>
                  </a:extLst>
                </a:gridCol>
                <a:gridCol w="1191541">
                  <a:extLst>
                    <a:ext uri="{9D8B030D-6E8A-4147-A177-3AD203B41FA5}"/>
                  </a:extLst>
                </a:gridCol>
                <a:gridCol w="1191541">
                  <a:extLst>
                    <a:ext uri="{9D8B030D-6E8A-4147-A177-3AD203B41FA5}"/>
                  </a:extLst>
                </a:gridCol>
                <a:gridCol w="2256082">
                  <a:extLst>
                    <a:ext uri="{9D8B030D-6E8A-4147-A177-3AD203B41FA5}"/>
                  </a:extLst>
                </a:gridCol>
              </a:tblGrid>
              <a:tr h="378342">
                <a:tc row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অর্থবছর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কৌশলগত উদ্দেশ্য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আবশ্যিক কৌশলগত উদ্দেশ্য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বিভাগের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মোট নম্বর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algn="ctr" fontAlgn="t"/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ও 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অবস্থান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83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সূচকের সংখ্যা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নম্বর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প্রাপ্ত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নম্বর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সূচকের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সংখ্যা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নম্বর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প্রাপ্ত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নম্বর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২০১৪-১৫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২৩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৭১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১৭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৯০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২০১৫-১৬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১৮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৯৩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২০১৬-১৭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১৬.৮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৮১.৮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২০১৭-১৮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৬০.৪৪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১৪.৫৪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৭৪.৯৮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২০১৮-১৯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৩২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৬১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২৮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২০.২১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৮১.২১ (৪১তম)</a:t>
                      </a:r>
                      <a:endParaRPr lang="as-IN" sz="200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২০১৯-২০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৪৭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৬১.৬৪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৩৪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২২.৯১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৮৪.৫৫ (২৫তম)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২০২০-২১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৭০.৫৮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১৭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৯২.৫৮ (২১তম)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২০২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-২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৩৯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৬৪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৭৭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৪৩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২৫.৩৪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১১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৩৮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তম</a:t>
                      </a: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8342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২০২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-২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৬৮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৪৩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২৮.৭২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৭২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২১</a:t>
                      </a:r>
                      <a:r>
                        <a:rPr lang="as-IN" sz="2000" dirty="0" smtClean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তম</a:t>
                      </a:r>
                      <a:r>
                        <a:rPr lang="as-IN" sz="2000" dirty="0">
                          <a:solidFill>
                            <a:srgbClr val="000000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as-IN" sz="2000" dirty="0"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1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8"/>
          <p:cNvSpPr>
            <a:spLocks noGrp="1"/>
          </p:cNvSpPr>
          <p:nvPr>
            <p:ph sz="half" idx="1"/>
          </p:nvPr>
        </p:nvSpPr>
        <p:spPr>
          <a:xfrm>
            <a:off x="765175" y="1322388"/>
            <a:ext cx="3822700" cy="3697287"/>
          </a:xfrm>
        </p:spPr>
        <p:txBody>
          <a:bodyPr/>
          <a:lstStyle/>
          <a:p>
            <a:pPr marL="0" indent="0" algn="ctr" eaLnBrk="1" hangingPunct="1">
              <a:buFont typeface="Calibri" panose="020F0502020204030204" pitchFamily="34" charset="0"/>
              <a:buNone/>
            </a:pPr>
            <a:r>
              <a:rPr lang="bn-IN" sz="3200" b="1" u="sng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বার্ষিক কর্মসম্পাদন চুক্তি</a:t>
            </a:r>
            <a:r>
              <a:rPr lang="en-US" sz="3200" b="1" u="sng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২০২৩-২৪</a:t>
            </a:r>
            <a:endParaRPr lang="en-US" sz="320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C1FDA8-2793-4D2D-95EB-49BF31186CFF}" type="slidenum">
              <a:rPr lang="en-US">
                <a:solidFill>
                  <a:srgbClr val="FFFFFF"/>
                </a:solidFill>
              </a:rPr>
              <a:pPr/>
              <a:t>47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 b="25572"/>
          <a:stretch>
            <a:fillRect/>
          </a:stretch>
        </p:blipFill>
        <p:spPr bwMode="auto">
          <a:xfrm>
            <a:off x="4987925" y="234950"/>
            <a:ext cx="695325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6"/>
          <p:cNvSpPr>
            <a:spLocks noGrp="1"/>
          </p:cNvSpPr>
          <p:nvPr>
            <p:ph sz="half" idx="1"/>
          </p:nvPr>
        </p:nvSpPr>
        <p:spPr>
          <a:xfrm>
            <a:off x="1012825" y="1290638"/>
            <a:ext cx="3117850" cy="2008187"/>
          </a:xfrm>
        </p:spPr>
        <p:txBody>
          <a:bodyPr/>
          <a:lstStyle/>
          <a:p>
            <a:pPr marL="0" indent="0" algn="ctr" eaLnBrk="1" hangingPunct="1">
              <a:buFont typeface="Calibri" panose="020F0502020204030204" pitchFamily="34" charset="0"/>
              <a:buNone/>
            </a:pPr>
            <a:r>
              <a:rPr lang="bn-IN" sz="3200" b="1" u="sng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বার্ষিক কর্মসম্পাদন চুক্তি</a:t>
            </a:r>
            <a:r>
              <a:rPr lang="en-US" sz="3200" b="1" u="sng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 ২০২৩-২৪</a:t>
            </a:r>
            <a:endParaRPr lang="en-US" sz="320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32B16C6-71BC-43C3-B476-5F66453F4F07}" type="slidenum">
              <a:rPr lang="en-US">
                <a:solidFill>
                  <a:srgbClr val="FFFFFF"/>
                </a:solidFill>
              </a:rPr>
              <a:pPr/>
              <a:t>48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5300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1032"/>
          <a:stretch>
            <a:fillRect/>
          </a:stretch>
        </p:blipFill>
        <p:spPr>
          <a:xfrm>
            <a:off x="4586288" y="296863"/>
            <a:ext cx="6427787" cy="5899150"/>
          </a:xfrm>
        </p:spPr>
      </p:pic>
    </p:spTree>
    <p:extLst>
      <p:ext uri="{BB962C8B-B14F-4D97-AF65-F5344CB8AC3E}">
        <p14:creationId xmlns:p14="http://schemas.microsoft.com/office/powerpoint/2010/main" val="13300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 কর্মসম্পাদন চুক্তি</a:t>
            </a:r>
            <a:r>
              <a:rPr lang="en-US" b="1" u="sng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২০২৩-২৪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10088562" cy="4022725"/>
          </a:xfrm>
        </p:spPr>
        <p:txBody>
          <a:bodyPr/>
          <a:lstStyle/>
          <a:p>
            <a:pPr eaLnBrk="1" hangingPunct="1"/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আমি, </a:t>
            </a:r>
            <a:r>
              <a:rPr lang="en-US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ম্যানেজিং ডিরেক্টর এন্ড সিইও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u="sng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রূপালি ব্যাংক লিমিটেড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সচিব, আর্থিক প্রতিষ্ঠান বিভাগ, অর্থ মন্ত্রণাল</a:t>
            </a:r>
            <a:r>
              <a:rPr lang="en-AU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-এর</a:t>
            </a:r>
            <a:r>
              <a:rPr lang="en-US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নিকট অঙ্গীকার করছি যে</a:t>
            </a:r>
            <a:r>
              <a:rPr lang="en-US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এই চুক্তিতে বর্ণিত লক্ষ্যমাত্রা অর্জনে সচেষ্ট থাকব।</a:t>
            </a:r>
          </a:p>
          <a:p>
            <a:pPr eaLnBrk="1" hangingPunct="1"/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আমি, সচিব, আর্থিক প্রতিষ্ঠান বিভাগ, অর্থ মন্ত্রণাল</a:t>
            </a:r>
            <a:r>
              <a:rPr lang="en-AU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হিসাবে </a:t>
            </a:r>
            <a:r>
              <a:rPr lang="en-US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ম্যানেজিং ডিরেক্টর এন্ড সিইও, </a:t>
            </a:r>
            <a:r>
              <a:rPr lang="en-US" sz="2800" b="1" u="sng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রূপালি ব্যাংক লিমিটেড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 নিকট অঙ্গীকার করছি যে</a:t>
            </a:r>
            <a:r>
              <a:rPr lang="en-US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এই চুক্তিতে বর্ণিত লক্ষ্যমাত্রা অর্জনে প্র</a:t>
            </a:r>
            <a:r>
              <a:rPr lang="en-AU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য়ো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জনী</a:t>
            </a:r>
            <a:r>
              <a:rPr lang="en-AU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সহযোগিতা প্রদান করব।</a:t>
            </a:r>
          </a:p>
          <a:p>
            <a:pPr eaLnBrk="1" hangingPunct="1"/>
            <a:r>
              <a:rPr lang="as-IN" sz="280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স্বাক্ষরিত:</a:t>
            </a:r>
          </a:p>
          <a:p>
            <a:pPr eaLnBrk="1" hangingPunct="1"/>
            <a:endParaRPr lang="en-US" smtClean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C6A8BD-4B40-4CEC-B482-EC2D11727F7A}" type="slidenum">
              <a:rPr lang="en-US">
                <a:solidFill>
                  <a:srgbClr val="FFFFFF"/>
                </a:solidFill>
              </a:rPr>
              <a:pPr/>
              <a:t>49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62525" y="274638"/>
            <a:ext cx="5801345" cy="12172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Why Performance </a:t>
            </a:r>
            <a:r>
              <a:rPr lang="en-US" sz="3200" b="1" dirty="0">
                <a:solidFill>
                  <a:srgbClr val="0000FF"/>
                </a:solidFill>
              </a:rPr>
              <a:t>Management?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06316" y="1989221"/>
          <a:ext cx="6981377" cy="407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87679"/>
            <a:ext cx="2590890" cy="12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6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1272"/>
            <a:ext cx="6625883" cy="671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 কর্মসম্পাদন চুক্তি</a:t>
            </a:r>
            <a:r>
              <a:rPr lang="en-US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ক্যালেন্ডার</a:t>
            </a:r>
            <a:r>
              <a:rPr lang="en-US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192" y="472676"/>
            <a:ext cx="2178304" cy="1030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00C629-690B-4875-A6CE-403016564B71}"/>
              </a:ext>
            </a:extLst>
          </p:cNvPr>
          <p:cNvSpPr txBox="1"/>
          <p:nvPr/>
        </p:nvSpPr>
        <p:spPr>
          <a:xfrm>
            <a:off x="1463040" y="1502871"/>
            <a:ext cx="10119360" cy="420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দপ্তর</a:t>
            </a:r>
            <a:r>
              <a:rPr lang="en-US" sz="2400" b="1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/</a:t>
            </a:r>
            <a:r>
              <a:rPr lang="en-US" sz="2400" b="1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সংস্থা</a:t>
            </a:r>
            <a:r>
              <a:rPr lang="en-US" sz="2400" b="1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:</a:t>
            </a:r>
            <a:endParaRPr lang="en-US" sz="14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914400" marR="0" indent="-9144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 </a:t>
            </a:r>
            <a:r>
              <a:rPr lang="en-US" sz="1800" b="1" u="sng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প্রণয়ন</a:t>
            </a:r>
            <a:r>
              <a:rPr lang="en-US" sz="1800" b="1" u="sng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1800" b="1" u="sng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স্বাক্ষর</a:t>
            </a:r>
            <a:r>
              <a:rPr lang="en-US" sz="1800" b="1" u="sng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দপ্তর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/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সংস্থা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পর্যায়ে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এপিএ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স্বাক্ষরের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৩০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এপিএ </a:t>
            </a:r>
            <a:r>
              <a:rPr lang="en-US" sz="1800" b="1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সংশোধন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সংশোধনের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প্রস্তাব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ঊর্ধ্বতন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যৌক্তিকতাসহ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৩০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সেপ্টেম্বর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914400" marR="0" indent="-9144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এপিএ</a:t>
            </a:r>
            <a:r>
              <a:rPr lang="en-US" sz="1800" b="1" i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পরিবীক্ষণ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ত্রৈমাসিক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প্রতিবেদন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এপিএএমএস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সফটওয়্যারের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ঊর্ধ্বতন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কর্তৃপক্ষের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নিকট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১৫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অক্টোবর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	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১৫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জানুয়ারী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১৫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এপ্রিল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আওতাধীন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এপিএ’র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অর্ধ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-বার্ষিক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প্রদানের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৩০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জানুয়ারী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914400" marR="0" indent="-9144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এপিএ </a:t>
            </a:r>
            <a:r>
              <a:rPr lang="en-US" sz="1800" b="1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প্রতিবেদন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প্রমাণকসহ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ঊর্ধ্বতন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১৫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জুলাই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আওতাধীন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অফিসের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এপিএ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মূল্যায়ন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সমাপ্ত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করে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ফলাফল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প্রকাশের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৩০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আগস্ট</a:t>
            </a:r>
            <a:endParaRPr lang="en-US" sz="14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46" y="919211"/>
            <a:ext cx="6621129" cy="594282"/>
          </a:xfrm>
        </p:spPr>
        <p:txBody>
          <a:bodyPr>
            <a:normAutofit/>
          </a:bodyPr>
          <a:lstStyle/>
          <a:p>
            <a:r>
              <a:rPr lang="bn-IN" sz="24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</a:t>
            </a:r>
            <a:r>
              <a:rPr lang="en-US" sz="24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4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কর্মসম্পাদন চুক্তি</a:t>
            </a:r>
            <a:r>
              <a:rPr lang="en-US" sz="24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ক্যালেন্ডার</a:t>
            </a:r>
            <a:r>
              <a:rPr lang="en-US" sz="24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FEF86D-50BC-4C10-8BCD-D2FAAAB37C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08" y="490024"/>
            <a:ext cx="2199587" cy="1101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B34799-F31A-4C10-B7F1-5C2891F0781E}"/>
              </a:ext>
            </a:extLst>
          </p:cNvPr>
          <p:cNvSpPr txBox="1"/>
          <p:nvPr/>
        </p:nvSpPr>
        <p:spPr>
          <a:xfrm>
            <a:off x="1270847" y="1513494"/>
            <a:ext cx="9694788" cy="420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2400" b="1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মাঠ</a:t>
            </a:r>
            <a:r>
              <a:rPr lang="en-AU" sz="2400" b="1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AU" sz="2400" b="1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পর্যায়ের</a:t>
            </a:r>
            <a:r>
              <a:rPr lang="en-AU" sz="2400" b="1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AU" sz="2400" b="1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অফিস</a:t>
            </a:r>
            <a:r>
              <a:rPr lang="en-AU" sz="2400" b="1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:</a:t>
            </a:r>
            <a:endParaRPr lang="en-US" sz="14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marL="914400" marR="0" indent="-9144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 </a:t>
            </a:r>
            <a:r>
              <a:rPr lang="en-US" sz="1800" b="1" u="sng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প্রণয়ন</a:t>
            </a:r>
            <a:r>
              <a:rPr lang="en-US" sz="1800" b="1" u="sng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ও </a:t>
            </a:r>
            <a:r>
              <a:rPr lang="en-US" sz="1800" b="1" u="sng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স্বাক্ষর</a:t>
            </a:r>
            <a:r>
              <a:rPr lang="en-US" sz="1800" b="1" u="sng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মাঠ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পর্যায়ে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এপিএ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স্বাক্ষরের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২৫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এপিএ </a:t>
            </a:r>
            <a:r>
              <a:rPr lang="en-US" sz="1800" b="1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সংশোধন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সংশোধনের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প্রস্তাব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ঊর্ধ্বতন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যৌক্তিকতাসহ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৩০ </a:t>
            </a:r>
            <a:r>
              <a:rPr lang="en-US" sz="1800" dirty="0" err="1" smtClean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সেপ্টেম্বর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914400" marR="0" indent="-9144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এপিএ</a:t>
            </a:r>
            <a:r>
              <a:rPr lang="en-US" sz="1800" b="1" i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পরিবীক্ষণ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ত্রৈমাসিক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প্রতিবেদন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এপিএএমএস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সফটওয়্যারের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মাধ্যমে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ঊর্ধ্বতন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কর্তৃপক্ষের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নিকট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১৫ </a:t>
            </a:r>
            <a:r>
              <a:rPr lang="en-US" sz="1800" dirty="0" err="1" smtClean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অক্টোবর</a:t>
            </a:r>
            <a:r>
              <a:rPr lang="en-US" sz="1800" dirty="0" smtClean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১৫ </a:t>
            </a:r>
            <a:r>
              <a:rPr lang="en-US" sz="1800" dirty="0" err="1" smtClean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জানুয়ারী</a:t>
            </a:r>
            <a:r>
              <a:rPr lang="en-US" sz="1800" dirty="0" smtClean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, 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১৫ </a:t>
            </a:r>
            <a:r>
              <a:rPr lang="en-US" sz="1800" dirty="0" err="1" smtClean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এপ্রিল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আওতাধীন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এপিএ’র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অর্ধ-বার্ষিক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প্রদানের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৩০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জানুয়ারী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800" dirty="0" smtClean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 এপিএ </a:t>
            </a:r>
            <a:r>
              <a:rPr lang="en-US" sz="1800" b="1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1800" b="1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: </a:t>
            </a:r>
            <a:endParaRPr lang="en-US" sz="1400" dirty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মূল্যায়ন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প্রতিবেদন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প্রমাণকসহ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ঊর্ধ্বতন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অফিসে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প্রেরণের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১৫ </a:t>
            </a:r>
            <a:r>
              <a:rPr lang="en-US" sz="1800" dirty="0" err="1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জুলাই</a:t>
            </a:r>
            <a:r>
              <a:rPr lang="en-US" sz="1800" dirty="0">
                <a:effectLst/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endParaRPr lang="en-US" sz="1800" dirty="0" smtClean="0">
              <a:effectLst/>
              <a:latin typeface="Nikosh" panose="02000000000000000000" pitchFamily="2" charset="0"/>
              <a:ea typeface="Times New Roman" panose="02020603050405020304" pitchFamily="18" charset="0"/>
              <a:cs typeface="Nikosh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 smtClean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আওতাধীন</a:t>
            </a:r>
            <a:r>
              <a:rPr lang="en-US" sz="1800" dirty="0" smtClean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অফিসের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এপিএ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মূল্যায়ন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সমাপ্ত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করে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ফলাফল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প্রকাশের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শেষ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তারিখঃ</a:t>
            </a:r>
            <a:r>
              <a:rPr lang="en-US" sz="1800" dirty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 ৩০ </a:t>
            </a:r>
            <a:r>
              <a:rPr lang="en-US" sz="1800" dirty="0" err="1" smtClean="0">
                <a:effectLst/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আগস্ট</a:t>
            </a:r>
            <a:endParaRPr lang="en-US" sz="1400" dirty="0">
              <a:effectLst/>
              <a:latin typeface="Nikosh" panose="02000000000000000000" pitchFamily="2" charset="0"/>
              <a:ea typeface="Calibri" panose="020F0502020204030204" pitchFamily="34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38121"/>
              </p:ext>
            </p:extLst>
          </p:nvPr>
        </p:nvGraphicFramePr>
        <p:xfrm>
          <a:off x="1074821" y="963171"/>
          <a:ext cx="10074441" cy="56083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56018">
                  <a:extLst>
                    <a:ext uri="{9D8B030D-6E8A-4147-A177-3AD203B41FA5}">
                      <a16:colId xmlns:a16="http://schemas.microsoft.com/office/drawing/2014/main" xmlns="" val="3594458327"/>
                    </a:ext>
                  </a:extLst>
                </a:gridCol>
                <a:gridCol w="5902961">
                  <a:extLst>
                    <a:ext uri="{9D8B030D-6E8A-4147-A177-3AD203B41FA5}">
                      <a16:colId xmlns:a16="http://schemas.microsoft.com/office/drawing/2014/main" xmlns="" val="2770918930"/>
                    </a:ext>
                  </a:extLst>
                </a:gridCol>
                <a:gridCol w="3415462">
                  <a:extLst>
                    <a:ext uri="{9D8B030D-6E8A-4147-A177-3AD203B41FA5}">
                      <a16:colId xmlns:a16="http://schemas.microsoft.com/office/drawing/2014/main" xmlns="" val="3397696854"/>
                    </a:ext>
                  </a:extLst>
                </a:gridCol>
              </a:tblGrid>
              <a:tr h="2642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ক্রম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প্রতিষ্ঠানের নাম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ধরণ</a:t>
                      </a:r>
                      <a:endParaRPr lang="en-US" sz="160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xmlns="" val="31942276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বীমা</a:t>
                      </a:r>
                      <a:r>
                        <a:rPr kumimoji="0" lang="en-US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উন্নয়ন</a:t>
                      </a:r>
                      <a:r>
                        <a:rPr kumimoji="0" lang="en-US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নিয়ন্ত্রণ</a:t>
                      </a:r>
                      <a:r>
                        <a:rPr kumimoji="0" lang="en-US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কর্তৃপক্ষ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নিয়ন্ত্রক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সংস্থা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extLst>
                  <a:ext uri="{0D108BD9-81ED-4DB2-BD59-A6C34878D82A}">
                    <a16:rowId xmlns:a16="http://schemas.microsoft.com/office/drawing/2014/main" xmlns="" val="130823742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মাইক্রোক্রেডিট রেগুলেটরী অথরিটি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447468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সোনালী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লিমিটেড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বাণিজ্যিক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extLst>
                  <a:ext uri="{0D108BD9-81ED-4DB2-BD59-A6C34878D82A}">
                    <a16:rowId xmlns:a16="http://schemas.microsoft.com/office/drawing/2014/main" xmlns="" val="1890839035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জনতা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লিমিটেড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900027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অগ্রণী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লিমিটেড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771919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রূপালী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লিমিটেড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9957697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বেসিক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লিমিটেড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685467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বাংলাদেশ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ডেভেলপমেন্ট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লিমিটেড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020591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৯.</a:t>
                      </a: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আনসার-ভিডিপি উন্নয়ন ব্যাংক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বিশেষায়িত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extLst>
                  <a:ext uri="{0D108BD9-81ED-4DB2-BD59-A6C34878D82A}">
                    <a16:rowId xmlns:a16="http://schemas.microsoft.com/office/drawing/2014/main" xmlns="" val="214111416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</a:t>
                      </a: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বাংলাদেশ কৃষি ব্যাংক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33150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১১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কর্মসংস্থান ব্যাংক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734022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</a:t>
                      </a: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প্রবাসী কল্যাণ ব্যাংক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0229411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১৩</a:t>
                      </a: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রাজশাহী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 উন্নয়ন ব্যাংক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626251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১৪.</a:t>
                      </a: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সাধারণ বীমা কর্পোরেশন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বীমা প্রতিষ্ঠান</a:t>
                      </a:r>
                      <a:endParaRPr lang="en-US" sz="160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extLst>
                  <a:ext uri="{0D108BD9-81ED-4DB2-BD59-A6C34878D82A}">
                    <a16:rowId xmlns:a16="http://schemas.microsoft.com/office/drawing/2014/main" xmlns="" val="2696057958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১৫.</a:t>
                      </a:r>
                      <a:r>
                        <a:rPr lang="bn-BD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জীবন বীমা কর্পোরেশন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456303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১৬.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বাংলাদেশ 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হাউ</a:t>
                      </a:r>
                      <a:r>
                        <a:rPr kumimoji="0" lang="en-US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</a:t>
                      </a:r>
                      <a:r>
                        <a:rPr kumimoji="0" lang="bn-BD" sz="1600" kern="12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বিল্ডিং ফাইন্যান্স কর্পোরেশন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আর্থিক প্রতিষ্ঠান</a:t>
                      </a:r>
                      <a:endParaRPr lang="en-US" sz="160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extLst>
                  <a:ext uri="{0D108BD9-81ED-4DB2-BD59-A6C34878D82A}">
                    <a16:rowId xmlns:a16="http://schemas.microsoft.com/office/drawing/2014/main" xmlns="" val="2731118602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১৭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bn-BD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ইনভেস্টমেন্ট কর্পোরেশন অব বাংলাদেশ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8437969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১৮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বাংলাদেশ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ইন্সটিটিউট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অব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ক্যাপিটাল</a:t>
                      </a:r>
                      <a:r>
                        <a:rPr kumimoji="0" lang="en-US" sz="1600" kern="1200" baseline="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মার্কেট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অন্যান্য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প্রতিষ্ঠান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 anchor="ctr"/>
                </a:tc>
                <a:extLst>
                  <a:ext uri="{0D108BD9-81ED-4DB2-BD59-A6C34878D82A}">
                    <a16:rowId xmlns:a16="http://schemas.microsoft.com/office/drawing/2014/main" xmlns="" val="923892116"/>
                  </a:ext>
                </a:extLst>
              </a:tr>
              <a:tr h="26426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১৯.</a:t>
                      </a:r>
                      <a:r>
                        <a:rPr lang="en-US" sz="16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Nikosh" panose="02000000000000000000" pitchFamily="2" charset="0"/>
                        <a:ea typeface="Times New Roman" panose="02020603050405020304" pitchFamily="18" charset="0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বাংলাদেশ</a:t>
                      </a:r>
                      <a:r>
                        <a:rPr kumimoji="0" lang="en-US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ইনসিওরেন্স</a:t>
                      </a:r>
                      <a:r>
                        <a:rPr kumimoji="0" lang="en-US" sz="1600" kern="1200" dirty="0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kumimoji="0" lang="en-US" sz="1600" kern="1200" dirty="0" err="1"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একাডেমি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</a:txBody>
                  <a:tcPr marL="68110" marR="6811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09496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3982" y="452738"/>
            <a:ext cx="1083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আর্থিক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বিভাগের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altLang="en-US" sz="2400" b="1" dirty="0" smtClean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সাথে </a:t>
            </a:r>
            <a:r>
              <a:rPr lang="en-US" altLang="en-US" sz="2000" b="1" dirty="0" smtClean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2023-2024</a:t>
            </a:r>
            <a:r>
              <a:rPr lang="en-US" altLang="en-US" sz="2400" b="1" dirty="0" smtClean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অর্থবছরের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বার্ষিক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কর্মসম্পাদন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চুক্তি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(</a:t>
            </a:r>
            <a:r>
              <a:rPr lang="en-US" altLang="en-US" sz="2400" b="1" dirty="0" err="1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এপিএ</a:t>
            </a:r>
            <a:r>
              <a:rPr lang="en-US" altLang="en-US" sz="2400" b="1" dirty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) </a:t>
            </a:r>
            <a:r>
              <a:rPr lang="en-US" altLang="en-US" sz="2400" b="1" dirty="0" err="1" smtClean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স্বাক্ষরকারী</a:t>
            </a:r>
            <a:r>
              <a:rPr lang="en-US" altLang="en-US" sz="2400" b="1" dirty="0" smtClean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IN" altLang="en-US" sz="2400" b="1" dirty="0" smtClean="0">
                <a:solidFill>
                  <a:schemeClr val="accent1"/>
                </a:solidFill>
                <a:latin typeface="Nikosh" panose="02000000000000000000" pitchFamily="2" charset="0"/>
                <a:ea typeface="Times New Roman" panose="02020603050405020304" pitchFamily="18" charset="0"/>
                <a:cs typeface="Nikosh" panose="02000000000000000000" pitchFamily="2" charset="0"/>
              </a:rPr>
              <a:t>প্রতিষ্ঠান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5" y="609599"/>
            <a:ext cx="6423068" cy="10908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মডেল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এপিএ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প্রণয়নের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উদ্দেশ্যঃ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184956"/>
              </p:ext>
            </p:extLst>
          </p:nvPr>
        </p:nvGraphicFramePr>
        <p:xfrm>
          <a:off x="838200" y="1860884"/>
          <a:ext cx="9825842" cy="433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224" y="294208"/>
            <a:ext cx="2193476" cy="133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982132"/>
            <a:ext cx="8357937" cy="48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42019" y="911268"/>
            <a:ext cx="7766140" cy="906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চ্যালেঞ্জ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45266" y="1920918"/>
            <a:ext cx="7362894" cy="53829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মাইন্ডসেট পরিবর্তন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পূর্ব অভিজ্ঞতার অভাব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সচেতন</a:t>
            </a:r>
            <a:r>
              <a:rPr lang="en-US" sz="3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অভাব</a:t>
            </a:r>
            <a:endParaRPr lang="en-US" sz="3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ফোকাল পয়েন্ট কর্মকর্তার বদলি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4" name="Content Placeholder 1"/>
          <p:cNvSpPr>
            <a:spLocks noGrp="1"/>
          </p:cNvSpPr>
          <p:nvPr>
            <p:ph idx="1"/>
          </p:nvPr>
        </p:nvSpPr>
        <p:spPr>
          <a:xfrm>
            <a:off x="876300" y="1904898"/>
            <a:ext cx="10515600" cy="3469739"/>
          </a:xfrm>
        </p:spPr>
        <p:txBody>
          <a:bodyPr/>
          <a:lstStyle/>
          <a:p>
            <a:pPr marL="0" indent="0">
              <a:buNone/>
            </a:pP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357314" y="3237855"/>
            <a:ext cx="9248775" cy="3164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0964" y="2959364"/>
            <a:ext cx="6530975" cy="283554"/>
          </a:xfrm>
          <a:prstGeom prst="rect">
            <a:avLst/>
          </a:prstGeom>
          <a:solidFill>
            <a:srgbClr val="008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6489" y="2103640"/>
            <a:ext cx="2003425" cy="3227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9100" y="2361876"/>
            <a:ext cx="3314700" cy="31646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9638" y="2641632"/>
            <a:ext cx="4870451" cy="3164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8140713" y="3508937"/>
            <a:ext cx="1562079" cy="1635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2223248" y="3502598"/>
            <a:ext cx="1624106" cy="1641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9788" y="5107539"/>
            <a:ext cx="3416300" cy="3721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7938" y="5110071"/>
            <a:ext cx="3302000" cy="389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8027988" y="5111336"/>
            <a:ext cx="1808162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</a:rPr>
              <a:t>Training</a:t>
            </a:r>
          </a:p>
        </p:txBody>
      </p:sp>
      <p:sp>
        <p:nvSpPr>
          <p:cNvPr id="37901" name="TextBox 14"/>
          <p:cNvSpPr txBox="1">
            <a:spLocks noChangeArrowheads="1"/>
          </p:cNvSpPr>
          <p:nvPr/>
        </p:nvSpPr>
        <p:spPr bwMode="auto">
          <a:xfrm>
            <a:off x="1277938" y="5136654"/>
            <a:ext cx="3302000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</a:rPr>
              <a:t> Rules &amp; Regulations</a:t>
            </a:r>
          </a:p>
        </p:txBody>
      </p:sp>
      <p:sp>
        <p:nvSpPr>
          <p:cNvPr id="37902" name="TextBox 15"/>
          <p:cNvSpPr txBox="1">
            <a:spLocks noChangeArrowheads="1"/>
          </p:cNvSpPr>
          <p:nvPr/>
        </p:nvSpPr>
        <p:spPr bwMode="auto">
          <a:xfrm rot="-5400000">
            <a:off x="2113566" y="4103981"/>
            <a:ext cx="1535495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</a:rPr>
              <a:t>Accountability</a:t>
            </a:r>
          </a:p>
        </p:txBody>
      </p:sp>
      <p:sp>
        <p:nvSpPr>
          <p:cNvPr id="37903" name="TextBox 16"/>
          <p:cNvSpPr txBox="1">
            <a:spLocks noChangeArrowheads="1"/>
          </p:cNvSpPr>
          <p:nvPr/>
        </p:nvSpPr>
        <p:spPr bwMode="auto">
          <a:xfrm rot="-5400000">
            <a:off x="8019947" y="3905873"/>
            <a:ext cx="1686133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</a:rPr>
              <a:t>Competence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0765" y="3242918"/>
            <a:ext cx="2255837" cy="350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75" b="1" dirty="0">
                <a:solidFill>
                  <a:prstClr val="white"/>
                </a:solidFill>
                <a:latin typeface="Arial Black" panose="020B0A04020102020204" pitchFamily="34" charset="0"/>
                <a:cs typeface="Arial" charset="0"/>
              </a:rPr>
              <a:t>Integrity</a:t>
            </a:r>
            <a:r>
              <a:rPr lang="en-US" sz="1076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37905" name="TextBox 18"/>
          <p:cNvSpPr txBox="1">
            <a:spLocks noChangeArrowheads="1"/>
          </p:cNvSpPr>
          <p:nvPr/>
        </p:nvSpPr>
        <p:spPr bwMode="auto">
          <a:xfrm>
            <a:off x="5138737" y="2951769"/>
            <a:ext cx="1814512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  <a:latin typeface="Arial Black" panose="020B0A04020102020204" pitchFamily="34" charset="0"/>
              </a:rPr>
              <a:t>Trust</a:t>
            </a:r>
          </a:p>
        </p:txBody>
      </p:sp>
      <p:sp>
        <p:nvSpPr>
          <p:cNvPr id="37906" name="TextBox 19"/>
          <p:cNvSpPr txBox="1">
            <a:spLocks noChangeArrowheads="1"/>
          </p:cNvSpPr>
          <p:nvPr/>
        </p:nvSpPr>
        <p:spPr bwMode="auto">
          <a:xfrm>
            <a:off x="4394201" y="2640366"/>
            <a:ext cx="2957514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  <a:latin typeface="Arial Black" panose="020B0A04020102020204" pitchFamily="34" charset="0"/>
              </a:rPr>
              <a:t>Relationships</a:t>
            </a:r>
            <a:r>
              <a:rPr lang="en-US" altLang="en-US" sz="1675" b="1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7907" name="TextBox 20"/>
          <p:cNvSpPr txBox="1">
            <a:spLocks noChangeArrowheads="1"/>
          </p:cNvSpPr>
          <p:nvPr/>
        </p:nvSpPr>
        <p:spPr bwMode="auto">
          <a:xfrm>
            <a:off x="4813301" y="2366939"/>
            <a:ext cx="2538413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  <a:latin typeface="Arial Black" panose="020B0A04020102020204" pitchFamily="34" charset="0"/>
              </a:rPr>
              <a:t>Coactivity</a:t>
            </a:r>
          </a:p>
        </p:txBody>
      </p:sp>
      <p:sp>
        <p:nvSpPr>
          <p:cNvPr id="37908" name="TextBox 21"/>
          <p:cNvSpPr txBox="1">
            <a:spLocks noChangeArrowheads="1"/>
          </p:cNvSpPr>
          <p:nvPr/>
        </p:nvSpPr>
        <p:spPr bwMode="auto">
          <a:xfrm>
            <a:off x="4916489" y="2077055"/>
            <a:ext cx="2435225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  <a:latin typeface="Arial Black" panose="020B0A04020102020204" pitchFamily="34" charset="0"/>
              </a:rPr>
              <a:t>Peace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6365" y="3547992"/>
            <a:ext cx="1387475" cy="11937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5763" y="4689804"/>
            <a:ext cx="3295651" cy="3683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76">
              <a:solidFill>
                <a:prstClr val="white"/>
              </a:solidFill>
            </a:endParaRPr>
          </a:p>
        </p:txBody>
      </p:sp>
      <p:sp>
        <p:nvSpPr>
          <p:cNvPr id="37911" name="TextBox 23"/>
          <p:cNvSpPr txBox="1">
            <a:spLocks noChangeArrowheads="1"/>
          </p:cNvSpPr>
          <p:nvPr/>
        </p:nvSpPr>
        <p:spPr bwMode="auto">
          <a:xfrm rot="-5400000">
            <a:off x="5317549" y="3798274"/>
            <a:ext cx="1007629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75" b="1">
                <a:solidFill>
                  <a:srgbClr val="FFFFFF"/>
                </a:solidFill>
              </a:rPr>
              <a:t>Ethics</a:t>
            </a:r>
          </a:p>
        </p:txBody>
      </p:sp>
      <p:sp>
        <p:nvSpPr>
          <p:cNvPr id="37912" name="TextBox 24"/>
          <p:cNvSpPr txBox="1">
            <a:spLocks noChangeArrowheads="1"/>
          </p:cNvSpPr>
          <p:nvPr/>
        </p:nvSpPr>
        <p:spPr bwMode="auto">
          <a:xfrm>
            <a:off x="4262439" y="4729046"/>
            <a:ext cx="3089275" cy="3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35" b="1">
                <a:solidFill>
                  <a:srgbClr val="FFFFFF"/>
                </a:solidFill>
              </a:rPr>
              <a:t>Values, Good practice</a:t>
            </a:r>
          </a:p>
        </p:txBody>
      </p:sp>
    </p:spTree>
    <p:extLst>
      <p:ext uri="{BB962C8B-B14F-4D97-AF65-F5344CB8AC3E}">
        <p14:creationId xmlns:p14="http://schemas.microsoft.com/office/powerpoint/2010/main" val="34947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73" y="2367092"/>
            <a:ext cx="6680395" cy="342410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https://www.youtube.com/watch?v=vf-rlHaeeLA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1055077"/>
            <a:ext cx="4378863" cy="45191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52" y="1055077"/>
            <a:ext cx="3580104" cy="45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F86D-50BC-4C10-8BCD-D2FAAAB37C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674434">
            <a:off x="2162350" y="2681692"/>
            <a:ext cx="8401023" cy="11340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9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725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Individual and Organizational Performance</a:t>
            </a:r>
            <a:endParaRPr lang="en-US" sz="3200" b="1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52650" y="2378076"/>
            <a:ext cx="7886700" cy="308451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400" dirty="0">
                <a:solidFill>
                  <a:srgbClr val="0000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Organizations expectations is composed of -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rgbClr val="0000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0000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individual performance and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400" dirty="0">
                <a:latin typeface="Tw Cen MT" panose="020B0602020104020603" pitchFamily="34" charset="0"/>
                <a:cs typeface="Arial" panose="020B0604020202020204" pitchFamily="34" charset="0"/>
              </a:rPr>
              <a:t>		- organizational performance</a:t>
            </a:r>
          </a:p>
          <a:p>
            <a:pPr marL="0" indent="0" algn="just">
              <a:buNone/>
              <a:defRPr/>
            </a:pPr>
            <a:endParaRPr lang="en-US" sz="2400" dirty="0">
              <a:solidFill>
                <a:srgbClr val="0000CC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2400" dirty="0">
                <a:solidFill>
                  <a:srgbClr val="0000CC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Organizational performance is based on individual performance.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19357"/>
            <a:ext cx="2068846" cy="12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632012" y="314979"/>
            <a:ext cx="8492938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33CC"/>
                </a:solidFill>
              </a:rPr>
              <a:t/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33CC"/>
                </a:solidFill>
              </a:rPr>
              <a:t>Performance </a:t>
            </a:r>
            <a:r>
              <a:rPr lang="en-US" sz="3200" b="1" dirty="0">
                <a:solidFill>
                  <a:srgbClr val="0033CC"/>
                </a:solidFill>
              </a:rPr>
              <a:t>Management in Different Countries</a:t>
            </a:r>
            <a:endParaRPr lang="en-US" sz="3200" dirty="0"/>
          </a:p>
        </p:txBody>
      </p:sp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8A0170-A354-414F-BD6D-41786433245C}" type="slidenum">
              <a:rPr lang="en-US">
                <a:solidFill>
                  <a:srgbClr val="898989"/>
                </a:solidFill>
              </a:rPr>
              <a:pPr/>
              <a:t>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52750" y="533400"/>
            <a:ext cx="6172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63317" y="1778138"/>
          <a:ext cx="7035503" cy="41908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00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5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7253">
                <a:tc>
                  <a:txBody>
                    <a:bodyPr/>
                    <a:lstStyle/>
                    <a:p>
                      <a:r>
                        <a:rPr lang="en-US" sz="2400" dirty="0"/>
                        <a:t>Australia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Performance Agreement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r>
                        <a:rPr lang="en-US" sz="2400" dirty="0"/>
                        <a:t>Bhutan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Performance Agreement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r>
                        <a:rPr lang="en-US" sz="2400" dirty="0"/>
                        <a:t>Brazil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Result Agreement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r>
                        <a:rPr lang="en-US" sz="2400" dirty="0"/>
                        <a:t>Canada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Performance Contract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r>
                        <a:rPr lang="en-US" sz="2400" dirty="0"/>
                        <a:t>Denmark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Contract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253">
                <a:tc>
                  <a:txBody>
                    <a:bodyPr/>
                    <a:lstStyle/>
                    <a:p>
                      <a:r>
                        <a:rPr lang="en-US" sz="2400" dirty="0"/>
                        <a:t>France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Contract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7340">
                <a:tc>
                  <a:txBody>
                    <a:bodyPr/>
                    <a:lstStyle/>
                    <a:p>
                      <a:r>
                        <a:rPr lang="en-US" sz="2400" dirty="0"/>
                        <a:t>India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Result Framework Document</a:t>
                      </a:r>
                      <a:endParaRPr lang="en-US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436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88" y="314980"/>
            <a:ext cx="2474344" cy="14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887506" y="274638"/>
            <a:ext cx="8408894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33CC"/>
                </a:solidFill>
              </a:rPr>
              <a:t/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33CC"/>
                </a:solidFill>
              </a:rPr>
              <a:t>Performance </a:t>
            </a:r>
            <a:r>
              <a:rPr lang="en-US" sz="3200" b="1" dirty="0">
                <a:solidFill>
                  <a:srgbClr val="0033CC"/>
                </a:solidFill>
              </a:rPr>
              <a:t>Management in Different Countries….</a:t>
            </a:r>
            <a:endParaRPr lang="en-US" sz="3200" dirty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8FC277-5530-4C28-8376-A6F24ABAB424}" type="slidenum">
              <a:rPr lang="en-US">
                <a:solidFill>
                  <a:srgbClr val="898989"/>
                </a:solidFill>
              </a:rPr>
              <a:pPr/>
              <a:t>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52750" y="533400"/>
            <a:ext cx="6172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305046" y="1741937"/>
          <a:ext cx="7283669" cy="44503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95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7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993">
                <a:tc>
                  <a:txBody>
                    <a:bodyPr/>
                    <a:lstStyle/>
                    <a:p>
                      <a:r>
                        <a:rPr lang="en-US" sz="2400" dirty="0"/>
                        <a:t>Indonesia</a:t>
                      </a:r>
                      <a:endParaRPr lang="en-US" sz="2400" b="0" dirty="0"/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Performance</a:t>
                      </a:r>
                      <a:r>
                        <a:rPr lang="en-US" sz="2400" baseline="0" dirty="0"/>
                        <a:t> Contract</a:t>
                      </a:r>
                      <a:endParaRPr lang="en-US" sz="2400" b="0" dirty="0"/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993">
                <a:tc>
                  <a:txBody>
                    <a:bodyPr/>
                    <a:lstStyle/>
                    <a:p>
                      <a:r>
                        <a:rPr lang="en-US" sz="2400" dirty="0"/>
                        <a:t>Kenya</a:t>
                      </a: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Performance</a:t>
                      </a:r>
                      <a:r>
                        <a:rPr lang="en-US" sz="2400" baseline="0" dirty="0"/>
                        <a:t> Contract</a:t>
                      </a:r>
                      <a:endParaRPr lang="en-US" sz="2400" dirty="0"/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993">
                <a:tc>
                  <a:txBody>
                    <a:bodyPr/>
                    <a:lstStyle/>
                    <a:p>
                      <a:r>
                        <a:rPr lang="en-US" sz="2400" dirty="0"/>
                        <a:t>Malaysia</a:t>
                      </a: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Performance Agreement</a:t>
                      </a:r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358">
                <a:tc>
                  <a:txBody>
                    <a:bodyPr/>
                    <a:lstStyle/>
                    <a:p>
                      <a:r>
                        <a:rPr lang="en-US" sz="2400" dirty="0"/>
                        <a:t>New</a:t>
                      </a:r>
                      <a:r>
                        <a:rPr lang="en-US" sz="2400" baseline="0" dirty="0"/>
                        <a:t> Zealand</a:t>
                      </a:r>
                      <a:endParaRPr lang="en-US" sz="2400" dirty="0"/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Annual Performance</a:t>
                      </a:r>
                      <a:r>
                        <a:rPr lang="en-US" sz="2400" baseline="0" dirty="0"/>
                        <a:t> Agreement</a:t>
                      </a:r>
                      <a:endParaRPr lang="en-US" sz="2400" dirty="0"/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993">
                <a:tc>
                  <a:txBody>
                    <a:bodyPr/>
                    <a:lstStyle/>
                    <a:p>
                      <a:r>
                        <a:rPr lang="en-US" sz="2400" dirty="0"/>
                        <a:t>United Kingdom</a:t>
                      </a: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Framework Agreement</a:t>
                      </a:r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993">
                <a:tc>
                  <a:txBody>
                    <a:bodyPr/>
                    <a:lstStyle/>
                    <a:p>
                      <a:r>
                        <a:rPr lang="en-US" sz="2400" dirty="0"/>
                        <a:t>United States</a:t>
                      </a: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Performance</a:t>
                      </a:r>
                      <a:r>
                        <a:rPr lang="en-US" sz="2400" baseline="0" dirty="0"/>
                        <a:t> Agreement</a:t>
                      </a:r>
                      <a:endParaRPr lang="en-US" sz="2400" dirty="0"/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993">
                <a:tc>
                  <a:txBody>
                    <a:bodyPr/>
                    <a:lstStyle/>
                    <a:p>
                      <a:r>
                        <a:rPr lang="en-US" sz="2400" dirty="0"/>
                        <a:t>Philippines</a:t>
                      </a:r>
                    </a:p>
                  </a:txBody>
                  <a:tcPr marL="68580" marR="68580" marT="45714" marB="4571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Performance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Contract</a:t>
                      </a:r>
                    </a:p>
                  </a:txBody>
                  <a:tcPr marL="68580" marR="68580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39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715" y="533400"/>
            <a:ext cx="2049451" cy="12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0" y="533399"/>
            <a:ext cx="4191001" cy="142240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>
                <a:solidFill>
                  <a:schemeClr val="accent2"/>
                </a:solidFill>
              </a:rPr>
              <a:t>APA </a:t>
            </a:r>
            <a:r>
              <a:rPr lang="en-US" sz="3600" b="1" dirty="0">
                <a:solidFill>
                  <a:schemeClr val="accent2"/>
                </a:solidFill>
              </a:rPr>
              <a:t>of Bangladesh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727158" y="2184400"/>
            <a:ext cx="7312192" cy="3911599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3900" dirty="0" smtClean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3900" dirty="0" smtClean="0"/>
              <a:t>Main </a:t>
            </a:r>
            <a:r>
              <a:rPr lang="en-US" sz="3900" dirty="0"/>
              <a:t>purposes-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n-US" sz="3000" dirty="0"/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0000FF"/>
                </a:solidFill>
              </a:rPr>
              <a:t>(a) to move the focus of the ministry from process-orientation to result-orientation;</a:t>
            </a:r>
            <a:r>
              <a:rPr lang="en-US" sz="3000" dirty="0"/>
              <a:t>	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3000" dirty="0"/>
              <a:t>	(b) to provide an objective and fair basis to evaluate overall performance of the ministry/division at the end of the year; 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0000FF"/>
                </a:solidFill>
              </a:rPr>
              <a:t>(c) to ensure accountability, transparency, and the effective use of resources; and 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sz="3000" dirty="0"/>
              <a:t>	(d) to achieve the expected GDP growth to materialize the vision 2021.</a:t>
            </a:r>
          </a:p>
          <a:p>
            <a:pPr algn="just" eaLnBrk="1" hangingPunct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A0BB2-1395-4A9E-BF3F-4DD57D1B4D35}" type="datetime1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07BB42-24C6-43A2-A52E-20A135275ECD}" type="slidenum">
              <a:rPr 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84" y="276082"/>
            <a:ext cx="1941253" cy="11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7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3674</Words>
  <Application>Microsoft Office PowerPoint</Application>
  <PresentationFormat>Custom</PresentationFormat>
  <Paragraphs>1119</Paragraphs>
  <Slides>59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             বার্ষিক কর্মসম্পাদন চুক্তি  Annual Performance Agreement (APA)           </vt:lpstr>
      <vt:lpstr>Introduction….</vt:lpstr>
      <vt:lpstr>Performance Management (PM)? </vt:lpstr>
      <vt:lpstr>PowerPoint Presentation</vt:lpstr>
      <vt:lpstr>  Why Performance Management?</vt:lpstr>
      <vt:lpstr>Individual and Organizational Performance</vt:lpstr>
      <vt:lpstr> Performance Management in Different Countries</vt:lpstr>
      <vt:lpstr> Performance Management in Different Countries….</vt:lpstr>
      <vt:lpstr>   APA of Bangladesh </vt:lpstr>
      <vt:lpstr>PowerPoint Presentation</vt:lpstr>
      <vt:lpstr>PowerPoint Presentation</vt:lpstr>
      <vt:lpstr>PowerPoint Presentation</vt:lpstr>
      <vt:lpstr>PowerPoint Presentation</vt:lpstr>
      <vt:lpstr>এপিএ’র ধারাবাহিক সম্প্রসারণ</vt:lpstr>
      <vt:lpstr>PowerPoint Presentation</vt:lpstr>
      <vt:lpstr>বার্ষিক কর্মসম্পাদন চুক্তি প্রণয়নে সাধারণ নির্দেশাবলি</vt:lpstr>
      <vt:lpstr>বার্ষিক কর্মসম্পাদন চুক্তি প্রণয়নে সাধারণ নির্দেশাবলি</vt:lpstr>
      <vt:lpstr>কর্মসম্পাদনের সার্বিক চিত্র </vt:lpstr>
      <vt:lpstr>বর্তমান এপিএ’র কাঠামো </vt:lpstr>
      <vt:lpstr>PowerPoint Presentation</vt:lpstr>
      <vt:lpstr>সুশাসন ও সংস্কারমূলক কর্মসম্পাদন</vt:lpstr>
      <vt:lpstr> কর্মসম্পাদনের ক্ষেত্রঃ ৭০</vt:lpstr>
      <vt:lpstr>      বার্ষিক কর্মসম্পাদন চুক্তি প্রণয়ন ২০২৩-২৪ </vt:lpstr>
      <vt:lpstr>     বার্ষিক কর্মসম্পাদন চুক্তি প্রণয়ন ২০২২-২৩ </vt:lpstr>
      <vt:lpstr>বার্ষিক কর্মসম্পাদন চুক্তি প্রণয়ন</vt:lpstr>
      <vt:lpstr>  কর্মসম্পাদন চুক্তি পরিবীক্ষণ</vt:lpstr>
      <vt:lpstr>  কর্মসম্পাদন চুক্তি মূল্যায়ন </vt:lpstr>
      <vt:lpstr>বার্ষিক কর্মসম্পাদন মূল্যায়ন পদ্ধতি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ক) রাষ্ট্র-মালিকানাধীন বাণিজ্যিক ব্যাংকসমূহ:</vt:lpstr>
      <vt:lpstr>সুশাসন ও সংস্কারমূলক কার্যক্রমের বাস্তবায়ন জোরদারকরণ (আবশ্যিক কৌশলগত উদ্দেশ্য):</vt:lpstr>
      <vt:lpstr>আর্থিক প্রতিষ্ঠান বিভাগের বার্ষিক কর্মসম্পাদন চুক্তির ফলাফল</vt:lpstr>
      <vt:lpstr>PowerPoint Presentation</vt:lpstr>
      <vt:lpstr>PowerPoint Presentation</vt:lpstr>
      <vt:lpstr>বার্ষিক কর্মসম্পাদন চুক্তি  ২০২৩-২৪ </vt:lpstr>
      <vt:lpstr>PowerPoint Presentation</vt:lpstr>
      <vt:lpstr>বার্ষিক কর্মসম্পাদন চুক্তি ক্যালেন্ডার </vt:lpstr>
      <vt:lpstr>PowerPoint Presentation</vt:lpstr>
      <vt:lpstr> মডেল এপিএ প্রণয়নের উদ্দেশ্যঃ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বার্ষিক কর্মসম্পাদন চুক্তি Annual Performance Agreement (APA) মূল বিষয়বস্তু (নীতিমালা), উপস্থাপনা ও আলোচনা</dc:title>
  <dc:creator>Faisal Ahmad</dc:creator>
  <cp:lastModifiedBy>FID</cp:lastModifiedBy>
  <cp:revision>700</cp:revision>
  <cp:lastPrinted>2023-09-18T04:22:25Z</cp:lastPrinted>
  <dcterms:created xsi:type="dcterms:W3CDTF">2017-11-23T06:31:35Z</dcterms:created>
  <dcterms:modified xsi:type="dcterms:W3CDTF">2023-11-08T05:27:31Z</dcterms:modified>
</cp:coreProperties>
</file>