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handoutMasterIdLst>
    <p:handoutMasterId r:id="rId46"/>
  </p:handoutMasterIdLst>
  <p:sldIdLst>
    <p:sldId id="256" r:id="rId2"/>
    <p:sldId id="257" r:id="rId3"/>
    <p:sldId id="258" r:id="rId4"/>
    <p:sldId id="262" r:id="rId5"/>
    <p:sldId id="260" r:id="rId6"/>
    <p:sldId id="263" r:id="rId7"/>
    <p:sldId id="264" r:id="rId8"/>
    <p:sldId id="292" r:id="rId9"/>
    <p:sldId id="293" r:id="rId10"/>
    <p:sldId id="297" r:id="rId11"/>
    <p:sldId id="294" r:id="rId12"/>
    <p:sldId id="295" r:id="rId13"/>
    <p:sldId id="296" r:id="rId14"/>
    <p:sldId id="298" r:id="rId15"/>
    <p:sldId id="299" r:id="rId16"/>
    <p:sldId id="300" r:id="rId17"/>
    <p:sldId id="303" r:id="rId18"/>
    <p:sldId id="301" r:id="rId19"/>
    <p:sldId id="302" r:id="rId20"/>
    <p:sldId id="304" r:id="rId21"/>
    <p:sldId id="259" r:id="rId22"/>
    <p:sldId id="305" r:id="rId23"/>
    <p:sldId id="306" r:id="rId24"/>
    <p:sldId id="307" r:id="rId25"/>
    <p:sldId id="308" r:id="rId26"/>
    <p:sldId id="309" r:id="rId27"/>
    <p:sldId id="310" r:id="rId28"/>
    <p:sldId id="267" r:id="rId29"/>
    <p:sldId id="266" r:id="rId30"/>
    <p:sldId id="265" r:id="rId31"/>
    <p:sldId id="268" r:id="rId32"/>
    <p:sldId id="269" r:id="rId33"/>
    <p:sldId id="270" r:id="rId34"/>
    <p:sldId id="271" r:id="rId35"/>
    <p:sldId id="272" r:id="rId36"/>
    <p:sldId id="273" r:id="rId37"/>
    <p:sldId id="274" r:id="rId38"/>
    <p:sldId id="275" r:id="rId39"/>
    <p:sldId id="276" r:id="rId40"/>
    <p:sldId id="277" r:id="rId41"/>
    <p:sldId id="278" r:id="rId42"/>
    <p:sldId id="261" r:id="rId43"/>
    <p:sldId id="280" r:id="rId44"/>
    <p:sldId id="311"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8BE4BF3-B8AC-4251-ADB0-A1CE1E1133EA}" type="datetimeFigureOut">
              <a:rPr lang="en-US" smtClean="0"/>
              <a:t>11/13/2023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6FAA5E3-B40A-4D74-8A70-8346A71E712A}" type="slidenum">
              <a:rPr lang="en-US" smtClean="0"/>
              <a:t>‹#›</a:t>
            </a:fld>
            <a:endParaRPr lang="en-US"/>
          </a:p>
        </p:txBody>
      </p:sp>
    </p:spTree>
    <p:extLst>
      <p:ext uri="{BB962C8B-B14F-4D97-AF65-F5344CB8AC3E}">
        <p14:creationId xmlns:p14="http://schemas.microsoft.com/office/powerpoint/2010/main" val="20156548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073328-8A7F-4D1F-A8A4-D440344D4FB5}"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132259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073328-8A7F-4D1F-A8A4-D440344D4FB5}"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291982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073328-8A7F-4D1F-A8A4-D440344D4FB5}"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222136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073328-8A7F-4D1F-A8A4-D440344D4FB5}"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B2264-0168-4618-BB8B-781C4B1B237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65275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073328-8A7F-4D1F-A8A4-D440344D4FB5}"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738387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A073328-8A7F-4D1F-A8A4-D440344D4FB5}"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2074558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A073328-8A7F-4D1F-A8A4-D440344D4FB5}"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1221414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73328-8A7F-4D1F-A8A4-D440344D4FB5}"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861394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73328-8A7F-4D1F-A8A4-D440344D4FB5}"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203702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73328-8A7F-4D1F-A8A4-D440344D4FB5}"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52067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073328-8A7F-4D1F-A8A4-D440344D4FB5}"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348527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073328-8A7F-4D1F-A8A4-D440344D4FB5}"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207269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073328-8A7F-4D1F-A8A4-D440344D4FB5}"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259230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073328-8A7F-4D1F-A8A4-D440344D4FB5}"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255663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A073328-8A7F-4D1F-A8A4-D440344D4FB5}"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317867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073328-8A7F-4D1F-A8A4-D440344D4FB5}"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396493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073328-8A7F-4D1F-A8A4-D440344D4FB5}"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B2264-0168-4618-BB8B-781C4B1B237A}" type="slidenum">
              <a:rPr lang="en-US" smtClean="0"/>
              <a:t>‹#›</a:t>
            </a:fld>
            <a:endParaRPr lang="en-US"/>
          </a:p>
        </p:txBody>
      </p:sp>
    </p:spTree>
    <p:extLst>
      <p:ext uri="{BB962C8B-B14F-4D97-AF65-F5344CB8AC3E}">
        <p14:creationId xmlns:p14="http://schemas.microsoft.com/office/powerpoint/2010/main" val="195834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A073328-8A7F-4D1F-A8A4-D440344D4FB5}" type="datetimeFigureOut">
              <a:rPr lang="en-US" smtClean="0"/>
              <a:t>11/13/2023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B3B2264-0168-4618-BB8B-781C4B1B237A}" type="slidenum">
              <a:rPr lang="en-US" smtClean="0"/>
              <a:t>‹#›</a:t>
            </a:fld>
            <a:endParaRPr lang="en-US"/>
          </a:p>
        </p:txBody>
      </p:sp>
    </p:spTree>
    <p:extLst>
      <p:ext uri="{BB962C8B-B14F-4D97-AF65-F5344CB8AC3E}">
        <p14:creationId xmlns:p14="http://schemas.microsoft.com/office/powerpoint/2010/main" val="317494974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igitalmahbub.com/smart-citiz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igitalmahbub.com/smart-governmen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igitalmahbub.com/fourth-industrial-revolution/" TargetMode="External"/><Relationship Id="rId2" Type="http://schemas.openxmlformats.org/officeDocument/2006/relationships/hyperlink" Target="https://digitalmahbub.com/smart-econom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igitalmahbub.com/what-is-a-smart-societ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3920" y="1255363"/>
            <a:ext cx="9453965" cy="3053166"/>
          </a:xfrm>
        </p:spPr>
        <p:txBody>
          <a:bodyPr>
            <a:normAutofit/>
          </a:bodyPr>
          <a:lstStyle/>
          <a:p>
            <a:r>
              <a:rPr lang="en-US" sz="5400" b="1" dirty="0" err="1" smtClean="0">
                <a:latin typeface="Nikosh" panose="02000000000000000000" pitchFamily="2" charset="0"/>
                <a:cs typeface="Nikosh" panose="02000000000000000000" pitchFamily="2" charset="0"/>
              </a:rPr>
              <a:t>স্মার্ট</a:t>
            </a:r>
            <a:r>
              <a:rPr lang="en-US" sz="5400" b="1" dirty="0" smtClean="0">
                <a:latin typeface="Nikosh" panose="02000000000000000000" pitchFamily="2" charset="0"/>
                <a:cs typeface="Nikosh" panose="02000000000000000000" pitchFamily="2" charset="0"/>
              </a:rPr>
              <a:t> </a:t>
            </a:r>
            <a:r>
              <a:rPr lang="en-US" sz="5400" b="1" dirty="0" err="1" smtClean="0">
                <a:latin typeface="Nikosh" panose="02000000000000000000" pitchFamily="2" charset="0"/>
                <a:cs typeface="Nikosh" panose="02000000000000000000" pitchFamily="2" charset="0"/>
              </a:rPr>
              <a:t>বাংলাদেশ</a:t>
            </a:r>
            <a:r>
              <a:rPr lang="en-US" sz="5400" b="1" dirty="0" smtClean="0">
                <a:latin typeface="Nikosh" panose="02000000000000000000" pitchFamily="2" charset="0"/>
                <a:cs typeface="Nikosh" panose="02000000000000000000" pitchFamily="2" charset="0"/>
              </a:rPr>
              <a:t> </a:t>
            </a:r>
            <a:r>
              <a:rPr lang="en-US" sz="5400" b="1" dirty="0" err="1" smtClean="0">
                <a:latin typeface="Nikosh" panose="02000000000000000000" pitchFamily="2" charset="0"/>
                <a:cs typeface="Nikosh" panose="02000000000000000000" pitchFamily="2" charset="0"/>
              </a:rPr>
              <a:t>বিনির্মাণ</a:t>
            </a:r>
            <a:r>
              <a:rPr lang="en-US" sz="5400" b="1" dirty="0" smtClean="0">
                <a:latin typeface="Nikosh" panose="02000000000000000000" pitchFamily="2" charset="0"/>
                <a:cs typeface="Nikosh" panose="02000000000000000000" pitchFamily="2" charset="0"/>
              </a:rPr>
              <a:t> </a:t>
            </a:r>
            <a:r>
              <a:rPr lang="en-US" sz="5400" b="1" dirty="0" err="1" smtClean="0">
                <a:latin typeface="Nikosh" panose="02000000000000000000" pitchFamily="2" charset="0"/>
                <a:cs typeface="Nikosh" panose="02000000000000000000" pitchFamily="2" charset="0"/>
              </a:rPr>
              <a:t>বিষয়ক</a:t>
            </a:r>
            <a:r>
              <a:rPr lang="en-US" sz="5400" b="1" dirty="0" smtClean="0">
                <a:latin typeface="Nikosh" panose="02000000000000000000" pitchFamily="2" charset="0"/>
                <a:cs typeface="Nikosh" panose="02000000000000000000" pitchFamily="2" charset="0"/>
              </a:rPr>
              <a:t> </a:t>
            </a:r>
            <a:r>
              <a:rPr lang="en-US" sz="5400" b="1" dirty="0" err="1" smtClean="0">
                <a:latin typeface="Nikosh" panose="02000000000000000000" pitchFamily="2" charset="0"/>
                <a:cs typeface="Nikosh" panose="02000000000000000000" pitchFamily="2" charset="0"/>
              </a:rPr>
              <a:t>দিনব্যাপী</a:t>
            </a:r>
            <a:r>
              <a:rPr lang="en-US" sz="5400" b="1" dirty="0" smtClean="0">
                <a:latin typeface="Nikosh" panose="02000000000000000000" pitchFamily="2" charset="0"/>
                <a:cs typeface="Nikosh" panose="02000000000000000000" pitchFamily="2" charset="0"/>
              </a:rPr>
              <a:t> </a:t>
            </a:r>
            <a:r>
              <a:rPr lang="en-US" sz="5400" b="1" dirty="0" err="1" smtClean="0">
                <a:latin typeface="Nikosh" panose="02000000000000000000" pitchFamily="2" charset="0"/>
                <a:cs typeface="Nikosh" panose="02000000000000000000" pitchFamily="2" charset="0"/>
              </a:rPr>
              <a:t>কর্মশালা</a:t>
            </a:r>
            <a:r>
              <a:rPr lang="en-US" sz="5400" b="1" dirty="0" smtClean="0">
                <a:latin typeface="Nikosh" panose="02000000000000000000" pitchFamily="2" charset="0"/>
                <a:cs typeface="Nikosh" panose="02000000000000000000" pitchFamily="2" charset="0"/>
              </a:rPr>
              <a:t>।</a:t>
            </a:r>
            <a:r>
              <a:rPr lang="en-US" sz="5400" dirty="0">
                <a:latin typeface="Nikosh" panose="02000000000000000000" pitchFamily="2" charset="0"/>
                <a:cs typeface="Nikosh" panose="02000000000000000000" pitchFamily="2" charset="0"/>
              </a:rPr>
              <a:t/>
            </a:r>
            <a:br>
              <a:rPr lang="en-US" sz="5400" dirty="0">
                <a:latin typeface="Nikosh" panose="02000000000000000000" pitchFamily="2" charset="0"/>
                <a:cs typeface="Nikosh" panose="02000000000000000000" pitchFamily="2" charset="0"/>
              </a:rPr>
            </a:br>
            <a:endParaRPr lang="en-US" sz="5400" dirty="0">
              <a:latin typeface="Nikosh" panose="02000000000000000000" pitchFamily="2" charset="0"/>
              <a:cs typeface="Nikosh" panose="02000000000000000000" pitchFamily="2" charset="0"/>
            </a:endParaRPr>
          </a:p>
        </p:txBody>
      </p:sp>
      <p:sp>
        <p:nvSpPr>
          <p:cNvPr id="3" name="Subtitle 2"/>
          <p:cNvSpPr>
            <a:spLocks noGrp="1"/>
          </p:cNvSpPr>
          <p:nvPr>
            <p:ph type="subTitle" idx="1"/>
          </p:nvPr>
        </p:nvSpPr>
        <p:spPr>
          <a:xfrm>
            <a:off x="6649156" y="4773478"/>
            <a:ext cx="5233174" cy="1175766"/>
          </a:xfrm>
        </p:spPr>
        <p:txBody>
          <a:bodyPr>
            <a:noAutofit/>
          </a:bodyPr>
          <a:lstStyle/>
          <a:p>
            <a:pPr algn="l">
              <a:lnSpc>
                <a:spcPts val="3840"/>
              </a:lnSpc>
            </a:pPr>
            <a:r>
              <a:rPr lang="en-US" sz="3200" dirty="0" err="1" smtClean="0">
                <a:solidFill>
                  <a:schemeClr val="tx1"/>
                </a:solidFill>
                <a:latin typeface="Nikosh" panose="02000000000000000000" pitchFamily="2" charset="0"/>
                <a:cs typeface="Nikosh" panose="02000000000000000000" pitchFamily="2" charset="0"/>
              </a:rPr>
              <a:t>জনাব</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ফরিদা</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ইয়াসমিন</a:t>
            </a:r>
            <a:endParaRPr lang="en-US" sz="3200" dirty="0" smtClean="0">
              <a:solidFill>
                <a:schemeClr val="tx1"/>
              </a:solidFill>
              <a:latin typeface="Nikosh" panose="02000000000000000000" pitchFamily="2" charset="0"/>
              <a:cs typeface="Nikosh" panose="02000000000000000000" pitchFamily="2" charset="0"/>
            </a:endParaRPr>
          </a:p>
          <a:p>
            <a:pPr algn="l">
              <a:lnSpc>
                <a:spcPts val="3840"/>
              </a:lnSpc>
            </a:pPr>
            <a:r>
              <a:rPr lang="en-US" sz="3200" dirty="0" err="1" smtClean="0">
                <a:solidFill>
                  <a:schemeClr val="tx1"/>
                </a:solidFill>
                <a:latin typeface="Nikosh" panose="02000000000000000000" pitchFamily="2" charset="0"/>
                <a:cs typeface="Nikosh" panose="02000000000000000000" pitchFamily="2" charset="0"/>
              </a:rPr>
              <a:t>উপসচিব</a:t>
            </a:r>
            <a:endParaRPr lang="en-US" sz="3200" dirty="0" smtClean="0">
              <a:solidFill>
                <a:schemeClr val="tx1"/>
              </a:solidFill>
              <a:latin typeface="Nikosh" panose="02000000000000000000" pitchFamily="2" charset="0"/>
              <a:cs typeface="Nikosh" panose="02000000000000000000" pitchFamily="2" charset="0"/>
            </a:endParaRPr>
          </a:p>
          <a:p>
            <a:pPr algn="l">
              <a:lnSpc>
                <a:spcPts val="3840"/>
              </a:lnSpc>
            </a:pPr>
            <a:r>
              <a:rPr lang="en-US" sz="3200" dirty="0" err="1" smtClean="0">
                <a:solidFill>
                  <a:schemeClr val="tx1"/>
                </a:solidFill>
                <a:latin typeface="Nikosh" panose="02000000000000000000" pitchFamily="2" charset="0"/>
                <a:cs typeface="Nikosh" panose="02000000000000000000" pitchFamily="2" charset="0"/>
              </a:rPr>
              <a:t>আর্থিক</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প্রতিষ্ঠান</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বিভাগ</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অর্থমন্ত্রণালয়</a:t>
            </a:r>
            <a:r>
              <a:rPr lang="en-US" sz="3200" dirty="0" smtClean="0">
                <a:solidFill>
                  <a:schemeClr val="tx1"/>
                </a:solidFill>
                <a:latin typeface="Nikosh" panose="02000000000000000000" pitchFamily="2" charset="0"/>
                <a:cs typeface="Nikosh" panose="02000000000000000000" pitchFamily="2" charset="0"/>
              </a:rPr>
              <a:t>।</a:t>
            </a:r>
            <a:endParaRPr lang="en-US" sz="3200" dirty="0">
              <a:solidFill>
                <a:schemeClr val="tx1"/>
              </a:solidFill>
              <a:latin typeface="Nikosh" panose="02000000000000000000" pitchFamily="2" charset="0"/>
              <a:cs typeface="Nikosh" panose="02000000000000000000" pitchFamily="2" charset="0"/>
            </a:endParaRPr>
          </a:p>
        </p:txBody>
      </p:sp>
      <p:pic>
        <p:nvPicPr>
          <p:cNvPr id="1028" name="Picture 4" descr="bangladesh-govt-logo.jpg - Banglades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4493" y="247973"/>
            <a:ext cx="1487837" cy="148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228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07910" y="609600"/>
            <a:ext cx="10069689" cy="5599289"/>
          </a:xfrm>
        </p:spPr>
        <p:txBody>
          <a:bodyPr>
            <a:normAutofit fontScale="92500" lnSpcReduction="10000"/>
          </a:bodyPr>
          <a:lstStyle/>
          <a:p>
            <a:r>
              <a:rPr lang="en-US" sz="2400" b="1" dirty="0"/>
              <a:t>Pillars of Smart Bangladesh</a:t>
            </a:r>
            <a:endParaRPr lang="en-US" sz="2400" dirty="0"/>
          </a:p>
          <a:p>
            <a:r>
              <a:rPr lang="en-US" sz="2800" b="1" cap="none" dirty="0" smtClean="0"/>
              <a:t>Smart citizens:</a:t>
            </a:r>
            <a:endParaRPr lang="en-US" sz="2800" cap="none" dirty="0" smtClean="0"/>
          </a:p>
          <a:p>
            <a:r>
              <a:rPr lang="en-US" sz="2800" cap="none" dirty="0" smtClean="0"/>
              <a:t>Smart citizens are individuals who leverage technology and innovation to enhance their lives and the lives of those around them. They are proactive in using digital technologies, such as mobile devices and the internet, to access information, engage with their communities, and improve their quality of life.</a:t>
            </a:r>
          </a:p>
          <a:p>
            <a:r>
              <a:rPr lang="en-US" sz="2800" u="sng" cap="none" dirty="0" smtClean="0">
                <a:hlinkClick r:id="rId2"/>
              </a:rPr>
              <a:t>Smart citizens</a:t>
            </a:r>
            <a:r>
              <a:rPr lang="en-US" sz="2800" cap="none" dirty="0" smtClean="0"/>
              <a:t> are also active participants in the digital economy, using technology to access services, connect with businesses, and make informed decisions. They use online platforms and mobile apps to shop, manage their finances, and participate in the sharing economy.</a:t>
            </a:r>
          </a:p>
          <a:p>
            <a:endParaRPr lang="en-US" dirty="0"/>
          </a:p>
        </p:txBody>
      </p:sp>
    </p:spTree>
    <p:extLst>
      <p:ext uri="{BB962C8B-B14F-4D97-AF65-F5344CB8AC3E}">
        <p14:creationId xmlns:p14="http://schemas.microsoft.com/office/powerpoint/2010/main" val="30616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80534"/>
            <a:ext cx="10363826" cy="4910666"/>
          </a:xfrm>
        </p:spPr>
        <p:txBody>
          <a:bodyPr>
            <a:normAutofit/>
          </a:bodyPr>
          <a:lstStyle/>
          <a:p>
            <a:r>
              <a:rPr lang="en-US" sz="2800" cap="none" dirty="0" smtClean="0"/>
              <a:t>Smart citizens are also engaged in the democratic process, using technology to connect with their elected officials, participate in online forums and discussions, and advocate for their interests. They are also active in using technology to engage in civic activities and initiatives, such as volunteering and participating in community projects.</a:t>
            </a:r>
          </a:p>
          <a:p>
            <a:endParaRPr lang="en-US" sz="2800" cap="none" dirty="0"/>
          </a:p>
        </p:txBody>
      </p:sp>
    </p:spTree>
    <p:extLst>
      <p:ext uri="{BB962C8B-B14F-4D97-AF65-F5344CB8AC3E}">
        <p14:creationId xmlns:p14="http://schemas.microsoft.com/office/powerpoint/2010/main" val="310828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56356"/>
            <a:ext cx="10363826" cy="5554133"/>
          </a:xfrm>
        </p:spPr>
        <p:txBody>
          <a:bodyPr>
            <a:normAutofit/>
          </a:bodyPr>
          <a:lstStyle/>
          <a:p>
            <a:r>
              <a:rPr lang="en-US" sz="2400" cap="none" dirty="0" smtClean="0"/>
              <a:t>Smart citizens are also conscious of the impact of technology on society and the environment, and are proactive in using technology in sustainable and responsible ways. They understand the importance of data privacy and security, and are careful about the information they share online.</a:t>
            </a:r>
          </a:p>
          <a:p>
            <a:r>
              <a:rPr lang="en-US" sz="2400" cap="none" dirty="0" smtClean="0"/>
              <a:t>Overall, such citizens are an important component of modern society, leveraging technology and innovation to improve their lives and the lives of those around them. Whether it’s accessing services, participating in the democratic process, or using technology in a responsible and sustainable way, smart citizens play a critical role in creating a thriving and inclusive society.</a:t>
            </a:r>
          </a:p>
          <a:p>
            <a:endParaRPr lang="en-US" dirty="0"/>
          </a:p>
        </p:txBody>
      </p:sp>
    </p:spTree>
    <p:extLst>
      <p:ext uri="{BB962C8B-B14F-4D97-AF65-F5344CB8AC3E}">
        <p14:creationId xmlns:p14="http://schemas.microsoft.com/office/powerpoint/2010/main" val="1588679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316089"/>
            <a:ext cx="10363826" cy="5960533"/>
          </a:xfrm>
        </p:spPr>
        <p:txBody>
          <a:bodyPr>
            <a:noAutofit/>
          </a:bodyPr>
          <a:lstStyle/>
          <a:p>
            <a:r>
              <a:rPr lang="en-US" sz="3200" b="1" cap="none" dirty="0" smtClean="0"/>
              <a:t>Smart government</a:t>
            </a:r>
            <a:r>
              <a:rPr lang="en-US" sz="2400" b="1" cap="none" dirty="0" smtClean="0"/>
              <a:t>:</a:t>
            </a:r>
            <a:endParaRPr lang="en-US" sz="2400" cap="none" dirty="0" smtClean="0"/>
          </a:p>
          <a:p>
            <a:r>
              <a:rPr lang="en-US" sz="2800" cap="none" dirty="0" smtClean="0"/>
              <a:t>Smart government is an approach to public administration that leverages technology to improve the efficiency and effectiveness of government services. It aims to create a more connected and transparent government, by using data and technology to streamline processes, enhance service delivery, and engage citizens in the decision-making process.</a:t>
            </a:r>
          </a:p>
          <a:p>
            <a:r>
              <a:rPr lang="en-US" sz="2800" cap="none" dirty="0" smtClean="0"/>
              <a:t>It is achieved through the implementation of various technology solutions, including cloud computing, big data analytics, mobile apps, and the internet of things (IOT). </a:t>
            </a:r>
            <a:endParaRPr lang="en-US" sz="2800" cap="none" dirty="0"/>
          </a:p>
        </p:txBody>
      </p:sp>
    </p:spTree>
    <p:extLst>
      <p:ext uri="{BB962C8B-B14F-4D97-AF65-F5344CB8AC3E}">
        <p14:creationId xmlns:p14="http://schemas.microsoft.com/office/powerpoint/2010/main" val="311553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69244"/>
            <a:ext cx="10363826" cy="4921955"/>
          </a:xfrm>
        </p:spPr>
        <p:txBody>
          <a:bodyPr>
            <a:normAutofit lnSpcReduction="10000"/>
          </a:bodyPr>
          <a:lstStyle/>
          <a:p>
            <a:r>
              <a:rPr lang="en-US" sz="2800" cap="none" dirty="0" smtClean="0"/>
              <a:t>These technologies are used to automate government processes, reduce manual labor, and improve data management and analysis. By leveraging technology, </a:t>
            </a:r>
            <a:r>
              <a:rPr lang="en-US" sz="2800" u="sng" cap="none" dirty="0" smtClean="0">
                <a:hlinkClick r:id="rId2"/>
              </a:rPr>
              <a:t>smart government</a:t>
            </a:r>
            <a:r>
              <a:rPr lang="en-US" sz="2800" cap="none" dirty="0" smtClean="0"/>
              <a:t> can also provide citizens with easy access to information and services, enhancing their engagement with the government and making it easier for the smart government is also designed to be data-driven, using data analytics to make informed decisions about service delivery and resource allocation. Data from various sources, such as social media, public records, and other sources, is analyzed to identify trends, inform policy making, and drive service improvements</a:t>
            </a:r>
            <a:r>
              <a:rPr lang="en-US" sz="2400" dirty="0" smtClean="0"/>
              <a:t>.</a:t>
            </a:r>
            <a:endParaRPr lang="en-US" sz="2400" dirty="0"/>
          </a:p>
        </p:txBody>
      </p:sp>
    </p:spTree>
    <p:extLst>
      <p:ext uri="{BB962C8B-B14F-4D97-AF65-F5344CB8AC3E}">
        <p14:creationId xmlns:p14="http://schemas.microsoft.com/office/powerpoint/2010/main" val="69279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564444"/>
            <a:ext cx="10363826" cy="5497689"/>
          </a:xfrm>
        </p:spPr>
        <p:txBody>
          <a:bodyPr>
            <a:normAutofit/>
          </a:bodyPr>
          <a:lstStyle/>
          <a:p>
            <a:r>
              <a:rPr lang="en-US" sz="2800" cap="none" dirty="0" smtClean="0"/>
              <a:t>Smart government is also designed to be data-driven, using data analytics to make informed decisions about service delivery and resource allocation. Data from various sources, such as social media, public records, and other sources, is analyzed to identify trends, inform policy making, and drive service improvements.</a:t>
            </a:r>
          </a:p>
          <a:p>
            <a:r>
              <a:rPr lang="en-US" sz="2800" cap="none" dirty="0" smtClean="0"/>
              <a:t>It also focuses on creating more open and transparent governance, through initiatives such as open data and open government initiatives. By making government data publicly accessible, these initiatives promote transparency, accountability, and collaboration, creating a more inclusive and engaged citizenry.</a:t>
            </a:r>
          </a:p>
          <a:p>
            <a:endParaRPr lang="en-US" dirty="0"/>
          </a:p>
        </p:txBody>
      </p:sp>
    </p:spTree>
    <p:extLst>
      <p:ext uri="{BB962C8B-B14F-4D97-AF65-F5344CB8AC3E}">
        <p14:creationId xmlns:p14="http://schemas.microsoft.com/office/powerpoint/2010/main" val="3295749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959556"/>
            <a:ext cx="10363826" cy="4831643"/>
          </a:xfrm>
        </p:spPr>
        <p:txBody>
          <a:bodyPr>
            <a:normAutofit/>
          </a:bodyPr>
          <a:lstStyle/>
          <a:p>
            <a:r>
              <a:rPr lang="en-US" sz="2800" cap="none" dirty="0" smtClean="0"/>
              <a:t>Overall, smart government is a critical component of modern public administration, providing the government with the tools and technologies needed to better serve citizens and improve the delivery of public services. Whether it’s improving service delivery, increasing transparency, or engaging citizens, smart government is essential for creating a more efficient and effective public sector</a:t>
            </a:r>
            <a:r>
              <a:rPr lang="en-US" sz="2400" dirty="0" smtClean="0"/>
              <a:t>.</a:t>
            </a:r>
            <a:endParaRPr lang="en-US" sz="2400" dirty="0"/>
          </a:p>
          <a:p>
            <a:endParaRPr lang="en-US" sz="2400" dirty="0"/>
          </a:p>
        </p:txBody>
      </p:sp>
    </p:spTree>
    <p:extLst>
      <p:ext uri="{BB962C8B-B14F-4D97-AF65-F5344CB8AC3E}">
        <p14:creationId xmlns:p14="http://schemas.microsoft.com/office/powerpoint/2010/main" val="676936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598312"/>
            <a:ext cx="10363826" cy="6005688"/>
          </a:xfrm>
        </p:spPr>
        <p:txBody>
          <a:bodyPr>
            <a:noAutofit/>
          </a:bodyPr>
          <a:lstStyle/>
          <a:p>
            <a:r>
              <a:rPr lang="en-US" sz="2400" b="1" dirty="0"/>
              <a:t>Smart Economy</a:t>
            </a:r>
            <a:endParaRPr lang="en-US" sz="2400" dirty="0"/>
          </a:p>
          <a:p>
            <a:r>
              <a:rPr lang="en-US" sz="2400" cap="none" dirty="0" smtClean="0"/>
              <a:t>Smart economy is an economic system that leverages technology and innovation to drive economic growth and development. It is characterized by a focus on digital transformation, data-driven decision-making, and a shift towards a more knowledge-based and sustainable economy.</a:t>
            </a:r>
          </a:p>
          <a:p>
            <a:r>
              <a:rPr lang="en-US" sz="2400" u="sng" cap="none" dirty="0" smtClean="0">
                <a:hlinkClick r:id="rId2"/>
              </a:rPr>
              <a:t>Smart economy</a:t>
            </a:r>
            <a:r>
              <a:rPr lang="en-US" sz="2400" cap="none" dirty="0" smtClean="0"/>
              <a:t> emphasizes the use of digital technologies, such as block chain, artificial intelligence, and the internet of things, to improve the efficiency and effectiveness of economic processes. By leveraging technology, businesses can automate manual processes, reduce operational costs, and increase their competitiveness. </a:t>
            </a:r>
            <a:r>
              <a:rPr lang="en-US" sz="2400" u="sng" cap="none" dirty="0" smtClean="0">
                <a:hlinkClick r:id="rId3"/>
              </a:rPr>
              <a:t>4IR</a:t>
            </a:r>
            <a:r>
              <a:rPr lang="en-US" sz="2400" cap="none" dirty="0" smtClean="0"/>
              <a:t> is going to be a very useful weapon to build a smart economy in the days to come.</a:t>
            </a:r>
          </a:p>
          <a:p>
            <a:endParaRPr lang="en-US" sz="2400" dirty="0"/>
          </a:p>
        </p:txBody>
      </p:sp>
    </p:spTree>
    <p:extLst>
      <p:ext uri="{BB962C8B-B14F-4D97-AF65-F5344CB8AC3E}">
        <p14:creationId xmlns:p14="http://schemas.microsoft.com/office/powerpoint/2010/main" val="3788325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462844"/>
            <a:ext cx="10363826" cy="5328356"/>
          </a:xfrm>
        </p:spPr>
        <p:txBody>
          <a:bodyPr>
            <a:noAutofit/>
          </a:bodyPr>
          <a:lstStyle/>
          <a:p>
            <a:r>
              <a:rPr lang="en-US" sz="2400" cap="none" dirty="0" smtClean="0"/>
              <a:t>Smart economy also focuses on creating a data-driven economy, where data is used to inform decision-making and drive innovation. By analyzing vast amounts of data, businesses, and governments can identify trends, predict future events, and make informed decisions. This allows for more effective resource allocation, increased productivity, and improved economic outcomes.</a:t>
            </a:r>
          </a:p>
          <a:p>
            <a:r>
              <a:rPr lang="en-US" sz="2400" cap="none" dirty="0" smtClean="0"/>
              <a:t>Smart economy is also characterized by a shift towards a more sustainable and circular economy, where the focus is on reducing waste and maximizing the use of resources. This is achieved through the adoption of sustainable practices, such as renewable energy, recycling, and green manufacturing. By adopting a circular approach to the economy, businesses can reduce their carbon footprint and contribute to a more sustainable future.</a:t>
            </a:r>
            <a:endParaRPr lang="en-US" sz="2400" dirty="0"/>
          </a:p>
        </p:txBody>
      </p:sp>
    </p:spTree>
    <p:extLst>
      <p:ext uri="{BB962C8B-B14F-4D97-AF65-F5344CB8AC3E}">
        <p14:creationId xmlns:p14="http://schemas.microsoft.com/office/powerpoint/2010/main" val="361390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24178"/>
            <a:ext cx="10363826" cy="6513689"/>
          </a:xfrm>
        </p:spPr>
        <p:txBody>
          <a:bodyPr>
            <a:noAutofit/>
          </a:bodyPr>
          <a:lstStyle/>
          <a:p>
            <a:pPr marL="0" indent="0">
              <a:buNone/>
            </a:pPr>
            <a:r>
              <a:rPr lang="en-US" sz="3200" b="1" cap="none" dirty="0" smtClean="0"/>
              <a:t>                          Smart society</a:t>
            </a:r>
            <a:endParaRPr lang="en-US" sz="3200" cap="none" dirty="0"/>
          </a:p>
          <a:p>
            <a:r>
              <a:rPr lang="en-US" sz="2600" cap="none" dirty="0" smtClean="0"/>
              <a:t>Smart society is a concept that describes a society that leverages technology and innovation to improve the quality of life for its citizens. It aims to create a more connected, inclusive, and sustainable society, where technology and data are used to address social and environmental challenges.</a:t>
            </a:r>
          </a:p>
          <a:p>
            <a:r>
              <a:rPr lang="en-US" sz="2600" cap="none" dirty="0" smtClean="0"/>
              <a:t>It emphasizes the use of digital technologies, such as the internet of things, artificial intelligence, and </a:t>
            </a:r>
            <a:r>
              <a:rPr lang="en-US" sz="2600" cap="none" dirty="0" err="1" smtClean="0"/>
              <a:t>blockchain</a:t>
            </a:r>
            <a:r>
              <a:rPr lang="en-US" sz="2600" cap="none" dirty="0" smtClean="0"/>
              <a:t>, to improve the delivery of public services, enhance citizen engagement, and create a more efficient and effective public sector. By leveraging technology, smart society can improve access to services, reduce costs, and increase transparency and accountability</a:t>
            </a:r>
            <a:r>
              <a:rPr lang="en-US" sz="2400" dirty="0" smtClean="0"/>
              <a:t>.</a:t>
            </a:r>
            <a:endParaRPr lang="en-US" sz="2400" dirty="0"/>
          </a:p>
          <a:p>
            <a:endParaRPr lang="en-US" sz="2400" dirty="0"/>
          </a:p>
        </p:txBody>
      </p:sp>
    </p:spTree>
    <p:extLst>
      <p:ext uri="{BB962C8B-B14F-4D97-AF65-F5344CB8AC3E}">
        <p14:creationId xmlns:p14="http://schemas.microsoft.com/office/powerpoint/2010/main" val="2895481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5" y="618517"/>
            <a:ext cx="10339186" cy="5816635"/>
          </a:xfrm>
        </p:spPr>
      </p:pic>
    </p:spTree>
    <p:extLst>
      <p:ext uri="{BB962C8B-B14F-4D97-AF65-F5344CB8AC3E}">
        <p14:creationId xmlns:p14="http://schemas.microsoft.com/office/powerpoint/2010/main" val="3561721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91822"/>
            <a:ext cx="10363826" cy="4899377"/>
          </a:xfrm>
        </p:spPr>
        <p:txBody>
          <a:bodyPr>
            <a:normAutofit fontScale="92500" lnSpcReduction="20000"/>
          </a:bodyPr>
          <a:lstStyle/>
          <a:p>
            <a:r>
              <a:rPr lang="en-US" sz="2800" u="sng" cap="none" dirty="0" smtClean="0">
                <a:hlinkClick r:id="rId2"/>
              </a:rPr>
              <a:t>Smart society</a:t>
            </a:r>
            <a:r>
              <a:rPr lang="en-US" sz="2800" cap="none" dirty="0" smtClean="0"/>
              <a:t> also focuses on creating a data-driven society, where data is used to inform decision-making and drive innovation. By analyzing vast amounts of data, governments and businesses can identify trends, predict future events, and make informed decisions. This allows for more effective resource allocation, increased productivity, and improved social outcomes.</a:t>
            </a:r>
          </a:p>
          <a:p>
            <a:r>
              <a:rPr lang="en-US" sz="2800" cap="none" dirty="0" smtClean="0"/>
              <a:t>Smart society is also characterized by a focus on sustainability, where the focus is on reducing waste and maximizing the use of resources. This is achieved through the adoption of sustainable practices, such as renewable energy, recycling, and green manufacturing. By adopting a sustainable approach, smart society can reduce its carbon footprint and contribute to a more sustainable future.</a:t>
            </a:r>
          </a:p>
          <a:p>
            <a:endParaRPr lang="en-US" dirty="0"/>
          </a:p>
        </p:txBody>
      </p:sp>
    </p:spTree>
    <p:extLst>
      <p:ext uri="{BB962C8B-B14F-4D97-AF65-F5344CB8AC3E}">
        <p14:creationId xmlns:p14="http://schemas.microsoft.com/office/powerpoint/2010/main" val="1869771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4" y="618517"/>
            <a:ext cx="10364451" cy="5829276"/>
          </a:xfrm>
        </p:spPr>
      </p:pic>
    </p:spTree>
    <p:extLst>
      <p:ext uri="{BB962C8B-B14F-4D97-AF65-F5344CB8AC3E}">
        <p14:creationId xmlns:p14="http://schemas.microsoft.com/office/powerpoint/2010/main" val="1911068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sz="quarter" idx="13"/>
          </p:nvPr>
        </p:nvSpPr>
        <p:spPr>
          <a:xfrm>
            <a:off x="1389063" y="485774"/>
            <a:ext cx="9888537" cy="6016625"/>
          </a:xfrm>
        </p:spPr>
        <p:txBody>
          <a:bodyPr>
            <a:normAutofit fontScale="90000"/>
          </a:bodyPr>
          <a:lstStyle/>
          <a:p>
            <a:r>
              <a:rPr lang="en-US" sz="2200" cap="none" dirty="0" smtClean="0"/>
              <a:t>Let me try and tell you stories of 4 </a:t>
            </a:r>
            <a:r>
              <a:rPr lang="en-US" sz="2200" cap="none" dirty="0" smtClean="0"/>
              <a:t>Bangladeshis </a:t>
            </a:r>
            <a:r>
              <a:rPr lang="en-US" sz="2200" cap="none" dirty="0" smtClean="0"/>
              <a:t>from 2041 to illustrate what that would be.</a:t>
            </a:r>
          </a:p>
          <a:p>
            <a:r>
              <a:rPr lang="en-US" b="1" dirty="0" smtClean="0"/>
              <a:t>1</a:t>
            </a:r>
            <a:r>
              <a:rPr lang="en-US" b="1" dirty="0"/>
              <a:t>. Smart Citizen: I am the solution</a:t>
            </a:r>
            <a:endParaRPr lang="en-US" dirty="0"/>
          </a:p>
          <a:p>
            <a:r>
              <a:rPr lang="en-US" sz="2500" i="1" cap="none" dirty="0" err="1" smtClean="0"/>
              <a:t>Sharbani</a:t>
            </a:r>
            <a:r>
              <a:rPr lang="en-US" sz="2500" i="1" cap="none" dirty="0" smtClean="0"/>
              <a:t> is an 18-year old high-school student from </a:t>
            </a:r>
            <a:r>
              <a:rPr lang="en-US" sz="2500" i="1" cap="none" dirty="0" smtClean="0"/>
              <a:t>Barisal. </a:t>
            </a:r>
            <a:r>
              <a:rPr lang="en-US" sz="2500" i="1" cap="none" dirty="0" smtClean="0"/>
              <a:t>On her way to school, she is picked up in an electric, self-driven school bus, which uses a route provided by the local digital center (which have replaced post offices). Due to the construction of a new terminal along the route, that route has become inefficient to take.  </a:t>
            </a:r>
            <a:endParaRPr lang="en-US" sz="2500" cap="none" dirty="0" smtClean="0"/>
          </a:p>
          <a:p>
            <a:r>
              <a:rPr lang="en-US" sz="2500" i="1" cap="none" dirty="0" err="1" smtClean="0"/>
              <a:t>Sharbani</a:t>
            </a:r>
            <a:r>
              <a:rPr lang="en-US" sz="2500" i="1" cap="none" dirty="0" smtClean="0"/>
              <a:t> takes it upon herself to fix this issue. She modifies the routing map the bus takes by putting in different coordinates. This initiative shrinks the route time taken by this bus by an average of 12 minutes.</a:t>
            </a:r>
            <a:endParaRPr lang="en-US" sz="2500" cap="none" dirty="0" smtClean="0"/>
          </a:p>
          <a:p>
            <a:r>
              <a:rPr lang="en-US" sz="2500" cap="none" dirty="0" smtClean="0"/>
              <a:t>That is the smart youth of smart Bangladesh. Each citizen is empowered to make positive changes and contribute to nation-building. They will no longer be looking for a solution from those in power. Instead, much like </a:t>
            </a:r>
            <a:r>
              <a:rPr lang="en-US" sz="2500" cap="none" dirty="0" err="1"/>
              <a:t>S</a:t>
            </a:r>
            <a:r>
              <a:rPr lang="en-US" sz="2500" cap="none" dirty="0" err="1" smtClean="0"/>
              <a:t>harbani</a:t>
            </a:r>
            <a:r>
              <a:rPr lang="en-US" sz="2500" cap="none" dirty="0" smtClean="0"/>
              <a:t>, they are the first to be the solution.</a:t>
            </a:r>
          </a:p>
          <a:p>
            <a:endParaRPr lang="en-US" sz="2500" cap="none" dirty="0"/>
          </a:p>
        </p:txBody>
      </p:sp>
    </p:spTree>
    <p:extLst>
      <p:ext uri="{BB962C8B-B14F-4D97-AF65-F5344CB8AC3E}">
        <p14:creationId xmlns:p14="http://schemas.microsoft.com/office/powerpoint/2010/main" val="142894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quarter" idx="13"/>
          </p:nvPr>
        </p:nvSpPr>
        <p:spPr>
          <a:xfrm>
            <a:off x="1128713" y="395288"/>
            <a:ext cx="10148887" cy="5892800"/>
          </a:xfrm>
        </p:spPr>
        <p:txBody>
          <a:bodyPr/>
          <a:lstStyle/>
          <a:p>
            <a:r>
              <a:rPr lang="en-US" sz="2800" b="1" cap="none" dirty="0" smtClean="0"/>
              <a:t>2. Smart government: the </a:t>
            </a:r>
            <a:r>
              <a:rPr lang="en-US" sz="2800" b="1" cap="none" dirty="0" err="1" smtClean="0"/>
              <a:t>govpreneur</a:t>
            </a:r>
            <a:endParaRPr lang="en-US" sz="2800" cap="none" dirty="0" smtClean="0"/>
          </a:p>
          <a:p>
            <a:r>
              <a:rPr lang="en-US" sz="2800" i="1" cap="none" dirty="0" smtClean="0"/>
              <a:t>There is a strange illness that is sweeping through the country, specifically affecting pregnant women. While telehealth is the norm now, the customer care is quickly overwhelmed with concerned citizens’ questions. </a:t>
            </a:r>
            <a:endParaRPr lang="en-US" sz="2800" cap="none" dirty="0" smtClean="0"/>
          </a:p>
          <a:p>
            <a:r>
              <a:rPr lang="en-US" sz="2800" i="1" cap="none" dirty="0" err="1" smtClean="0"/>
              <a:t>Sahera</a:t>
            </a:r>
            <a:r>
              <a:rPr lang="en-US" sz="2800" i="1" cap="none" dirty="0" smtClean="0"/>
              <a:t> </a:t>
            </a:r>
            <a:r>
              <a:rPr lang="en-US" sz="2800" i="1" cap="none" dirty="0" err="1" smtClean="0"/>
              <a:t>banu</a:t>
            </a:r>
            <a:r>
              <a:rPr lang="en-US" sz="2800" i="1" cap="none" dirty="0" smtClean="0"/>
              <a:t>, the dc of </a:t>
            </a:r>
            <a:r>
              <a:rPr lang="en-US" sz="2800" i="1" cap="none" dirty="0" err="1"/>
              <a:t>T</a:t>
            </a:r>
            <a:r>
              <a:rPr lang="en-US" sz="2800" i="1" cap="none" dirty="0" err="1" smtClean="0"/>
              <a:t>angail</a:t>
            </a:r>
            <a:r>
              <a:rPr lang="en-US" sz="2800" i="1" cap="none" dirty="0" smtClean="0"/>
              <a:t>, does not panic. She has built up a career as someone not afraid to experiment and take bold steps—much like an entrepreneur. She reaches out to the private sector, to the top AI companies in the country, and connects them with the </a:t>
            </a:r>
            <a:r>
              <a:rPr lang="en-US" sz="2800" i="1" cap="none" dirty="0" err="1" smtClean="0"/>
              <a:t>upazila</a:t>
            </a:r>
            <a:r>
              <a:rPr lang="en-US" sz="2800" i="1" cap="none" dirty="0" smtClean="0"/>
              <a:t> health and family planning officer. </a:t>
            </a:r>
            <a:endParaRPr lang="en-US" sz="2800" cap="none" dirty="0" smtClean="0"/>
          </a:p>
          <a:p>
            <a:endParaRPr lang="en-US" dirty="0"/>
          </a:p>
        </p:txBody>
      </p:sp>
    </p:spTree>
    <p:extLst>
      <p:ext uri="{BB962C8B-B14F-4D97-AF65-F5344CB8AC3E}">
        <p14:creationId xmlns:p14="http://schemas.microsoft.com/office/powerpoint/2010/main" val="3340840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96622" y="587022"/>
            <a:ext cx="10080978" cy="5610578"/>
          </a:xfrm>
        </p:spPr>
        <p:txBody>
          <a:bodyPr>
            <a:noAutofit/>
          </a:bodyPr>
          <a:lstStyle/>
          <a:p>
            <a:r>
              <a:rPr lang="en-US" sz="2800" i="1" cap="none" dirty="0" smtClean="0"/>
              <a:t>The government’s inclusive digital transformation architecture is already in place, but she realizes that a collaboration with the private sector is necessary to calm the sense of panic that may be settling among the citizens. The collaboration between the private companies and the government leads to a system that has AI monitor and answer the calls automatically, quelling the most immediate fears of the citizens. </a:t>
            </a:r>
            <a:endParaRPr lang="en-US" sz="2800" cap="none" dirty="0" smtClean="0"/>
          </a:p>
          <a:p>
            <a:r>
              <a:rPr lang="en-US" sz="2800" cap="none" dirty="0" err="1" smtClean="0"/>
              <a:t>Sahera</a:t>
            </a:r>
            <a:r>
              <a:rPr lang="en-US" sz="2800" cap="none" dirty="0" smtClean="0"/>
              <a:t> </a:t>
            </a:r>
            <a:r>
              <a:rPr lang="en-US" sz="2800" cap="none" dirty="0" err="1" smtClean="0"/>
              <a:t>banu</a:t>
            </a:r>
            <a:r>
              <a:rPr lang="en-US" sz="2800" cap="none" dirty="0" smtClean="0"/>
              <a:t> is what we call a </a:t>
            </a:r>
            <a:r>
              <a:rPr lang="en-US" sz="2800" cap="none" dirty="0" err="1" smtClean="0"/>
              <a:t>govpreneur</a:t>
            </a:r>
            <a:r>
              <a:rPr lang="en-US" sz="2800" cap="none" dirty="0" smtClean="0"/>
              <a:t>; while a government officer, she has entrepreneurial space and freedom to experiment, and being the facilitator for public-private partnerships that lead to not only solutions for citizens, but ultimately, trust in the government.</a:t>
            </a:r>
          </a:p>
          <a:p>
            <a:endParaRPr lang="en-US" sz="2800" cap="none" dirty="0"/>
          </a:p>
        </p:txBody>
      </p:sp>
    </p:spTree>
    <p:extLst>
      <p:ext uri="{BB962C8B-B14F-4D97-AF65-F5344CB8AC3E}">
        <p14:creationId xmlns:p14="http://schemas.microsoft.com/office/powerpoint/2010/main" val="348435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99911"/>
            <a:ext cx="10363826" cy="5667021"/>
          </a:xfrm>
        </p:spPr>
        <p:txBody>
          <a:bodyPr>
            <a:noAutofit/>
          </a:bodyPr>
          <a:lstStyle/>
          <a:p>
            <a:r>
              <a:rPr lang="en-US" sz="2400" b="1" cap="none" dirty="0" smtClean="0"/>
              <a:t>3. Smart society: leave no one behind</a:t>
            </a:r>
            <a:endParaRPr lang="en-US" sz="2400" cap="none" dirty="0" smtClean="0"/>
          </a:p>
          <a:p>
            <a:r>
              <a:rPr lang="en-US" sz="2400" i="1" cap="none" dirty="0" err="1" smtClean="0"/>
              <a:t>Sheema</a:t>
            </a:r>
            <a:r>
              <a:rPr lang="en-US" sz="2400" i="1" cap="none" dirty="0" smtClean="0"/>
              <a:t> is a middle-aged widow from </a:t>
            </a:r>
            <a:r>
              <a:rPr lang="en-US" sz="2400" i="1" cap="none" dirty="0" err="1"/>
              <a:t>P</a:t>
            </a:r>
            <a:r>
              <a:rPr lang="en-US" sz="2400" i="1" cap="none" dirty="0" err="1" smtClean="0"/>
              <a:t>abna</a:t>
            </a:r>
            <a:r>
              <a:rPr lang="en-US" sz="2400" i="1" cap="none" dirty="0" smtClean="0"/>
              <a:t> with visual impairments. Thanks to mobile financial services, she receives allowances at home through the government’s social safety net initiatives. She has an active social circle whom she meets and discusses mutual interests. She goes shopping for groceries, and also orders them home, drone-delivered. She enjoys stories, and using digital books, she reads stories of </a:t>
            </a:r>
            <a:r>
              <a:rPr lang="en-US" sz="2400" i="1" cap="none" dirty="0" err="1"/>
              <a:t>H</a:t>
            </a:r>
            <a:r>
              <a:rPr lang="en-US" sz="2400" i="1" cap="none" dirty="0" err="1" smtClean="0"/>
              <a:t>umayun</a:t>
            </a:r>
            <a:r>
              <a:rPr lang="en-US" sz="2400" i="1" cap="none" dirty="0" smtClean="0"/>
              <a:t> </a:t>
            </a:r>
            <a:r>
              <a:rPr lang="en-US" sz="2400" i="1" cap="none" dirty="0"/>
              <a:t>A</a:t>
            </a:r>
            <a:r>
              <a:rPr lang="en-US" sz="2400" i="1" cap="none" dirty="0" smtClean="0"/>
              <a:t>hmed.</a:t>
            </a:r>
            <a:endParaRPr lang="en-US" sz="2400" cap="none" dirty="0" smtClean="0"/>
          </a:p>
          <a:p>
            <a:r>
              <a:rPr lang="en-US" sz="2400" cap="none" dirty="0" smtClean="0"/>
              <a:t>Digital Bangladesh was all about being citizen-centric. Smart Bangladesh goes further—the government is completely of, for, and by the people. All people. Citizens like </a:t>
            </a:r>
            <a:r>
              <a:rPr lang="en-US" sz="2400" cap="none" dirty="0" err="1"/>
              <a:t>S</a:t>
            </a:r>
            <a:r>
              <a:rPr lang="en-US" sz="2400" cap="none" dirty="0" err="1" smtClean="0"/>
              <a:t>heema</a:t>
            </a:r>
            <a:r>
              <a:rPr lang="en-US" sz="2400" cap="none" dirty="0" smtClean="0"/>
              <a:t> are an active member of society, just like you and me. She leads an everyday life, and is able to do everything you and I could</a:t>
            </a:r>
            <a:endParaRPr lang="en-US" sz="2400" cap="none" dirty="0"/>
          </a:p>
        </p:txBody>
      </p:sp>
    </p:spTree>
    <p:extLst>
      <p:ext uri="{BB962C8B-B14F-4D97-AF65-F5344CB8AC3E}">
        <p14:creationId xmlns:p14="http://schemas.microsoft.com/office/powerpoint/2010/main" val="1952784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428978"/>
            <a:ext cx="10363826" cy="5757333"/>
          </a:xfrm>
        </p:spPr>
        <p:txBody>
          <a:bodyPr/>
          <a:lstStyle/>
          <a:p>
            <a:r>
              <a:rPr lang="en-US" sz="3200" cap="none" dirty="0" smtClean="0"/>
              <a:t>This change will be what we call an ultimate demand side response. The concept of “leave no one behind” is often misunderstood. It isn’t providing relief to those in need—the disabled, the marginalized, the minority. It is empowering them with a life where they no longer identify as such. It is a society that does not need tolerance, because everyone truly is equal. </a:t>
            </a:r>
          </a:p>
          <a:p>
            <a:endParaRPr lang="en-US" dirty="0"/>
          </a:p>
        </p:txBody>
      </p:sp>
    </p:spTree>
    <p:extLst>
      <p:ext uri="{BB962C8B-B14F-4D97-AF65-F5344CB8AC3E}">
        <p14:creationId xmlns:p14="http://schemas.microsoft.com/office/powerpoint/2010/main" val="4061776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406401"/>
            <a:ext cx="10363826" cy="5825066"/>
          </a:xfrm>
        </p:spPr>
        <p:txBody>
          <a:bodyPr>
            <a:noAutofit/>
          </a:bodyPr>
          <a:lstStyle/>
          <a:p>
            <a:pPr marL="0" indent="0">
              <a:buNone/>
            </a:pPr>
            <a:r>
              <a:rPr lang="en-US" sz="2800" b="1" dirty="0"/>
              <a:t>4. </a:t>
            </a:r>
            <a:r>
              <a:rPr lang="en-US" sz="2800" b="1" cap="none" dirty="0" smtClean="0"/>
              <a:t>Smart economy: my village my town</a:t>
            </a:r>
            <a:endParaRPr lang="en-US" sz="2800" cap="none" dirty="0" smtClean="0"/>
          </a:p>
          <a:p>
            <a:r>
              <a:rPr lang="en-US" sz="2800" i="1" cap="none" dirty="0" err="1" smtClean="0"/>
              <a:t>Kajira</a:t>
            </a:r>
            <a:r>
              <a:rPr lang="en-US" sz="2800" i="1" cap="none" dirty="0" smtClean="0"/>
              <a:t> Begum runs a one-woman fabric shop in </a:t>
            </a:r>
            <a:r>
              <a:rPr lang="en-US" sz="2800" i="1" cap="none" dirty="0" err="1"/>
              <a:t>B</a:t>
            </a:r>
            <a:r>
              <a:rPr lang="en-US" sz="2800" i="1" cap="none" dirty="0" err="1" smtClean="0"/>
              <a:t>hanga</a:t>
            </a:r>
            <a:r>
              <a:rPr lang="en-US" sz="2800" i="1" cap="none" dirty="0" smtClean="0"/>
              <a:t>, </a:t>
            </a:r>
            <a:r>
              <a:rPr lang="en-US" sz="2800" i="1" cap="none" dirty="0" err="1"/>
              <a:t>F</a:t>
            </a:r>
            <a:r>
              <a:rPr lang="en-US" sz="2800" i="1" cap="none" dirty="0" err="1" smtClean="0"/>
              <a:t>aridpur</a:t>
            </a:r>
            <a:r>
              <a:rPr lang="en-US" sz="2800" i="1" cap="none" dirty="0" smtClean="0"/>
              <a:t>. Every day, she takes risks, makes decisions, fends off threats, considers her inventory, looks at her checks and balances. She is a mother who provides support to her children, her elderly parents, and the community.</a:t>
            </a:r>
            <a:endParaRPr lang="en-US" sz="2800" cap="none" dirty="0" smtClean="0"/>
          </a:p>
          <a:p>
            <a:r>
              <a:rPr lang="en-US" sz="2800" i="1" cap="none" dirty="0" smtClean="0"/>
              <a:t>What she also does is use a AI to monitor her business, write copies, and post ads. She uses the 3D printing facility at the local UDC to print accessories for her fabrics. Her website uses a </a:t>
            </a:r>
            <a:r>
              <a:rPr lang="en-US" sz="2800" i="1" cap="none" dirty="0" err="1" smtClean="0"/>
              <a:t>chatbot</a:t>
            </a:r>
            <a:r>
              <a:rPr lang="en-US" sz="2800" i="1" cap="none" dirty="0" smtClean="0"/>
              <a:t> to answer customer questions</a:t>
            </a:r>
            <a:endParaRPr lang="en-US" sz="2800" cap="none" dirty="0"/>
          </a:p>
        </p:txBody>
      </p:sp>
    </p:spTree>
    <p:extLst>
      <p:ext uri="{BB962C8B-B14F-4D97-AF65-F5344CB8AC3E}">
        <p14:creationId xmlns:p14="http://schemas.microsoft.com/office/powerpoint/2010/main" val="803326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5" y="618517"/>
            <a:ext cx="10364451" cy="5829276"/>
          </a:xfrm>
        </p:spPr>
      </p:pic>
    </p:spTree>
    <p:extLst>
      <p:ext uri="{BB962C8B-B14F-4D97-AF65-F5344CB8AC3E}">
        <p14:creationId xmlns:p14="http://schemas.microsoft.com/office/powerpoint/2010/main" val="1950279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4" y="618517"/>
            <a:ext cx="10364451" cy="5830004"/>
          </a:xfrm>
        </p:spPr>
      </p:pic>
    </p:spTree>
    <p:extLst>
      <p:ext uri="{BB962C8B-B14F-4D97-AF65-F5344CB8AC3E}">
        <p14:creationId xmlns:p14="http://schemas.microsoft.com/office/powerpoint/2010/main" val="1615349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0093" y="618517"/>
            <a:ext cx="10368133" cy="5831346"/>
          </a:xfrm>
        </p:spPr>
      </p:pic>
    </p:spTree>
    <p:extLst>
      <p:ext uri="{BB962C8B-B14F-4D97-AF65-F5344CB8AC3E}">
        <p14:creationId xmlns:p14="http://schemas.microsoft.com/office/powerpoint/2010/main" val="287573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4" y="618517"/>
            <a:ext cx="10364451" cy="5829276"/>
          </a:xfrm>
        </p:spPr>
      </p:pic>
    </p:spTree>
    <p:extLst>
      <p:ext uri="{BB962C8B-B14F-4D97-AF65-F5344CB8AC3E}">
        <p14:creationId xmlns:p14="http://schemas.microsoft.com/office/powerpoint/2010/main" val="2990684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4" y="618517"/>
            <a:ext cx="10364451" cy="5829276"/>
          </a:xfrm>
        </p:spPr>
      </p:pic>
    </p:spTree>
    <p:extLst>
      <p:ext uri="{BB962C8B-B14F-4D97-AF65-F5344CB8AC3E}">
        <p14:creationId xmlns:p14="http://schemas.microsoft.com/office/powerpoint/2010/main" val="2813390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4" y="618517"/>
            <a:ext cx="10364451" cy="5829276"/>
          </a:xfrm>
        </p:spPr>
      </p:pic>
    </p:spTree>
    <p:extLst>
      <p:ext uri="{BB962C8B-B14F-4D97-AF65-F5344CB8AC3E}">
        <p14:creationId xmlns:p14="http://schemas.microsoft.com/office/powerpoint/2010/main" val="2925323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4" y="618517"/>
            <a:ext cx="10364451" cy="5829276"/>
          </a:xfrm>
        </p:spPr>
      </p:pic>
    </p:spTree>
    <p:extLst>
      <p:ext uri="{BB962C8B-B14F-4D97-AF65-F5344CB8AC3E}">
        <p14:creationId xmlns:p14="http://schemas.microsoft.com/office/powerpoint/2010/main" val="1797863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5" y="618517"/>
            <a:ext cx="10364451" cy="5829276"/>
          </a:xfrm>
        </p:spPr>
      </p:pic>
    </p:spTree>
    <p:extLst>
      <p:ext uri="{BB962C8B-B14F-4D97-AF65-F5344CB8AC3E}">
        <p14:creationId xmlns:p14="http://schemas.microsoft.com/office/powerpoint/2010/main" val="1877874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5" y="618517"/>
            <a:ext cx="10364451" cy="5829276"/>
          </a:xfrm>
        </p:spPr>
      </p:pic>
    </p:spTree>
    <p:extLst>
      <p:ext uri="{BB962C8B-B14F-4D97-AF65-F5344CB8AC3E}">
        <p14:creationId xmlns:p14="http://schemas.microsoft.com/office/powerpoint/2010/main" val="2239102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4" y="618517"/>
            <a:ext cx="10364451" cy="5829276"/>
          </a:xfrm>
        </p:spPr>
      </p:pic>
    </p:spTree>
    <p:extLst>
      <p:ext uri="{BB962C8B-B14F-4D97-AF65-F5344CB8AC3E}">
        <p14:creationId xmlns:p14="http://schemas.microsoft.com/office/powerpoint/2010/main" val="3872136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4" y="618517"/>
            <a:ext cx="10364451" cy="5829276"/>
          </a:xfrm>
        </p:spPr>
      </p:pic>
    </p:spTree>
    <p:extLst>
      <p:ext uri="{BB962C8B-B14F-4D97-AF65-F5344CB8AC3E}">
        <p14:creationId xmlns:p14="http://schemas.microsoft.com/office/powerpoint/2010/main" val="3876231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4" y="618517"/>
            <a:ext cx="10364451" cy="5827470"/>
          </a:xfrm>
        </p:spPr>
      </p:pic>
    </p:spTree>
    <p:extLst>
      <p:ext uri="{BB962C8B-B14F-4D97-AF65-F5344CB8AC3E}">
        <p14:creationId xmlns:p14="http://schemas.microsoft.com/office/powerpoint/2010/main" val="1331269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6" y="618517"/>
            <a:ext cx="10364450" cy="5894436"/>
          </a:xfrm>
        </p:spPr>
      </p:pic>
    </p:spTree>
    <p:extLst>
      <p:ext uri="{BB962C8B-B14F-4D97-AF65-F5344CB8AC3E}">
        <p14:creationId xmlns:p14="http://schemas.microsoft.com/office/powerpoint/2010/main" val="260451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6" y="618517"/>
            <a:ext cx="10364450" cy="5830848"/>
          </a:xfrm>
        </p:spPr>
      </p:pic>
    </p:spTree>
    <p:extLst>
      <p:ext uri="{BB962C8B-B14F-4D97-AF65-F5344CB8AC3E}">
        <p14:creationId xmlns:p14="http://schemas.microsoft.com/office/powerpoint/2010/main" val="2861006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5" y="618517"/>
            <a:ext cx="10364450" cy="5830848"/>
          </a:xfrm>
        </p:spPr>
      </p:pic>
    </p:spTree>
    <p:extLst>
      <p:ext uri="{BB962C8B-B14F-4D97-AF65-F5344CB8AC3E}">
        <p14:creationId xmlns:p14="http://schemas.microsoft.com/office/powerpoint/2010/main" val="1962425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5" y="618517"/>
            <a:ext cx="10364451" cy="5827764"/>
          </a:xfrm>
        </p:spPr>
      </p:pic>
    </p:spTree>
    <p:extLst>
      <p:ext uri="{BB962C8B-B14F-4D97-AF65-F5344CB8AC3E}">
        <p14:creationId xmlns:p14="http://schemas.microsoft.com/office/powerpoint/2010/main" val="2475375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4" y="618517"/>
            <a:ext cx="10364451" cy="5829276"/>
          </a:xfrm>
        </p:spPr>
      </p:pic>
    </p:spTree>
    <p:extLst>
      <p:ext uri="{BB962C8B-B14F-4D97-AF65-F5344CB8AC3E}">
        <p14:creationId xmlns:p14="http://schemas.microsoft.com/office/powerpoint/2010/main" val="2704480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4" y="618517"/>
            <a:ext cx="10364451" cy="5829276"/>
          </a:xfrm>
        </p:spPr>
      </p:pic>
    </p:spTree>
    <p:extLst>
      <p:ext uri="{BB962C8B-B14F-4D97-AF65-F5344CB8AC3E}">
        <p14:creationId xmlns:p14="http://schemas.microsoft.com/office/powerpoint/2010/main" val="3623723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004712"/>
            <a:ext cx="10363826" cy="4786488"/>
          </a:xfrm>
        </p:spPr>
        <p:txBody>
          <a:bodyPr/>
          <a:lstStyle/>
          <a:p>
            <a:pPr marL="0" indent="0" algn="ctr">
              <a:buNone/>
            </a:pPr>
            <a:endParaRPr lang="en-US" dirty="0"/>
          </a:p>
          <a:p>
            <a:pPr marL="0" indent="0" algn="ctr">
              <a:buNone/>
            </a:pPr>
            <a:endParaRPr lang="en-US" sz="4400" dirty="0" smtClean="0">
              <a:solidFill>
                <a:schemeClr val="accent6">
                  <a:lumMod val="75000"/>
                </a:schemeClr>
              </a:solidFill>
            </a:endParaRPr>
          </a:p>
          <a:p>
            <a:pPr marL="0" indent="0" algn="ctr">
              <a:buNone/>
            </a:pPr>
            <a:r>
              <a:rPr lang="en-US" sz="8800" dirty="0" smtClean="0">
                <a:solidFill>
                  <a:schemeClr val="accent6">
                    <a:lumMod val="75000"/>
                  </a:schemeClr>
                </a:solidFill>
              </a:rPr>
              <a:t>THANKS</a:t>
            </a:r>
            <a:endParaRPr lang="en-US" sz="8800" dirty="0">
              <a:solidFill>
                <a:schemeClr val="accent6">
                  <a:lumMod val="75000"/>
                </a:schemeClr>
              </a:solidFill>
            </a:endParaRPr>
          </a:p>
        </p:txBody>
      </p:sp>
    </p:spTree>
    <p:extLst>
      <p:ext uri="{BB962C8B-B14F-4D97-AF65-F5344CB8AC3E}">
        <p14:creationId xmlns:p14="http://schemas.microsoft.com/office/powerpoint/2010/main" val="3166302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4" y="618517"/>
            <a:ext cx="10364451" cy="5829276"/>
          </a:xfrm>
        </p:spPr>
      </p:pic>
    </p:spTree>
    <p:extLst>
      <p:ext uri="{BB962C8B-B14F-4D97-AF65-F5344CB8AC3E}">
        <p14:creationId xmlns:p14="http://schemas.microsoft.com/office/powerpoint/2010/main" val="3027409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4" y="618517"/>
            <a:ext cx="10364451" cy="5828679"/>
          </a:xfrm>
        </p:spPr>
      </p:pic>
    </p:spTree>
    <p:extLst>
      <p:ext uri="{BB962C8B-B14F-4D97-AF65-F5344CB8AC3E}">
        <p14:creationId xmlns:p14="http://schemas.microsoft.com/office/powerpoint/2010/main" val="68196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00000">
              <a:schemeClr val="accent2">
                <a:lumMod val="45000"/>
                <a:lumOff val="55000"/>
              </a:schemeClr>
            </a:gs>
            <a:gs pos="86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3774" y="618517"/>
            <a:ext cx="10364451" cy="5828679"/>
          </a:xfrm>
        </p:spPr>
      </p:pic>
    </p:spTree>
    <p:extLst>
      <p:ext uri="{BB962C8B-B14F-4D97-AF65-F5344CB8AC3E}">
        <p14:creationId xmlns:p14="http://schemas.microsoft.com/office/powerpoint/2010/main" val="34286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49039"/>
          </a:xfrm>
        </p:spPr>
        <p:txBody>
          <a:bodyPr>
            <a:noAutofit/>
          </a:bodyPr>
          <a:lstStyle/>
          <a:p>
            <a:r>
              <a:rPr lang="en-US" sz="3200" b="1" cap="none" dirty="0" smtClean="0"/>
              <a:t>What is smart Bangladesh?</a:t>
            </a:r>
            <a:r>
              <a:rPr lang="en-US" sz="3200" cap="none" dirty="0" smtClean="0"/>
              <a:t/>
            </a:r>
            <a:br>
              <a:rPr lang="en-US" sz="3200" cap="none" dirty="0" smtClean="0"/>
            </a:br>
            <a:endParaRPr lang="en-US" sz="3200" cap="none" dirty="0"/>
          </a:p>
        </p:txBody>
      </p:sp>
      <p:sp>
        <p:nvSpPr>
          <p:cNvPr id="3" name="Content Placeholder 2"/>
          <p:cNvSpPr>
            <a:spLocks noGrp="1"/>
          </p:cNvSpPr>
          <p:nvPr>
            <p:ph sz="quarter" idx="13"/>
          </p:nvPr>
        </p:nvSpPr>
        <p:spPr>
          <a:xfrm>
            <a:off x="913774" y="1580444"/>
            <a:ext cx="10363826" cy="4210755"/>
          </a:xfrm>
        </p:spPr>
        <p:txBody>
          <a:bodyPr>
            <a:normAutofit/>
          </a:bodyPr>
          <a:lstStyle/>
          <a:p>
            <a:r>
              <a:rPr lang="en-US" sz="2800" dirty="0" smtClean="0"/>
              <a:t>“</a:t>
            </a:r>
            <a:r>
              <a:rPr lang="en-US" sz="2800" cap="none" dirty="0" smtClean="0"/>
              <a:t>Smart Bangladesh” is a term that refers to the use of technology and innovative approaches to improve the lives of people and the overall development of the country. In this context, “smart” refers to the use of advanced technologies, such as the internet of things (IOT), artificial intelligence (AI), and data analytics, to improve various aspects of society, such as healthcare, education, transportation, and governance</a:t>
            </a:r>
            <a:r>
              <a:rPr lang="en-US" sz="2800" dirty="0" smtClean="0"/>
              <a:t>.</a:t>
            </a:r>
            <a:endParaRPr lang="en-US" sz="2800" dirty="0"/>
          </a:p>
        </p:txBody>
      </p:sp>
    </p:spTree>
    <p:extLst>
      <p:ext uri="{BB962C8B-B14F-4D97-AF65-F5344CB8AC3E}">
        <p14:creationId xmlns:p14="http://schemas.microsoft.com/office/powerpoint/2010/main" val="25779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316089"/>
            <a:ext cx="10363826" cy="6175022"/>
          </a:xfrm>
        </p:spPr>
        <p:txBody>
          <a:bodyPr>
            <a:noAutofit/>
          </a:bodyPr>
          <a:lstStyle/>
          <a:p>
            <a:r>
              <a:rPr lang="en-US" sz="2800" cap="none" dirty="0" smtClean="0"/>
              <a:t>Smart Bangladesh is a vision and policy of the government of Bangladesh to build a digitally enabled, smarter, and more sustainable country. It aims to leverage the power of technology to improve the quality of life for all citizens, create new economic opportunities, and drive sustainable development.</a:t>
            </a:r>
          </a:p>
          <a:p>
            <a:r>
              <a:rPr lang="en-US" sz="2800" cap="none" dirty="0" smtClean="0"/>
              <a:t>The goal of a smart Bangladesh is to use technology to address challenges and opportunities in the country, and to create a more sustainable, efficient, and inclusive society. This may involve the adoption of new technologies and approaches in various sectors, such as transportation, energy, and agriculture, as well as the development of policies and initiatives that support the use of technology to drive innovation and progress.</a:t>
            </a:r>
          </a:p>
          <a:p>
            <a:endParaRPr lang="en-US" sz="2400" dirty="0"/>
          </a:p>
        </p:txBody>
      </p:sp>
    </p:spTree>
    <p:extLst>
      <p:ext uri="{BB962C8B-B14F-4D97-AF65-F5344CB8AC3E}">
        <p14:creationId xmlns:p14="http://schemas.microsoft.com/office/powerpoint/2010/main" val="52140016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268</TotalTime>
  <Words>2104</Words>
  <Application>Microsoft Office PowerPoint</Application>
  <PresentationFormat>Widescreen</PresentationFormat>
  <Paragraphs>52</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Nikosh</vt:lpstr>
      <vt:lpstr>Tw Cen MT</vt:lpstr>
      <vt:lpstr>Droplet</vt:lpstr>
      <vt:lpstr>স্মার্ট বাংলাদেশ বিনির্মাণ বিষয়ক দিনব্যাপী কর্মশালা। </vt:lpstr>
      <vt:lpstr>PowerPoint Presentation</vt:lpstr>
      <vt:lpstr>PowerPoint Presentation</vt:lpstr>
      <vt:lpstr>PowerPoint Presentation</vt:lpstr>
      <vt:lpstr>PowerPoint Presentation</vt:lpstr>
      <vt:lpstr>PowerPoint Presentation</vt:lpstr>
      <vt:lpstr>PowerPoint Presentation</vt:lpstr>
      <vt:lpstr>What is smart Bangladesh?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dc:title>
  <dc:creator>FID-BUDGET-1</dc:creator>
  <cp:lastModifiedBy>hp</cp:lastModifiedBy>
  <cp:revision>22</cp:revision>
  <cp:lastPrinted>2023-10-25T04:44:36Z</cp:lastPrinted>
  <dcterms:created xsi:type="dcterms:W3CDTF">2023-10-22T06:31:42Z</dcterms:created>
  <dcterms:modified xsi:type="dcterms:W3CDTF">2023-11-13T03:48:39Z</dcterms:modified>
</cp:coreProperties>
</file>