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378" r:id="rId4"/>
    <p:sldId id="379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391" r:id="rId14"/>
    <p:sldId id="381" r:id="rId15"/>
    <p:sldId id="382" r:id="rId16"/>
    <p:sldId id="383" r:id="rId17"/>
    <p:sldId id="384" r:id="rId18"/>
    <p:sldId id="386" r:id="rId19"/>
    <p:sldId id="387" r:id="rId20"/>
    <p:sldId id="258" r:id="rId21"/>
  </p:sldIdLst>
  <p:sldSz cx="9144000" cy="6858000" type="screen4x3"/>
  <p:notesSz cx="7315200" cy="96012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ojEHJkzg5J+B4zxbsXakw==" hashData="fkDvLtOg9ijhD2/mAFqQoJtMHRE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361D8BD-03F2-47BE-8E43-FF2B9D3F7C9F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49400E-064F-41E0-ABA3-14CA35764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94F5E-BFC8-4DB7-93AD-7DB34B7909C7}" type="datetimeFigureOut">
              <a:rPr lang="zh-CN" altLang="en-US" smtClean="0"/>
              <a:pPr/>
              <a:t>2024/2/3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5199-9637-4A69-8832-ADFB5A9EF1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76200" y="990600"/>
            <a:ext cx="8915400" cy="1524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erlin Sans FB Demi" pitchFamily="34" charset="0"/>
              </a:rPr>
              <a:t>Concept and Application of Fintech &amp; </a:t>
            </a:r>
            <a:r>
              <a:rPr lang="en-US" sz="4000" dirty="0" err="1">
                <a:latin typeface="Berlin Sans FB Demi" pitchFamily="34" charset="0"/>
              </a:rPr>
              <a:t>Regtech</a:t>
            </a:r>
            <a:r>
              <a:rPr lang="en-US" sz="4000" dirty="0">
                <a:latin typeface="Berlin Sans FB Demi" pitchFamily="34" charset="0"/>
              </a:rPr>
              <a:t> in Financial Institutions</a:t>
            </a:r>
            <a:endParaRPr lang="zh-CN" altLang="en-US" sz="3200" b="1" dirty="0">
              <a:latin typeface="Berlin Sans FB Demi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200" y="4876800"/>
            <a:ext cx="8915400" cy="1524000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  <a:latin typeface="Berlin Sans FB Demi" pitchFamily="34" charset="0"/>
              </a:rPr>
              <a:t>Jayanta Kumar Bhowmick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  <a:latin typeface="Berlin Sans FB Demi" pitchFamily="34" charset="0"/>
              </a:rPr>
              <a:t>Additional Director (ICT)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  <a:latin typeface="Berlin Sans FB Demi" pitchFamily="34" charset="0"/>
              </a:rPr>
              <a:t>PSD, Bangladesh Bank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RegTech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Concept and Challenges</a:t>
            </a:r>
          </a:p>
          <a:p>
            <a:r>
              <a:rPr lang="en-US" sz="2400" dirty="0"/>
              <a:t>The concept is simple and attractive:</a:t>
            </a:r>
          </a:p>
          <a:p>
            <a:pPr lvl="1"/>
            <a:r>
              <a:rPr lang="en-US" sz="2400" dirty="0"/>
              <a:t>Automate regulatory compliance, reducing substantial costs</a:t>
            </a:r>
          </a:p>
          <a:p>
            <a:pPr lvl="1"/>
            <a:r>
              <a:rPr lang="en-US" sz="2400" dirty="0"/>
              <a:t>Involve use of Artificial Intelligence in regulation</a:t>
            </a:r>
          </a:p>
          <a:p>
            <a:endParaRPr lang="en-US" sz="1600" dirty="0"/>
          </a:p>
          <a:p>
            <a:r>
              <a:rPr lang="en-US" sz="2400" dirty="0"/>
              <a:t>The challenge is putting </a:t>
            </a:r>
            <a:r>
              <a:rPr lang="en-US" sz="2400" dirty="0" err="1"/>
              <a:t>RegTech</a:t>
            </a:r>
            <a:r>
              <a:rPr lang="en-US" sz="2400" dirty="0"/>
              <a:t> into practice:</a:t>
            </a:r>
          </a:p>
          <a:p>
            <a:pPr lvl="1"/>
            <a:r>
              <a:rPr lang="en-US" sz="2400" dirty="0"/>
              <a:t>Regulatory requirements are complex, regulatory reporting but also a wide range of rules and guidance; application requires interpretation and judgment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RegTech</a:t>
            </a:r>
            <a:r>
              <a:rPr lang="en-US" altLang="zh-CN" sz="2800" dirty="0">
                <a:latin typeface="Berlin Sans FB Demi" pitchFamily="34" charset="0"/>
              </a:rPr>
              <a:t> Development</a:t>
            </a:r>
            <a:endParaRPr lang="zh-CN" altLang="en-US" sz="2800" dirty="0">
              <a:latin typeface="Berlin Sans FB Dem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1192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RegTech</a:t>
            </a:r>
            <a:r>
              <a:rPr lang="en-US" altLang="zh-CN" sz="2800" dirty="0">
                <a:latin typeface="Berlin Sans FB Demi" pitchFamily="34" charset="0"/>
              </a:rPr>
              <a:t> Benefits and Key Drivers</a:t>
            </a:r>
            <a:endParaRPr lang="zh-CN" altLang="en-US" sz="2800" dirty="0"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Cryptocurrency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 marL="381000" indent="-381000" algn="just">
              <a:buNone/>
              <a:defRPr/>
            </a:pPr>
            <a:r>
              <a:rPr lang="en-US" sz="2400" dirty="0" err="1"/>
              <a:t>Cryptocurrency</a:t>
            </a:r>
            <a:r>
              <a:rPr lang="en-US" sz="2400" dirty="0"/>
              <a:t> is a digital asset designed to work as a medium of exchange that uses cryptography to secure its transactions, to control the creation of additional units, and to verify the transfer of assets. </a:t>
            </a:r>
            <a:endParaRPr lang="en-US" sz="1000" dirty="0"/>
          </a:p>
          <a:p>
            <a:pPr marL="381000" indent="-381000" algn="just">
              <a:defRPr/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Perpetua" pitchFamily="18" charset="0"/>
            </a:endParaRPr>
          </a:p>
          <a:p>
            <a:pPr marL="781050" lvl="1" indent="-381000"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Not issued by any central authority</a:t>
            </a:r>
          </a:p>
          <a:p>
            <a:pPr marL="781050" lvl="1" indent="-381000"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Not backed by assets</a:t>
            </a:r>
          </a:p>
          <a:p>
            <a:pPr marL="781050" lvl="1" indent="-381000"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 geographical boundary</a:t>
            </a:r>
          </a:p>
          <a:p>
            <a:pPr marL="781050" lvl="1" indent="-381000"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Difficult to counterfeit</a:t>
            </a:r>
          </a:p>
          <a:p>
            <a:pPr marL="781050" lvl="1" indent="-381000" algn="just"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No or minimum transfer fees</a:t>
            </a:r>
          </a:p>
          <a:p>
            <a:pPr>
              <a:buNone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Examples of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cryptocurrencies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are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Bitcoin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2400" b="1" dirty="0" err="1"/>
              <a:t>Ethereum</a:t>
            </a:r>
            <a:r>
              <a:rPr lang="en-US" sz="2400" b="1" dirty="0"/>
              <a:t>, Ripple, </a:t>
            </a:r>
            <a:r>
              <a:rPr lang="en-US" sz="2400" b="1" dirty="0" err="1"/>
              <a:t>Litecoin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etc.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How does Cryptocurrency system work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4394" y="5421868"/>
            <a:ext cx="760894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control of central bank which disrupts the transmission of Monetary Policy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4800" y="2373868"/>
            <a:ext cx="8001000" cy="2045732"/>
            <a:chOff x="457200" y="2221468"/>
            <a:chExt cx="8001000" cy="2045732"/>
          </a:xfrm>
        </p:grpSpPr>
        <p:sp>
          <p:nvSpPr>
            <p:cNvPr id="5" name="Rectangle 4"/>
            <p:cNvSpPr/>
            <p:nvPr/>
          </p:nvSpPr>
          <p:spPr>
            <a:xfrm>
              <a:off x="1981200" y="2526268"/>
              <a:ext cx="1447800" cy="1219200"/>
            </a:xfrm>
            <a:prstGeom prst="rect">
              <a:avLst/>
            </a:prstGeom>
            <a:solidFill>
              <a:schemeClr val="accent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central bank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2526268"/>
              <a:ext cx="1447800" cy="1219200"/>
            </a:xfrm>
            <a:prstGeom prst="rect">
              <a:avLst/>
            </a:prstGeom>
            <a:solidFill>
              <a:schemeClr val="bg2">
                <a:lumMod val="75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Banks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486400" y="2526268"/>
              <a:ext cx="1295400" cy="12192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Business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2800" y="2526268"/>
              <a:ext cx="1295400" cy="1219200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Public</a:t>
              </a:r>
            </a:p>
          </p:txBody>
        </p:sp>
        <p:cxnSp>
          <p:nvCxnSpPr>
            <p:cNvPr id="10" name="Curved Connector 9"/>
            <p:cNvCxnSpPr/>
            <p:nvPr/>
          </p:nvCxnSpPr>
          <p:spPr>
            <a:xfrm rot="5400000" flipH="1" flipV="1">
              <a:off x="7238206" y="1523206"/>
              <a:ext cx="1588" cy="1981200"/>
            </a:xfrm>
            <a:prstGeom prst="curvedConnector3">
              <a:avLst>
                <a:gd name="adj1" fmla="val 3477060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7" idx="0"/>
              <a:endCxn id="8" idx="0"/>
            </p:cNvCxnSpPr>
            <p:nvPr/>
          </p:nvCxnSpPr>
          <p:spPr>
            <a:xfrm rot="5400000" flipH="1" flipV="1">
              <a:off x="3619500" y="11668"/>
              <a:ext cx="1588" cy="5029200"/>
            </a:xfrm>
            <a:prstGeom prst="curvedConnector3">
              <a:avLst>
                <a:gd name="adj1" fmla="val 47172811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/>
            <p:nvPr/>
          </p:nvCxnSpPr>
          <p:spPr>
            <a:xfrm rot="5400000" flipH="1" flipV="1">
              <a:off x="4495006" y="-838994"/>
              <a:ext cx="1588" cy="6705600"/>
            </a:xfrm>
            <a:prstGeom prst="curvedConnector3">
              <a:avLst>
                <a:gd name="adj1" fmla="val 4097173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hape 29"/>
            <p:cNvCxnSpPr/>
            <p:nvPr/>
          </p:nvCxnSpPr>
          <p:spPr>
            <a:xfrm rot="5400000">
              <a:off x="6819106" y="2705894"/>
              <a:ext cx="1588" cy="2057400"/>
            </a:xfrm>
            <a:prstGeom prst="curvedConnector3">
              <a:avLst>
                <a:gd name="adj1" fmla="val 374282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hape 29"/>
            <p:cNvCxnSpPr>
              <a:stCxn id="8" idx="2"/>
              <a:endCxn id="17" idx="2"/>
            </p:cNvCxnSpPr>
            <p:nvPr/>
          </p:nvCxnSpPr>
          <p:spPr>
            <a:xfrm rot="5400000">
              <a:off x="3619500" y="1230868"/>
              <a:ext cx="1588" cy="5029200"/>
            </a:xfrm>
            <a:prstGeom prst="curvedConnector3">
              <a:avLst>
                <a:gd name="adj1" fmla="val 648903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29"/>
            <p:cNvCxnSpPr>
              <a:stCxn id="9" idx="2"/>
              <a:endCxn id="17" idx="2"/>
            </p:cNvCxnSpPr>
            <p:nvPr/>
          </p:nvCxnSpPr>
          <p:spPr>
            <a:xfrm rot="5400000">
              <a:off x="4457700" y="392668"/>
              <a:ext cx="1588" cy="6705600"/>
            </a:xfrm>
            <a:prstGeom prst="curvedConnector3">
              <a:avLst>
                <a:gd name="adj1" fmla="val 5248811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57200" y="2526268"/>
              <a:ext cx="1295400" cy="1219200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Private issuer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905000" y="2221468"/>
              <a:ext cx="3352800" cy="19812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0400" y="3897868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Skipped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Why did Cryptocurrency become popular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00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White Reasons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Dark Reasons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192">
                <a:tc>
                  <a:txBody>
                    <a:bodyPr/>
                    <a:lstStyle/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No</a:t>
                      </a:r>
                      <a:r>
                        <a:rPr lang="en-US" sz="2000" baseline="0" dirty="0"/>
                        <a:t> central Authority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No central Issuer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No intermediaries and extra cost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No border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Cheap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Speed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Secure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Anonymous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Underlying technology i.e. DLT and Blockchain </a:t>
                      </a:r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Speculation/ High rate of return</a:t>
                      </a:r>
                    </a:p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Greed</a:t>
                      </a:r>
                    </a:p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Anonymity 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Transaction of illegal proceeds</a:t>
                      </a:r>
                    </a:p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Money Laundering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Picture 34" descr="images (1).jpg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752600" y="5486400"/>
            <a:ext cx="5562600" cy="125730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40000"/>
                <a:lumOff val="60000"/>
                <a:alpha val="5000"/>
              </a:scheme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Regulatory Stands on Cryptocurrency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</p:nvPr>
        </p:nvGraphicFramePr>
        <p:xfrm>
          <a:off x="457200" y="1447801"/>
          <a:ext cx="8229600" cy="485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708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27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kern="1200" dirty="0"/>
                        <a:t>USA, Canada, Japan, France</a:t>
                      </a:r>
                    </a:p>
                    <a:p>
                      <a:pPr algn="ctr"/>
                      <a:r>
                        <a:rPr lang="en-US" sz="2000" kern="1200" dirty="0"/>
                        <a:t>Germany, Switzerland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</a:t>
                      </a:r>
                      <a:r>
                        <a:rPr lang="en-US" sz="2000" kern="1200" dirty="0"/>
                        <a:t>No hard and fast rule.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Designate as commodity, not as currency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Capital Gain tax applicable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Policy for Exchanges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414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marL="0" algn="ctr" defTabSz="914400" rtl="0" eaLnBrk="1" latinLnBrk="0" hangingPunct="1"/>
                      <a:r>
                        <a:rPr lang="en-US" sz="2000" kern="1200" dirty="0"/>
                        <a:t>Australia, Sweden, Finland, Singapore, Malaysia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</a:t>
                      </a:r>
                      <a:r>
                        <a:rPr lang="en-US" sz="2000" kern="1200" dirty="0"/>
                        <a:t>In the process of developing guidelines.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Designate as commodity, not as currency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Capital Gain Tax applicable.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Under strict monitoring subject to AML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414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marL="0" algn="ctr" defTabSz="914400" rtl="0" eaLnBrk="1" latinLnBrk="0" hangingPunct="1"/>
                      <a:r>
                        <a:rPr lang="en-US" sz="2000" kern="1200" dirty="0"/>
                        <a:t>Belgium, Estonia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2000" kern="1200" dirty="0"/>
                        <a:t>Bangladesh</a:t>
                      </a:r>
                      <a:endParaRPr lang="en-US" sz="2000" kern="1200" dirty="0">
                        <a:solidFill>
                          <a:srgbClr val="006600"/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Discourage use of Crypto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Aware general public about the risk</a:t>
                      </a:r>
                    </a:p>
                    <a:p>
                      <a:pPr marL="0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No Taxation till now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4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/>
                        <a:t>Denmark, India, Columbia, Ecuador, China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kern="1200" dirty="0"/>
                        <a:t> Banned use of Crypto</a:t>
                      </a:r>
                      <a:endParaRPr lang="en-US" sz="20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Perpetua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Central Bank Digital Currency (CBDC)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13036"/>
            <a:ext cx="8229600" cy="3992564"/>
          </a:xfrm>
        </p:spPr>
        <p:txBody>
          <a:bodyPr>
            <a:noAutofit/>
          </a:bodyPr>
          <a:lstStyle/>
          <a:p>
            <a:pPr marL="623888" lvl="1" indent="-339725" algn="just">
              <a:buFont typeface="Wingdings" pitchFamily="2" charset="2"/>
              <a:buChar char="§"/>
            </a:pPr>
            <a:r>
              <a:rPr lang="en-US" sz="2400" dirty="0"/>
              <a:t>CBDC acts like a </a:t>
            </a:r>
            <a:r>
              <a:rPr lang="en-US" sz="2400" b="1" dirty="0"/>
              <a:t>digital representation </a:t>
            </a:r>
            <a:r>
              <a:rPr lang="en-US" sz="2400" dirty="0"/>
              <a:t>of a country’s </a:t>
            </a:r>
            <a:r>
              <a:rPr lang="en-US" sz="2400" b="1" dirty="0"/>
              <a:t>fiat currency</a:t>
            </a:r>
            <a:r>
              <a:rPr lang="en-US" sz="2400" dirty="0"/>
              <a:t>, and is backed by a suitable amount of value like gold or </a:t>
            </a:r>
            <a:r>
              <a:rPr lang="en-US" sz="2400" dirty="0" err="1"/>
              <a:t>Forex</a:t>
            </a:r>
            <a:r>
              <a:rPr lang="en-US" sz="2400" dirty="0"/>
              <a:t>.</a:t>
            </a:r>
          </a:p>
          <a:p>
            <a:pPr marL="623888" lvl="1" indent="-339725" algn="just">
              <a:buFont typeface="Wingdings" pitchFamily="2" charset="2"/>
              <a:buChar char="§"/>
            </a:pPr>
            <a:r>
              <a:rPr lang="en-US" sz="2400" dirty="0"/>
              <a:t>CBDC unit can be used as a mode of payment, a store of value and a unit of account.</a:t>
            </a:r>
          </a:p>
          <a:p>
            <a:pPr marL="623888" lvl="1" indent="-339725" algn="just">
              <a:buFont typeface="Wingdings" pitchFamily="2" charset="2"/>
              <a:buChar char="§"/>
            </a:pPr>
            <a:r>
              <a:rPr lang="en-US" sz="2400" dirty="0"/>
              <a:t>Technological </a:t>
            </a:r>
            <a:r>
              <a:rPr lang="en-US" sz="2400" b="1" dirty="0"/>
              <a:t>efficiency</a:t>
            </a:r>
            <a:r>
              <a:rPr lang="en-US" sz="2400" dirty="0"/>
              <a:t>, </a:t>
            </a:r>
            <a:r>
              <a:rPr lang="en-US" sz="2400" b="1" dirty="0"/>
              <a:t>Financial inclusion</a:t>
            </a:r>
            <a:r>
              <a:rPr lang="en-US" sz="2400" dirty="0"/>
              <a:t>, Tracking for Tax Collection and </a:t>
            </a:r>
            <a:r>
              <a:rPr lang="en-US" sz="2400" b="1" dirty="0"/>
              <a:t>Combating crime</a:t>
            </a:r>
            <a:r>
              <a:rPr lang="en-US" sz="2400" dirty="0"/>
              <a:t>, Protection of money as a public utility, Safety of payments systems, Banking competition, </a:t>
            </a:r>
            <a:r>
              <a:rPr lang="en-US" sz="2400" b="1" dirty="0"/>
              <a:t>Smooth Monetary policy transmission</a:t>
            </a:r>
            <a:r>
              <a:rPr lang="en-US" sz="2400" dirty="0"/>
              <a:t> are some potential benefits of CBDC.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838200" y="1447800"/>
            <a:ext cx="784860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/>
              <a:t>Central Bank issued legal tender having all the properties of money but issued and used only digitally without any tangible physical presence.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CBDC – Status around the Globe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95400"/>
          <a:ext cx="8915400" cy="483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6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Country/Region</a:t>
                      </a:r>
                    </a:p>
                  </a:txBody>
                  <a:tcPr>
                    <a:gradFill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27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sz="1800" dirty="0"/>
                        <a:t>Launched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Bahamas,</a:t>
                      </a:r>
                      <a:r>
                        <a:rPr lang="en-US" sz="1800" baseline="0" dirty="0"/>
                        <a:t> Jamaica</a:t>
                      </a:r>
                      <a:endParaRPr lang="en-US" sz="1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Pilot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Canada, China, France, India, Ghana, Nigeria, Saudi Arabia, Uruguay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199">
                <a:tc>
                  <a:txBody>
                    <a:bodyPr/>
                    <a:lstStyle/>
                    <a:p>
                      <a:r>
                        <a:rPr lang="en-US" sz="1800" dirty="0"/>
                        <a:t>Proof  of Concept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Brazil, Iran, Japan, Malaysia, New Zealand, Norway, Kazakhstan, Russian Federation, South Korea,  Sweden, Thailand, Turkey, Ukraine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US" sz="1800" dirty="0"/>
                        <a:t>Research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Algeria, Australia, Bangladesh, Honduras, Iceland, Germany, Mexico, Mongolia, Peru, Poland, South Africa, UK, USA,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667">
                <a:tc>
                  <a:txBody>
                    <a:bodyPr/>
                    <a:lstStyle/>
                    <a:p>
                      <a:r>
                        <a:rPr lang="en-US" sz="1800" dirty="0"/>
                        <a:t>Cancelled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Denmark, Ecuador, Finland, Philippines, Singapore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Crypto </a:t>
            </a:r>
            <a:r>
              <a:rPr lang="en-US" altLang="zh-CN" sz="2800" dirty="0" err="1">
                <a:latin typeface="Berlin Sans FB Demi" pitchFamily="34" charset="0"/>
              </a:rPr>
              <a:t>vs</a:t>
            </a:r>
            <a:r>
              <a:rPr lang="en-US" altLang="zh-CN" sz="2800" dirty="0">
                <a:latin typeface="Berlin Sans FB Demi" pitchFamily="34" charset="0"/>
              </a:rPr>
              <a:t> CBDC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549400"/>
          <a:ext cx="80010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71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Cryptocurrency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CBDC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4487">
                <a:tc>
                  <a:txBody>
                    <a:bodyPr/>
                    <a:lstStyle/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Some Regulators do not recognize crypto as a currency at all 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Some has given it the status of asset but not currency </a:t>
                      </a:r>
                    </a:p>
                    <a:p>
                      <a:pPr marL="225425" indent="-225425"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Some has completely banned its use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a very early stage </a:t>
                      </a:r>
                    </a:p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Mostly experimental</a:t>
                      </a:r>
                    </a:p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Bangladesh is keeping a keen eye on global development</a:t>
                      </a:r>
                    </a:p>
                    <a:p>
                      <a:pPr marL="225425" indent="-22542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and when required, Bangladesh Bank may consider on introducing CBDC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FinTech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convergence of </a:t>
            </a:r>
            <a:r>
              <a:rPr lang="en-US" sz="2400" b="1" dirty="0"/>
              <a:t>‘Finance' </a:t>
            </a:r>
            <a:r>
              <a:rPr lang="en-US" sz="2400" dirty="0"/>
              <a:t>and </a:t>
            </a:r>
            <a:r>
              <a:rPr lang="en-US" sz="2400" b="1" dirty="0"/>
              <a:t>‘Technology'</a:t>
            </a:r>
            <a:r>
              <a:rPr lang="en-US" sz="2400" dirty="0"/>
              <a:t> is often referred to as </a:t>
            </a:r>
            <a:r>
              <a:rPr lang="en-US" sz="2400" b="1" dirty="0"/>
              <a:t>'</a:t>
            </a:r>
            <a:r>
              <a:rPr lang="en-US" sz="2400" b="1" dirty="0" err="1"/>
              <a:t>Fintech</a:t>
            </a:r>
            <a:r>
              <a:rPr lang="en-US" sz="2400" b="1" dirty="0"/>
              <a:t>’.</a:t>
            </a:r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Technology like </a:t>
            </a:r>
            <a:r>
              <a:rPr lang="en-US" sz="2400" b="1" dirty="0"/>
              <a:t>Distributed Ledger</a:t>
            </a:r>
            <a:r>
              <a:rPr lang="en-US" sz="2400" dirty="0"/>
              <a:t>, </a:t>
            </a:r>
            <a:r>
              <a:rPr lang="en-US" sz="2400" b="1" dirty="0"/>
              <a:t>Artificial Intelligence (AI), Machine Learning, Cloud Computing, Big Data analysis and Robotic Process Automation (RPA) </a:t>
            </a:r>
            <a:r>
              <a:rPr lang="en-US" sz="2400" dirty="0"/>
              <a:t>is making unprecedented impact on every aspect of global business including Finance and it’s way of doing business.</a:t>
            </a:r>
          </a:p>
          <a:p>
            <a:pPr algn="just"/>
            <a:r>
              <a:rPr lang="en-US" sz="2400" dirty="0"/>
              <a:t>Technology has the capacity of closing </a:t>
            </a:r>
            <a:r>
              <a:rPr lang="en-US" sz="2400" b="1" dirty="0"/>
              <a:t>socioeconomic gap </a:t>
            </a:r>
            <a:r>
              <a:rPr lang="en-US" sz="2400" dirty="0"/>
              <a:t>through Inclusive Finance.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52553"/>
            <a:ext cx="8229600" cy="3829048"/>
          </a:xfrm>
        </p:spPr>
        <p:txBody>
          <a:bodyPr>
            <a:noAutofit/>
          </a:bodyPr>
          <a:lstStyle/>
          <a:p>
            <a:r>
              <a:rPr lang="en-US" altLang="zh-CN" b="1" dirty="0"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ESS…</a:t>
            </a:r>
            <a:br>
              <a:rPr lang="en-US" altLang="zh-CN" b="1" dirty="0"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</a:br>
            <a:br>
              <a:rPr lang="en-US" altLang="zh-CN" b="1" dirty="0"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</a:br>
            <a:br>
              <a:rPr lang="en-US" altLang="zh-CN" b="1" dirty="0"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</a:br>
            <a:br>
              <a:rPr lang="en-US" altLang="zh-CN" b="1" dirty="0"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b="1" dirty="0"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Thank you!</a:t>
            </a:r>
            <a:endParaRPr lang="zh-CN" altLang="en-US" b="1" dirty="0"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lum bright="1000" contrast="4000"/>
          </a:blip>
          <a:srcRect/>
          <a:stretch>
            <a:fillRect/>
          </a:stretch>
        </p:blipFill>
        <p:spPr bwMode="auto">
          <a:xfrm>
            <a:off x="8072605" y="1"/>
            <a:ext cx="1071396" cy="1066799"/>
          </a:xfrm>
          <a:prstGeom prst="rect">
            <a:avLst/>
          </a:prstGeom>
          <a:noFill/>
          <a:ln w="9525" cap="flat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825500" dist="177800" dir="17220000" sx="98000" sy="98000" algn="ctr" rotWithShape="0">
              <a:srgbClr val="000000">
                <a:alpha val="68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Digital Disruptions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/>
              <a:t>Digital disruption is redefining industries and changing the way businesses function.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The banking sector is witnessing groundbreaking changes: foremost being the rise in customer-centricity.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2057400"/>
            <a:ext cx="5548745" cy="3508653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dirty="0"/>
              <a:t>Largest ride hailing without owning a single taxi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Digital money provider despite not being a bank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Most valued crypto-currency despite being issued by any central authority</a:t>
            </a:r>
          </a:p>
          <a:p>
            <a:pPr algn="just">
              <a:spcBef>
                <a:spcPts val="1200"/>
              </a:spcBef>
            </a:pPr>
            <a:r>
              <a:rPr lang="en-US" sz="2400" dirty="0"/>
              <a:t>Largest room provider without owning a room</a:t>
            </a:r>
          </a:p>
        </p:txBody>
      </p:sp>
      <p:pic>
        <p:nvPicPr>
          <p:cNvPr id="7" name="Picture 6" descr="uber-logo-500x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169142"/>
            <a:ext cx="628650" cy="628650"/>
          </a:xfrm>
          <a:prstGeom prst="rect">
            <a:avLst/>
          </a:prstGeom>
        </p:spPr>
      </p:pic>
      <p:pic>
        <p:nvPicPr>
          <p:cNvPr id="8" name="Picture 7" descr="1200px-M-PESA_LOGO-0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895600"/>
            <a:ext cx="1143000" cy="807720"/>
          </a:xfrm>
          <a:prstGeom prst="rect">
            <a:avLst/>
          </a:prstGeom>
        </p:spPr>
      </p:pic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3898392"/>
            <a:ext cx="1066800" cy="597408"/>
          </a:xfrm>
          <a:prstGeom prst="rect">
            <a:avLst/>
          </a:prstGeom>
        </p:spPr>
      </p:pic>
      <p:pic>
        <p:nvPicPr>
          <p:cNvPr id="10" name="Picture 9" descr="airbnb-logo-7F4086530F-seeklogo.co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806351"/>
            <a:ext cx="685800" cy="603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FinTech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Branches of </a:t>
            </a:r>
            <a:r>
              <a:rPr lang="en-US" sz="2400" b="1" dirty="0" err="1"/>
              <a:t>FinTech</a:t>
            </a:r>
            <a:r>
              <a:rPr lang="en-US" sz="2400" b="1" dirty="0"/>
              <a:t>: </a:t>
            </a:r>
          </a:p>
          <a:p>
            <a:pPr lvl="1"/>
            <a:r>
              <a:rPr lang="en-US" sz="2400" dirty="0"/>
              <a:t>Virtual Card </a:t>
            </a:r>
          </a:p>
          <a:p>
            <a:pPr lvl="1"/>
            <a:r>
              <a:rPr lang="en-US" sz="2400" dirty="0"/>
              <a:t>Mobile Wallet </a:t>
            </a:r>
          </a:p>
          <a:p>
            <a:pPr lvl="1"/>
            <a:r>
              <a:rPr lang="en-US" sz="2400" dirty="0"/>
              <a:t>Mobile Money </a:t>
            </a:r>
          </a:p>
          <a:p>
            <a:pPr lvl="1"/>
            <a:r>
              <a:rPr lang="en-US" sz="2400" dirty="0"/>
              <a:t>Financial app</a:t>
            </a:r>
          </a:p>
          <a:p>
            <a:pPr lvl="1"/>
            <a:r>
              <a:rPr lang="en-US" sz="2400" dirty="0"/>
              <a:t>Crowd funding</a:t>
            </a:r>
          </a:p>
          <a:p>
            <a:pPr lvl="1"/>
            <a:r>
              <a:rPr lang="en-US" sz="2400" dirty="0"/>
              <a:t>API connectivity  </a:t>
            </a:r>
          </a:p>
          <a:p>
            <a:pPr lvl="1"/>
            <a:r>
              <a:rPr lang="en-US" sz="2400" dirty="0"/>
              <a:t>Artificial Intelligence based Appraisal </a:t>
            </a:r>
          </a:p>
          <a:p>
            <a:pPr lvl="1"/>
            <a:r>
              <a:rPr lang="en-US" sz="2400" dirty="0"/>
              <a:t>Open Banking</a:t>
            </a:r>
          </a:p>
          <a:p>
            <a:pPr lvl="1"/>
            <a:r>
              <a:rPr lang="en-US" sz="2400" dirty="0" err="1"/>
              <a:t>Cryptocurrency</a:t>
            </a:r>
            <a:r>
              <a:rPr lang="en-US" sz="2400" dirty="0"/>
              <a:t> etc.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Major Products and Services in </a:t>
            </a:r>
            <a:r>
              <a:rPr lang="en-US" altLang="zh-CN" sz="2800" dirty="0" err="1">
                <a:latin typeface="Berlin Sans FB Demi" pitchFamily="34" charset="0"/>
              </a:rPr>
              <a:t>FinTech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ROBO-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ADVISING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PAYMENT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GATEWAYS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MOBILE PAYMENT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CONSUMER BANKING</a:t>
                      </a: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BUDGETING APPLICATIONS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2895600" cy="294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Elbow Connector 8"/>
          <p:cNvCxnSpPr/>
          <p:nvPr/>
        </p:nvCxnSpPr>
        <p:spPr>
          <a:xfrm>
            <a:off x="1905000" y="1905000"/>
            <a:ext cx="990600" cy="8382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5791200" y="1828800"/>
            <a:ext cx="1143000" cy="7620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1905000" y="3962400"/>
            <a:ext cx="990600" cy="7620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 flipV="1">
            <a:off x="5715000" y="3505200"/>
            <a:ext cx="914400" cy="4572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endCxn id="4099" idx="2"/>
          </p:cNvCxnSpPr>
          <p:nvPr/>
        </p:nvCxnSpPr>
        <p:spPr>
          <a:xfrm rot="10800000">
            <a:off x="4343400" y="5002078"/>
            <a:ext cx="2057400" cy="484322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Key </a:t>
            </a:r>
            <a:r>
              <a:rPr lang="en-US" altLang="zh-CN" sz="2800" dirty="0" err="1">
                <a:latin typeface="Berlin Sans FB Demi" pitchFamily="34" charset="0"/>
              </a:rPr>
              <a:t>FinTech</a:t>
            </a:r>
            <a:r>
              <a:rPr lang="en-US" altLang="zh-CN" sz="2800" dirty="0">
                <a:latin typeface="Berlin Sans FB Demi" pitchFamily="34" charset="0"/>
              </a:rPr>
              <a:t> User Category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B2B in Banks and Financial Institutions</a:t>
                      </a: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Business Clients and Financial Institutions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Direct Use by the Consumer</a:t>
                      </a: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B2C for Small Business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Elbow Connector 8"/>
          <p:cNvCxnSpPr/>
          <p:nvPr/>
        </p:nvCxnSpPr>
        <p:spPr>
          <a:xfrm>
            <a:off x="1905000" y="2057400"/>
            <a:ext cx="990600" cy="6858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5791200" y="2057400"/>
            <a:ext cx="1066800" cy="5334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1447800" y="4495800"/>
            <a:ext cx="144780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2895600" cy="290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Elbow Connector 24"/>
          <p:cNvCxnSpPr/>
          <p:nvPr/>
        </p:nvCxnSpPr>
        <p:spPr>
          <a:xfrm rot="10800000">
            <a:off x="5791200" y="4495800"/>
            <a:ext cx="1066800" cy="9144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>
                <a:latin typeface="Berlin Sans FB Demi" pitchFamily="34" charset="0"/>
              </a:rPr>
              <a:t>Trends of </a:t>
            </a:r>
            <a:r>
              <a:rPr lang="en-US" altLang="zh-CN" sz="2800" dirty="0" err="1">
                <a:latin typeface="Berlin Sans FB Demi" pitchFamily="34" charset="0"/>
              </a:rPr>
              <a:t>FinTech</a:t>
            </a:r>
            <a:r>
              <a:rPr lang="en-US" altLang="zh-CN" sz="2800" dirty="0">
                <a:latin typeface="Berlin Sans FB Demi" pitchFamily="34" charset="0"/>
              </a:rPr>
              <a:t> Global Market</a:t>
            </a:r>
            <a:endParaRPr lang="zh-CN" altLang="en-US" sz="2800" dirty="0">
              <a:latin typeface="Berlin Sans FB Demi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Contactless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Payment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Digital Lending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Artificial Intelligence</a:t>
                      </a:r>
                    </a:p>
                  </a:txBody>
                  <a:tcPr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Digital and Online Payment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Elbow Connector 8"/>
          <p:cNvCxnSpPr/>
          <p:nvPr/>
        </p:nvCxnSpPr>
        <p:spPr>
          <a:xfrm>
            <a:off x="1600200" y="1828800"/>
            <a:ext cx="129540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5791200" y="1828800"/>
            <a:ext cx="1066800" cy="7620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1447800" y="4495800"/>
            <a:ext cx="144780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5791200" y="4495800"/>
            <a:ext cx="1066800" cy="9144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133600"/>
            <a:ext cx="2895600" cy="280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RegTech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1920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>
                <a:latin typeface="Berlin Sans FB Demi" pitchFamily="34" charset="0"/>
              </a:rPr>
              <a:t>RegTech</a:t>
            </a:r>
            <a:endParaRPr lang="zh-CN" altLang="en-US" sz="2800" dirty="0">
              <a:latin typeface="Berlin Sans FB Dem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 err="1"/>
              <a:t>RegTech</a:t>
            </a:r>
            <a:r>
              <a:rPr lang="en-US" sz="2400" dirty="0"/>
              <a:t> is often misunderstood and confused with </a:t>
            </a:r>
            <a:r>
              <a:rPr lang="en-US" sz="2400" dirty="0" err="1"/>
              <a:t>FinTech</a:t>
            </a:r>
            <a:r>
              <a:rPr lang="en-US" sz="2400" dirty="0"/>
              <a:t>.</a:t>
            </a:r>
          </a:p>
          <a:p>
            <a:endParaRPr lang="en-US" sz="800" dirty="0"/>
          </a:p>
          <a:p>
            <a:r>
              <a:rPr lang="en-US" sz="2400" dirty="0"/>
              <a:t>While </a:t>
            </a:r>
            <a:r>
              <a:rPr lang="en-US" sz="2400" dirty="0" err="1"/>
              <a:t>FinTech</a:t>
            </a:r>
            <a:r>
              <a:rPr lang="en-US" sz="2400" dirty="0"/>
              <a:t> refers to the use of technologies and software to provide financial services, </a:t>
            </a:r>
            <a:r>
              <a:rPr lang="en-US" sz="2400" dirty="0" err="1"/>
              <a:t>RegTech</a:t>
            </a:r>
            <a:r>
              <a:rPr lang="en-US" sz="2400" dirty="0"/>
              <a:t> is the </a:t>
            </a:r>
            <a:r>
              <a:rPr lang="en-US" sz="2400" b="1" dirty="0"/>
              <a:t>use of new technologies to solve regulatory and compliance requirements more effectively and efficiently</a:t>
            </a:r>
            <a:r>
              <a:rPr lang="en-US" sz="2400" dirty="0"/>
              <a:t>.</a:t>
            </a:r>
          </a:p>
          <a:p>
            <a:endParaRPr lang="en-US" sz="800" dirty="0"/>
          </a:p>
          <a:p>
            <a:r>
              <a:rPr lang="en-US" sz="2400" dirty="0" err="1"/>
              <a:t>RegTech</a:t>
            </a:r>
            <a:r>
              <a:rPr lang="en-US" sz="2400" dirty="0"/>
              <a:t> is a subset of </a:t>
            </a:r>
            <a:r>
              <a:rPr lang="en-US" sz="2400" dirty="0" err="1"/>
              <a:t>FinTech</a:t>
            </a:r>
            <a:r>
              <a:rPr lang="en-US" sz="2400" dirty="0"/>
              <a:t> that uses innovative and integrated technology to facilitate the delivery of regulatory requirements more effectively and efficiently than existing capabilities.</a:t>
            </a:r>
          </a:p>
          <a:p>
            <a:endParaRPr lang="en-US" sz="800" dirty="0"/>
          </a:p>
          <a:p>
            <a:r>
              <a:rPr lang="en-US" sz="2400" dirty="0"/>
              <a:t>Using such technology solutions improves the existing methodology of risk remediation and regulatory compliance, thus enhancing efficiency and reducing cost.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2717</TotalTime>
  <Words>947</Words>
  <Application>Microsoft Office PowerPoint</Application>
  <PresentationFormat>On-screen Show (4:3)</PresentationFormat>
  <Paragraphs>165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Berlin Sans FB Demi</vt:lpstr>
      <vt:lpstr>Calibri</vt:lpstr>
      <vt:lpstr>Perpetua</vt:lpstr>
      <vt:lpstr>Wingdings</vt:lpstr>
      <vt:lpstr>2</vt:lpstr>
      <vt:lpstr>Concept and Application of Fintech &amp; Regtech in Financial Institutions</vt:lpstr>
      <vt:lpstr>FinTech</vt:lpstr>
      <vt:lpstr>Digital Disruptions</vt:lpstr>
      <vt:lpstr>FinTech</vt:lpstr>
      <vt:lpstr>Major Products and Services in FinTech</vt:lpstr>
      <vt:lpstr>Key FinTech User Category</vt:lpstr>
      <vt:lpstr>Trends of FinTech Global Market</vt:lpstr>
      <vt:lpstr>RegTech</vt:lpstr>
      <vt:lpstr>RegTech</vt:lpstr>
      <vt:lpstr>RegTech</vt:lpstr>
      <vt:lpstr>RegTech Development</vt:lpstr>
      <vt:lpstr>RegTech Benefits and Key Drivers</vt:lpstr>
      <vt:lpstr>Cryptocurrency</vt:lpstr>
      <vt:lpstr>How does Cryptocurrency system work</vt:lpstr>
      <vt:lpstr>Why did Cryptocurrency become popular</vt:lpstr>
      <vt:lpstr>Regulatory Stands on Cryptocurrency</vt:lpstr>
      <vt:lpstr>Central Bank Digital Currency (CBDC)</vt:lpstr>
      <vt:lpstr>CBDC – Status around the Globe</vt:lpstr>
      <vt:lpstr>Crypto vs CBDC</vt:lpstr>
      <vt:lpstr>ESS…    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Technology</dc:subject>
  <dc:creator>Jayanta</dc:creator>
  <cp:keywords>free, PowerPoint template, download, PPT template, PowerPoint templates, slideshow template, POT, POTX, Power Point template, slide show template, technology powerpoint templates, technology PowerPoint templates</cp:keywords>
  <dc:description>Made by Moyea Software. To find more free PowerPoint templates, please visit http://www.dvd-ppt-slideshow.com/powerpoint-knowledge/powerpoint-templates.html</dc:description>
  <cp:lastModifiedBy>jayanta kumar bhowmick</cp:lastModifiedBy>
  <cp:revision>563</cp:revision>
  <dcterms:created xsi:type="dcterms:W3CDTF">2012-12-19T17:47:20Z</dcterms:created>
  <dcterms:modified xsi:type="dcterms:W3CDTF">2024-02-03T15:23:25Z</dcterms:modified>
  <cp:category>Technology, PowerPoint Template</cp:category>
</cp:coreProperties>
</file>