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6" r:id="rId2"/>
    <p:sldId id="307" r:id="rId3"/>
    <p:sldId id="327" r:id="rId4"/>
    <p:sldId id="311" r:id="rId5"/>
    <p:sldId id="324" r:id="rId6"/>
    <p:sldId id="328" r:id="rId7"/>
    <p:sldId id="329" r:id="rId8"/>
    <p:sldId id="299" r:id="rId9"/>
    <p:sldId id="300" r:id="rId10"/>
    <p:sldId id="301" r:id="rId11"/>
    <p:sldId id="298" r:id="rId12"/>
    <p:sldId id="256" r:id="rId13"/>
    <p:sldId id="330" r:id="rId14"/>
    <p:sldId id="305" r:id="rId15"/>
    <p:sldId id="281" r:id="rId16"/>
    <p:sldId id="303" r:id="rId17"/>
    <p:sldId id="323" r:id="rId18"/>
    <p:sldId id="304" r:id="rId19"/>
    <p:sldId id="321" r:id="rId20"/>
    <p:sldId id="32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84" d="100"/>
          <a:sy n="84" d="100"/>
        </p:scale>
        <p:origin x="-13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1/13/2024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pPr algn="ctr"/>
            <a:r>
              <a:rPr lang="en-US" sz="4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Risk Based </a:t>
            </a:r>
            <a:r>
              <a:rPr lang="en-US" sz="4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Audting</a:t>
            </a:r>
            <a:r>
              <a:rPr lang="en-US" sz="4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Approach(</a:t>
            </a:r>
            <a:r>
              <a:rPr lang="en-US" sz="4400" b="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RBAA)</a:t>
            </a:r>
            <a:endParaRPr lang="en-US" sz="4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1143000"/>
            <a:ext cx="9144000" cy="5715000"/>
          </a:xfrm>
        </p:spPr>
        <p:txBody>
          <a:bodyPr/>
          <a:lstStyle/>
          <a:p>
            <a:endParaRPr lang="en-US" dirty="0" smtClean="0"/>
          </a:p>
          <a:p>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What is Risk?</a:t>
            </a:r>
          </a:p>
          <a:p>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What are the different auditing approach?</a:t>
            </a:r>
          </a:p>
          <a:p>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What is Risk Based Approach?</a:t>
            </a:r>
          </a:p>
          <a:p>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What is the causes and benefits of </a:t>
            </a:r>
            <a:r>
              <a:rPr lang="en-US" sz="3600" b="1" dirty="0" err="1"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RBA</a:t>
            </a:r>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t>
            </a:r>
          </a:p>
          <a:p>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What are the Methodology of </a:t>
            </a:r>
            <a:r>
              <a:rPr lang="en-US" sz="3600" b="1" dirty="0" err="1"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RBA</a:t>
            </a:r>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t>
            </a:r>
            <a:endParaRPr lang="en-US" sz="3600" dirty="0" smtClean="0">
              <a:solidFill>
                <a:schemeClr val="accent1"/>
              </a:solidFill>
            </a:endParaRPr>
          </a:p>
          <a:p>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
          </a:xfrm>
        </p:spPr>
        <p:txBody>
          <a:bodyPr/>
          <a:lstStyle/>
          <a:p>
            <a:pPr algn="ct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What is Risk-based Auditing?</a:t>
            </a:r>
            <a:endParaRPr lang="en-US"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685800"/>
            <a:ext cx="9144000" cy="6172200"/>
          </a:xfrm>
        </p:spPr>
        <p:txBody>
          <a:bodyPr>
            <a:noAutofit/>
          </a:bodyPr>
          <a:lstStyle/>
          <a:p>
            <a:pPr algn="just">
              <a:spcBef>
                <a:spcPts val="0"/>
              </a:spcBef>
            </a:pPr>
            <a:r>
              <a:rPr lang="en-US" sz="2400" b="1" dirty="0" smtClean="0"/>
              <a:t>Risk-based auditing</a:t>
            </a:r>
            <a:r>
              <a:rPr lang="en-US" sz="2400" dirty="0" smtClean="0"/>
              <a:t> is an approach to auditing that focuses on identifying and prioritizing areas of risk within an organization, and then designing an audit plan to address those risks. It is a method of auditing that is driven by the level of risk associated with a particular area or process within the organization.</a:t>
            </a:r>
          </a:p>
          <a:p>
            <a:pPr algn="just">
              <a:spcBef>
                <a:spcPts val="0"/>
              </a:spcBef>
            </a:pPr>
            <a:r>
              <a:rPr lang="en-US" sz="2400" dirty="0" smtClean="0"/>
              <a:t>This conventional audit approach is focused on transactions to create financial statements such as the balance sheet. This auditing approach is used to identify risks with the greatest impact. Strategic risk analysis would include political and social risks, such as the effect of regulations and sociological change. </a:t>
            </a:r>
          </a:p>
          <a:p>
            <a:pPr algn="just">
              <a:spcBef>
                <a:spcPts val="0"/>
              </a:spcBef>
            </a:pPr>
            <a:r>
              <a:rPr lang="en-US" sz="2400" dirty="0" smtClean="0"/>
              <a:t>Risk-based audits begin by assessing the risks faced by a business or the company and attempt to correct and redefine the controls based on the urgency and the possibility of a loss of the risks. </a:t>
            </a:r>
          </a:p>
          <a:p>
            <a:pPr algn="just">
              <a:spcBef>
                <a:spcPts val="0"/>
              </a:spcBef>
            </a:pPr>
            <a:r>
              <a:rPr lang="en-US" sz="2400" dirty="0" smtClean="0"/>
              <a:t>In simpler terms, Risk-based auditing provides auditors a prominent role in minimizing the risks. Beyond just assessing the problems, they gradually become a part of creating effective controls and maintaining efforts in risk management. </a:t>
            </a:r>
          </a:p>
          <a:p>
            <a:pPr>
              <a:spcBef>
                <a:spcPts val="0"/>
              </a:spcBef>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a:r>
              <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Risk based Internal Audit (</a:t>
            </a:r>
            <a:r>
              <a:rPr lang="en-US"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RBIA</a:t>
            </a:r>
            <a:r>
              <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endParaRPr lang="en-US"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838200"/>
            <a:ext cx="9144000" cy="6019800"/>
          </a:xfrm>
        </p:spPr>
        <p:txBody>
          <a:bodyPr>
            <a:normAutofit/>
          </a:bodyPr>
          <a:lstStyle/>
          <a:p>
            <a:pPr algn="just"/>
            <a:r>
              <a:rPr lang="en-US" sz="2400" b="1" dirty="0" smtClean="0"/>
              <a:t>Risk based Internal Audit (</a:t>
            </a:r>
            <a:r>
              <a:rPr lang="en-US" sz="2400" b="1" dirty="0" err="1" smtClean="0"/>
              <a:t>RBIA</a:t>
            </a:r>
            <a:r>
              <a:rPr lang="en-US" sz="2400" b="1" dirty="0" smtClean="0"/>
              <a:t>)</a:t>
            </a:r>
            <a:r>
              <a:rPr lang="en-US" sz="2400" dirty="0" smtClean="0"/>
              <a:t> is an internal </a:t>
            </a:r>
            <a:r>
              <a:rPr lang="en-US" sz="2400" dirty="0" smtClean="0">
                <a:solidFill>
                  <a:srgbClr val="FF0000"/>
                </a:solidFill>
              </a:rPr>
              <a:t>methodology</a:t>
            </a:r>
            <a:r>
              <a:rPr lang="en-US" sz="2400" dirty="0" smtClean="0"/>
              <a:t> which is primarily focused on the inherent </a:t>
            </a:r>
            <a:r>
              <a:rPr lang="en-US" sz="2400" dirty="0" smtClean="0">
                <a:solidFill>
                  <a:srgbClr val="FF0000"/>
                </a:solidFill>
              </a:rPr>
              <a:t>risk</a:t>
            </a:r>
            <a:r>
              <a:rPr lang="en-US" sz="2400" dirty="0" smtClean="0"/>
              <a:t> involved in the </a:t>
            </a:r>
            <a:r>
              <a:rPr lang="en-US" sz="2400" dirty="0" smtClean="0">
                <a:solidFill>
                  <a:srgbClr val="FF0000"/>
                </a:solidFill>
              </a:rPr>
              <a:t>activities or system</a:t>
            </a:r>
            <a:r>
              <a:rPr lang="en-US" sz="2400" dirty="0" smtClean="0"/>
              <a:t> and provide assurance that risk is being managed by the management within the defined </a:t>
            </a:r>
            <a:r>
              <a:rPr lang="en-US" sz="2400" b="1" dirty="0" smtClean="0"/>
              <a:t>risk appetite </a:t>
            </a:r>
            <a:r>
              <a:rPr lang="en-US" sz="2400" dirty="0" smtClean="0"/>
              <a:t>level. </a:t>
            </a:r>
          </a:p>
          <a:p>
            <a:pPr algn="just"/>
            <a:r>
              <a:rPr lang="en-US" sz="2400" dirty="0" smtClean="0"/>
              <a:t>Risk based internal audit is conducted by internal audit department to help the risk management function of the company by providing assurance about the risk mitigation. </a:t>
            </a:r>
          </a:p>
          <a:p>
            <a:pPr algn="just"/>
            <a:r>
              <a:rPr lang="en-US" sz="2400" dirty="0" err="1" smtClean="0"/>
              <a:t>RBIA</a:t>
            </a:r>
            <a:r>
              <a:rPr lang="en-US" sz="2400" dirty="0" smtClean="0"/>
              <a:t> allows internal auditor to provide assurance to the board that risk management processes are managing risks effectively, in relation to the risk appetite.</a:t>
            </a:r>
          </a:p>
          <a:p>
            <a:pPr algn="just"/>
            <a:r>
              <a:rPr lang="en-US" sz="2400" dirty="0" smtClean="0"/>
              <a:t>A Risk-based audit has a major advantage- </a:t>
            </a:r>
            <a:r>
              <a:rPr lang="en-US" sz="2400" b="1" dirty="0" smtClean="0"/>
              <a:t>it could be modified and adjusted to blend with the risk management process and specific requirements of your company. </a:t>
            </a:r>
          </a:p>
          <a:p>
            <a:pPr algn="just"/>
            <a:endParaRPr lang="en-US" sz="2400" dirty="0" smtClean="0"/>
          </a:p>
          <a:p>
            <a:pPr algn="just"/>
            <a:endParaRPr lang="en-US" sz="2400" dirty="0" smtClean="0"/>
          </a:p>
          <a:p>
            <a:pPr algn="just"/>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pPr algn="ctr"/>
            <a:r>
              <a:rPr lang="en-US" sz="3600" b="1"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Objective of Risk-based Auditing Approach</a:t>
            </a:r>
          </a:p>
        </p:txBody>
      </p:sp>
      <p:sp>
        <p:nvSpPr>
          <p:cNvPr id="3" name="Content Placeholder 2"/>
          <p:cNvSpPr>
            <a:spLocks noGrp="1"/>
          </p:cNvSpPr>
          <p:nvPr>
            <p:ph sz="quarter" idx="1"/>
          </p:nvPr>
        </p:nvSpPr>
        <p:spPr>
          <a:xfrm>
            <a:off x="0" y="381000"/>
            <a:ext cx="9144000" cy="6477000"/>
          </a:xfrm>
        </p:spPr>
        <p:txBody>
          <a:bodyPr>
            <a:noAutofit/>
          </a:bodyPr>
          <a:lstStyle/>
          <a:p>
            <a:pPr algn="just">
              <a:spcBef>
                <a:spcPts val="0"/>
              </a:spcBef>
              <a:buNone/>
            </a:pPr>
            <a:r>
              <a:rPr lang="en-US" sz="3200" dirty="0" smtClean="0"/>
              <a:t>	</a:t>
            </a:r>
            <a:r>
              <a:rPr lang="en-US" sz="2800" dirty="0" smtClean="0"/>
              <a:t>The objective of Risk-Based auditing approach is to provide assurance that the financial statements of an organization are factually accurate and reliable.</a:t>
            </a:r>
          </a:p>
          <a:p>
            <a:pPr algn="just">
              <a:spcBef>
                <a:spcPts val="0"/>
              </a:spcBef>
            </a:pPr>
            <a:r>
              <a:rPr lang="en-US" sz="2800" dirty="0" smtClean="0"/>
              <a:t>It also aims to improve the </a:t>
            </a:r>
            <a:r>
              <a:rPr lang="en-US" sz="2800" b="1" dirty="0" smtClean="0"/>
              <a:t>efficiency and effectiveness </a:t>
            </a:r>
            <a:r>
              <a:rPr lang="en-US" sz="2800" dirty="0" smtClean="0"/>
              <a:t>of the audit process by </a:t>
            </a:r>
            <a:r>
              <a:rPr lang="en-US" sz="2800" b="1" dirty="0" smtClean="0"/>
              <a:t>focusing on the areas of highest risk</a:t>
            </a:r>
            <a:r>
              <a:rPr lang="en-US" sz="2800" dirty="0" smtClean="0"/>
              <a:t>. By doing so, auditors can allocate their resources and efforts more efficiently, which can ultimately lead to a more cost-effective audit</a:t>
            </a:r>
          </a:p>
          <a:p>
            <a:pPr algn="just">
              <a:spcBef>
                <a:spcPts val="0"/>
              </a:spcBef>
            </a:pPr>
            <a:r>
              <a:rPr lang="en-US" sz="2800" dirty="0" smtClean="0"/>
              <a:t>A </a:t>
            </a:r>
            <a:r>
              <a:rPr lang="en-US" sz="2800" u="sng" dirty="0" smtClean="0"/>
              <a:t>Risk-based audit approach</a:t>
            </a:r>
            <a:r>
              <a:rPr lang="en-US" sz="2800" dirty="0" smtClean="0"/>
              <a:t> begins with a risk element for the audit plan. In this approach, the goal of the department is to present the risks of the highest priority.</a:t>
            </a:r>
          </a:p>
          <a:p>
            <a:pPr algn="just">
              <a:spcBef>
                <a:spcPts val="0"/>
              </a:spcBef>
            </a:pPr>
            <a:r>
              <a:rPr lang="en-US" sz="2800" dirty="0" smtClean="0"/>
              <a:t>An ideal risk-based audit approach begins with an evaluation of the top risks of the management. All audits in the plan help to communicate those risks and provide results to the senior management.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28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What are the benefits of a risk-based approach in auditing?</a:t>
            </a:r>
            <a:r>
              <a:rPr lang="en-US" b="1" u="sng" dirty="0" smtClean="0"/>
              <a:t/>
            </a:r>
            <a:br>
              <a:rPr lang="en-US" b="1" u="sng" dirty="0" smtClean="0"/>
            </a:br>
            <a:endParaRPr lang="en-US" dirty="0"/>
          </a:p>
        </p:txBody>
      </p:sp>
      <p:sp>
        <p:nvSpPr>
          <p:cNvPr id="3" name="Content Placeholder 2"/>
          <p:cNvSpPr>
            <a:spLocks noGrp="1"/>
          </p:cNvSpPr>
          <p:nvPr>
            <p:ph sz="quarter" idx="1"/>
          </p:nvPr>
        </p:nvSpPr>
        <p:spPr>
          <a:xfrm>
            <a:off x="0" y="762000"/>
            <a:ext cx="9144000" cy="6096000"/>
          </a:xfrm>
        </p:spPr>
        <p:txBody>
          <a:bodyPr>
            <a:noAutofit/>
          </a:bodyPr>
          <a:lstStyle/>
          <a:p>
            <a:pPr algn="just">
              <a:spcBef>
                <a:spcPts val="0"/>
              </a:spcBef>
            </a:pPr>
            <a:r>
              <a:rPr lang="en-US" sz="2400" dirty="0" smtClean="0"/>
              <a:t>The Risk-based audit approach helps auditors to work on the organizational risks on time and provide awareness to management in solving issues regularly. For a better understanding, the usage of data is vital. Let us look at the key benefits of risk-based auditing:</a:t>
            </a:r>
          </a:p>
          <a:p>
            <a:pPr algn="just">
              <a:spcBef>
                <a:spcPts val="0"/>
              </a:spcBef>
            </a:pPr>
            <a:r>
              <a:rPr lang="en-US" sz="2400" b="1" dirty="0" smtClean="0"/>
              <a:t>1. Consistency:</a:t>
            </a:r>
            <a:r>
              <a:rPr lang="en-US" sz="2400" dirty="0" smtClean="0"/>
              <a:t> Having a consistent and extensive approach, an organization can easily adjust to changing situations. Modifying the audit schedule according to the </a:t>
            </a:r>
            <a:r>
              <a:rPr lang="en-US" sz="2400" b="1" dirty="0" smtClean="0"/>
              <a:t>risk framework</a:t>
            </a:r>
            <a:r>
              <a:rPr lang="en-US" sz="2400" dirty="0" smtClean="0"/>
              <a:t> helps you change the techniques quickly based on the business objectives. </a:t>
            </a:r>
          </a:p>
          <a:p>
            <a:pPr algn="just">
              <a:spcBef>
                <a:spcPts val="0"/>
              </a:spcBef>
            </a:pPr>
            <a:r>
              <a:rPr lang="en-US" sz="2400" b="1" dirty="0" smtClean="0"/>
              <a:t>2. Clarity: </a:t>
            </a:r>
            <a:r>
              <a:rPr lang="en-US" sz="2400" dirty="0" smtClean="0"/>
              <a:t>A risk-based audit approach helps auditors to detect the risks correctly and enables management to put suitable internal controls rightly for optimum performance, thus resulting in a better </a:t>
            </a:r>
            <a:r>
              <a:rPr lang="en-US" sz="2400" b="1" dirty="0" smtClean="0"/>
              <a:t>understanding of the risks</a:t>
            </a:r>
            <a:r>
              <a:rPr lang="en-US" sz="2400" dirty="0" smtClean="0"/>
              <a:t>, and allowing the organization to manage the better way. </a:t>
            </a:r>
          </a:p>
          <a:p>
            <a:pPr algn="just">
              <a:spcBef>
                <a:spcPts val="0"/>
              </a:spcBef>
            </a:pPr>
            <a:r>
              <a:rPr lang="en-US" sz="2400" b="1" dirty="0" smtClean="0"/>
              <a:t>3. Accuracy:</a:t>
            </a:r>
            <a:r>
              <a:rPr lang="en-US" sz="2400" dirty="0" smtClean="0"/>
              <a:t> Grading and aligning the risks with the risk-based audit approach allow you to allocate business activity and funds to critical areas requiring utmost attention, developing a unique </a:t>
            </a:r>
            <a:r>
              <a:rPr lang="en-US" sz="2400" b="1" u="sng" dirty="0" smtClean="0"/>
              <a:t>risk management audit </a:t>
            </a:r>
            <a:r>
              <a:rPr lang="en-US" sz="2400" dirty="0" smtClean="0"/>
              <a:t>schedule rather than depending on external plans and suggestions. </a:t>
            </a:r>
          </a:p>
          <a:p>
            <a:pPr algn="just">
              <a:spcBef>
                <a:spcPts val="0"/>
              </a:spcBef>
            </a:pPr>
            <a:r>
              <a:rPr lang="en-US" sz="2400" dirty="0" smtClean="0"/>
              <a:t> </a:t>
            </a:r>
          </a:p>
          <a:p>
            <a:pPr algn="just">
              <a:spcBef>
                <a:spcPts val="0"/>
              </a:spcBef>
            </a:pPr>
            <a:endParaRPr lang="en-US" sz="2400" dirty="0" smtClean="0"/>
          </a:p>
          <a:p>
            <a:pPr algn="just">
              <a:spcBef>
                <a:spcPts val="0"/>
              </a:spcBef>
              <a:buNone/>
            </a:pPr>
            <a:endParaRPr lang="en-US" sz="3600" b="1" dirty="0" smtClean="0"/>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pPr algn="ctr"/>
            <a:r>
              <a:rPr lang="en-US"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Benefits of Risk Based Internal Audit</a:t>
            </a:r>
            <a:br>
              <a:rPr lang="en-US"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endParaRPr lang="en-US"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685800"/>
            <a:ext cx="9144000" cy="6172200"/>
          </a:xfrm>
        </p:spPr>
        <p:txBody>
          <a:bodyPr>
            <a:noAutofit/>
          </a:bodyPr>
          <a:lstStyle/>
          <a:p>
            <a:pPr algn="just" fontAlgn="auto">
              <a:spcBef>
                <a:spcPts val="0"/>
              </a:spcBef>
            </a:pPr>
            <a:r>
              <a:rPr lang="en-US" sz="2200" dirty="0" smtClean="0"/>
              <a:t>Risk based internal audit is a valuable tool for companies seeking to improve their risk management practices. Some of the key benefits of this approach are:</a:t>
            </a:r>
          </a:p>
          <a:p>
            <a:pPr algn="just" fontAlgn="auto">
              <a:spcBef>
                <a:spcPts val="0"/>
              </a:spcBef>
            </a:pPr>
            <a:r>
              <a:rPr lang="en-US" sz="2200" b="1" dirty="0" smtClean="0"/>
              <a:t>1. More effective risk management: </a:t>
            </a:r>
            <a:r>
              <a:rPr lang="en-US" sz="2200" dirty="0" smtClean="0"/>
              <a:t>By identifying and assessing potential risks, companies can take proactive measures to mitigate those risks and improve the overall efficiency of their operations. This approach helps companies to stay ahead of potential risks, reducing the likelihood of financial loss or reputational damage.</a:t>
            </a:r>
          </a:p>
          <a:p>
            <a:pPr algn="just" fontAlgn="auto">
              <a:spcBef>
                <a:spcPts val="0"/>
              </a:spcBef>
            </a:pPr>
            <a:r>
              <a:rPr lang="en-US" sz="2200" b="1" dirty="0" smtClean="0"/>
              <a:t>2. Improved internal controls: </a:t>
            </a:r>
            <a:r>
              <a:rPr lang="en-US" sz="2200" dirty="0" smtClean="0"/>
              <a:t>The risk based internal audit process provides an opportunity for companies to assess the effectiveness of their internal controls. By identifying weaknesses in the control environment, companies can take steps to strengthen their internal controls and reduce the likelihood of fraud or errors.</a:t>
            </a:r>
          </a:p>
          <a:p>
            <a:pPr algn="just" fontAlgn="auto">
              <a:spcBef>
                <a:spcPts val="0"/>
              </a:spcBef>
            </a:pPr>
            <a:r>
              <a:rPr lang="en-US" sz="2200" b="1" dirty="0" smtClean="0"/>
              <a:t>3. Better decision making: </a:t>
            </a:r>
            <a:r>
              <a:rPr lang="en-US" sz="2200" dirty="0" smtClean="0"/>
              <a:t>Risk based internal audit provides decision makers with reliable and timely information on potential risks and vulnerabilities within the organization. This helps to inform strategic decisions and supports more effective risk management practices.</a:t>
            </a:r>
          </a:p>
          <a:p>
            <a:pPr algn="just" fontAlgn="auto">
              <a:spcBef>
                <a:spcPts val="0"/>
              </a:spcBef>
            </a:pPr>
            <a:r>
              <a:rPr lang="en-US" sz="2200" b="1" dirty="0" smtClean="0"/>
              <a:t>4. Enhanced stakeholder confidence:  </a:t>
            </a:r>
            <a:r>
              <a:rPr lang="en-US" sz="2200" dirty="0" smtClean="0"/>
              <a:t>The </a:t>
            </a:r>
            <a:r>
              <a:rPr lang="en-US" sz="2200" b="1" dirty="0" smtClean="0"/>
              <a:t>risk based internal audit</a:t>
            </a:r>
            <a:r>
              <a:rPr lang="en-US" sz="2200" dirty="0" smtClean="0"/>
              <a:t> approach provides stakeholders with greater confidence in the company's risk management practices. This can enhance the company's reputation and help to attract investors and customers.</a:t>
            </a:r>
          </a:p>
          <a:p>
            <a:pPr>
              <a:spcBef>
                <a:spcPts val="0"/>
              </a:spcBef>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4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Reasons for </a:t>
            </a:r>
            <a:r>
              <a:rPr lang="en-US" sz="4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RBA</a:t>
            </a:r>
            <a:r>
              <a:rPr lang="en-US" sz="4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endParaRPr lang="en-US" sz="4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1143000"/>
            <a:ext cx="9144000" cy="5715000"/>
          </a:xfrm>
        </p:spPr>
        <p:txBody>
          <a:bodyPr/>
          <a:lstStyle/>
          <a:p>
            <a:pPr algn="just"/>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Limitation of Manpower</a:t>
            </a:r>
          </a:p>
          <a:p>
            <a:pPr algn="just"/>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Large and Increasing number of audit units</a:t>
            </a:r>
          </a:p>
          <a:p>
            <a:pPr algn="just"/>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Expediency (</a:t>
            </a:r>
            <a:r>
              <a:rPr lang="en-US" sz="3200" b="1" dirty="0" smtClean="0"/>
              <a:t>eligibility</a:t>
            </a:r>
            <a:r>
              <a:rPr lang="en-US" sz="3200" dirty="0" smtClean="0"/>
              <a:t>)</a:t>
            </a: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for Audit Report</a:t>
            </a:r>
          </a:p>
          <a:p>
            <a:pPr algn="just"/>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Foster dedicated audit coverage to high risk areas (for </a:t>
            </a:r>
            <a:r>
              <a:rPr lang="en-US" sz="32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minimising</a:t>
            </a: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audit risk)</a:t>
            </a:r>
          </a:p>
          <a:p>
            <a:pPr algn="just"/>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Disciplined approach to evaluating audit universe</a:t>
            </a:r>
          </a:p>
          <a:p>
            <a:pPr algn="just"/>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Highlight potential risk otherwise unknown</a:t>
            </a:r>
          </a:p>
          <a:p>
            <a:pPr algn="just"/>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Allocate resources where payback is greatest (for quality of audit report)</a:t>
            </a:r>
          </a:p>
          <a:p>
            <a:pPr algn="just"/>
            <a:endParaRPr lang="en-US" sz="2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ctr"/>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Steps to Take Risk-based Auditing Approach</a:t>
            </a:r>
            <a:endParaRPr lang="en-US" dirty="0"/>
          </a:p>
        </p:txBody>
      </p:sp>
      <p:sp>
        <p:nvSpPr>
          <p:cNvPr id="3" name="Content Placeholder 2"/>
          <p:cNvSpPr>
            <a:spLocks noGrp="1"/>
          </p:cNvSpPr>
          <p:nvPr>
            <p:ph sz="quarter" idx="1"/>
          </p:nvPr>
        </p:nvSpPr>
        <p:spPr>
          <a:xfrm>
            <a:off x="0" y="533400"/>
            <a:ext cx="9144000" cy="6324600"/>
          </a:xfrm>
        </p:spPr>
        <p:txBody>
          <a:bodyPr>
            <a:noAutofit/>
          </a:bodyPr>
          <a:lstStyle/>
          <a:p>
            <a:pPr algn="just">
              <a:spcBef>
                <a:spcPts val="0"/>
              </a:spcBef>
              <a:buNone/>
            </a:pPr>
            <a:r>
              <a:rPr lang="en-US" sz="2000" b="1" dirty="0" smtClean="0"/>
              <a:t>	</a:t>
            </a:r>
            <a:r>
              <a:rPr lang="en-US" sz="2000" b="1" u="sng" dirty="0" smtClean="0"/>
              <a:t>1. Understand the Business &amp; risks:</a:t>
            </a:r>
            <a:r>
              <a:rPr lang="en-US" sz="2000" b="1" dirty="0" smtClean="0"/>
              <a:t> </a:t>
            </a:r>
            <a:r>
              <a:rPr lang="en-US" sz="2000" dirty="0" smtClean="0"/>
              <a:t>The risk-based audit demands that you understand the strategies, goals, and objectives of the company. As an auditor, you or the audit committee must have deep knowledge </a:t>
            </a:r>
            <a:r>
              <a:rPr lang="en-US" sz="2000" b="1" dirty="0" smtClean="0"/>
              <a:t>about the business</a:t>
            </a:r>
            <a:r>
              <a:rPr lang="en-US" sz="2000" dirty="0" smtClean="0"/>
              <a:t>, such as </a:t>
            </a:r>
            <a:r>
              <a:rPr lang="en-US" sz="2000" b="1" dirty="0" smtClean="0"/>
              <a:t>its strength, weaknesses, and challenges so that the auditors could focus on the most crucial risk areas</a:t>
            </a:r>
            <a:r>
              <a:rPr lang="en-US" sz="2000" dirty="0" smtClean="0"/>
              <a:t>. Especially, the risks in the banking and financial services sector include both </a:t>
            </a:r>
            <a:r>
              <a:rPr lang="en-US" sz="2000" b="1" dirty="0" smtClean="0">
                <a:solidFill>
                  <a:srgbClr val="C00000"/>
                </a:solidFill>
              </a:rPr>
              <a:t>conventional types of risk, such as</a:t>
            </a:r>
            <a:r>
              <a:rPr lang="en-US" sz="2000" dirty="0" smtClean="0"/>
              <a:t> </a:t>
            </a:r>
            <a:r>
              <a:rPr lang="en-US" sz="2000" b="1" dirty="0" smtClean="0"/>
              <a:t>legal/regulatory, reputational, liquidity, market, operational, and reputational risk</a:t>
            </a:r>
            <a:r>
              <a:rPr lang="en-US" sz="2000" dirty="0" smtClean="0"/>
              <a:t>, as well as </a:t>
            </a:r>
            <a:r>
              <a:rPr lang="en-US" sz="2000" b="1" dirty="0" smtClean="0">
                <a:solidFill>
                  <a:srgbClr val="C00000"/>
                </a:solidFill>
              </a:rPr>
              <a:t>non-conventional types of risk, </a:t>
            </a:r>
            <a:r>
              <a:rPr lang="en-US" sz="2000" dirty="0" smtClean="0"/>
              <a:t>such as performance risk measurement, human resource development and retention, customer loyalty and retention, product/service development, and ethics/integrity.</a:t>
            </a:r>
            <a:br>
              <a:rPr lang="en-US" sz="2000" dirty="0" smtClean="0"/>
            </a:br>
            <a:r>
              <a:rPr lang="en-US" sz="2000" dirty="0" smtClean="0"/>
              <a:t>Once you have a clear understanding of the risk, you must evaluate those risks to assess the possibility of occurrence, its impact on the organization, and efforts taken to minimize the risks. This information should be noted in the risk register of your company to easily share and distribute among the employees. </a:t>
            </a:r>
          </a:p>
          <a:p>
            <a:pPr algn="just">
              <a:spcBef>
                <a:spcPts val="0"/>
              </a:spcBef>
              <a:buNone/>
            </a:pPr>
            <a:r>
              <a:rPr lang="en-US" sz="2000" b="1" dirty="0" smtClean="0"/>
              <a:t>	 </a:t>
            </a:r>
            <a:r>
              <a:rPr lang="en-US" sz="2000" b="1" u="sng" dirty="0" smtClean="0"/>
              <a:t>2. Involve the management(Contrary to the </a:t>
            </a:r>
            <a:r>
              <a:rPr lang="en-US" sz="2000" b="1" u="sng" dirty="0" err="1" smtClean="0"/>
              <a:t>Indepence</a:t>
            </a:r>
            <a:r>
              <a:rPr lang="en-US" sz="2000" b="1" u="sng" dirty="0" smtClean="0"/>
              <a:t>): </a:t>
            </a:r>
            <a:r>
              <a:rPr lang="en-US" sz="2000" dirty="0" smtClean="0"/>
              <a:t>As an auditor, you should work closely with the senior management to organize business strategy and risks with your auditing and monitoring plan. The management could then help you conduct risk assessments more accurately for various business areas.  One of the vital factors that make risk-based auditing different from the traditional approach is the involvement of the management. Your team knows the business risks better than anybody else, and with this knowledge, you could develop an effective auditing system that suits every business!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Steps to Take Risk-based Auditing Approach-Cont’d</a:t>
            </a:r>
            <a:endParaRPr lang="en-US" sz="3200" dirty="0"/>
          </a:p>
        </p:txBody>
      </p:sp>
      <p:sp>
        <p:nvSpPr>
          <p:cNvPr id="3" name="Content Placeholder 2"/>
          <p:cNvSpPr>
            <a:spLocks noGrp="1"/>
          </p:cNvSpPr>
          <p:nvPr>
            <p:ph sz="quarter" idx="1"/>
          </p:nvPr>
        </p:nvSpPr>
        <p:spPr>
          <a:xfrm>
            <a:off x="0" y="762000"/>
            <a:ext cx="9144000" cy="6096000"/>
          </a:xfrm>
        </p:spPr>
        <p:txBody>
          <a:bodyPr>
            <a:noAutofit/>
          </a:bodyPr>
          <a:lstStyle/>
          <a:p>
            <a:pPr algn="just">
              <a:spcBef>
                <a:spcPts val="0"/>
              </a:spcBef>
              <a:buNone/>
            </a:pPr>
            <a:r>
              <a:rPr lang="en-US" sz="2000" b="1" dirty="0" smtClean="0"/>
              <a:t>	</a:t>
            </a:r>
            <a:r>
              <a:rPr lang="en-US" sz="2000" b="1" u="sng" dirty="0" smtClean="0"/>
              <a:t> 3. Preliminary Risk Assessment: </a:t>
            </a:r>
          </a:p>
          <a:p>
            <a:pPr algn="just">
              <a:spcBef>
                <a:spcPts val="0"/>
              </a:spcBef>
              <a:buNone/>
            </a:pPr>
            <a:r>
              <a:rPr lang="en-US" sz="2000" b="1" dirty="0" smtClean="0"/>
              <a:t>     </a:t>
            </a:r>
            <a:r>
              <a:rPr lang="en-US" sz="1800" dirty="0" smtClean="0"/>
              <a:t>The purpose of preliminary risk assessment is to determine the </a:t>
            </a:r>
            <a:r>
              <a:rPr lang="en-US" sz="2000" dirty="0" smtClean="0"/>
              <a:t>degree of risk and sufficiency of controls in the various functional processes of a business unit. To identify the areas of highest risk, the evaluation focuses on the company profile, management structure, organizational changes, and specific management and audit committee issues. The risk assessment determines how well the control design for each function mitigates inherent risk. The internal auditor then examines the outcomes of this evaluation and awards a low, moderate, or high-risk rating to the particular business processes. There are three types of risk one should keenly focus on in a business while taking a risk based auditing approach. They are,</a:t>
            </a:r>
            <a:endParaRPr lang="en-US" sz="1800" dirty="0" smtClean="0"/>
          </a:p>
          <a:p>
            <a:pPr lvl="2" algn="just">
              <a:spcBef>
                <a:spcPts val="0"/>
              </a:spcBef>
              <a:buFont typeface="+mj-lt"/>
              <a:buAutoNum type="alphaLcPeriod"/>
            </a:pPr>
            <a:r>
              <a:rPr lang="en-US" b="1" dirty="0" smtClean="0"/>
              <a:t>Financial Risk</a:t>
            </a:r>
          </a:p>
          <a:p>
            <a:pPr lvl="2" algn="just">
              <a:spcBef>
                <a:spcPts val="0"/>
              </a:spcBef>
              <a:buFont typeface="+mj-lt"/>
              <a:buAutoNum type="alphaLcPeriod"/>
            </a:pPr>
            <a:r>
              <a:rPr lang="en-US" b="1" dirty="0" smtClean="0"/>
              <a:t>Business Risk</a:t>
            </a:r>
          </a:p>
          <a:p>
            <a:pPr lvl="2" algn="just">
              <a:spcBef>
                <a:spcPts val="0"/>
              </a:spcBef>
              <a:buFont typeface="+mj-lt"/>
              <a:buAutoNum type="alphaLcPeriod"/>
            </a:pPr>
            <a:r>
              <a:rPr lang="en-US" b="1" dirty="0" smtClean="0"/>
              <a:t>Operational Risk</a:t>
            </a:r>
          </a:p>
          <a:p>
            <a:pPr algn="just">
              <a:spcBef>
                <a:spcPts val="0"/>
              </a:spcBef>
              <a:buNone/>
            </a:pPr>
            <a:r>
              <a:rPr lang="en-US" sz="4800" b="1" dirty="0" smtClean="0"/>
              <a:t>	</a:t>
            </a:r>
            <a:r>
              <a:rPr lang="en-US" sz="2400" b="1" u="sng" dirty="0" smtClean="0"/>
              <a:t>4. Assess your risk maturity</a:t>
            </a:r>
            <a:endParaRPr lang="en-US" sz="2000" b="1" u="sng" dirty="0" smtClean="0"/>
          </a:p>
          <a:p>
            <a:pPr algn="just">
              <a:spcBef>
                <a:spcPts val="0"/>
              </a:spcBef>
            </a:pPr>
            <a:r>
              <a:rPr lang="en-US" sz="2000" dirty="0" smtClean="0"/>
              <a:t>Risk appetite describes how much risk exposure your company would accept. Risk tolerance refers to the degree to which your company could change from the existing risk appetite. </a:t>
            </a:r>
          </a:p>
          <a:p>
            <a:pPr algn="just">
              <a:spcBef>
                <a:spcPts val="0"/>
              </a:spcBef>
            </a:pPr>
            <a:r>
              <a:rPr lang="en-US" sz="2000" dirty="0" smtClean="0"/>
              <a:t>You need to identify and understand the </a:t>
            </a:r>
            <a:r>
              <a:rPr lang="en-US" sz="2000" b="1" dirty="0" smtClean="0"/>
              <a:t>risk management strategies, </a:t>
            </a:r>
            <a:r>
              <a:rPr lang="en-US" sz="2000" dirty="0" smtClean="0"/>
              <a:t>with the risk appetite along with organizational process stages. You also should determine the tolerance of the management and board to identify the starting point for independent risk assessments. </a:t>
            </a:r>
          </a:p>
          <a:p>
            <a:pPr algn="just"/>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Steps to Take Risk-based Auditing Approach-Cont’d</a:t>
            </a:r>
            <a:endParaRPr lang="en-US" sz="3200" dirty="0"/>
          </a:p>
        </p:txBody>
      </p:sp>
      <p:sp>
        <p:nvSpPr>
          <p:cNvPr id="3" name="Content Placeholder 2"/>
          <p:cNvSpPr>
            <a:spLocks noGrp="1"/>
          </p:cNvSpPr>
          <p:nvPr>
            <p:ph sz="quarter" idx="1"/>
          </p:nvPr>
        </p:nvSpPr>
        <p:spPr>
          <a:xfrm>
            <a:off x="0" y="457200"/>
            <a:ext cx="9144000" cy="6400800"/>
          </a:xfrm>
        </p:spPr>
        <p:txBody>
          <a:bodyPr/>
          <a:lstStyle/>
          <a:p>
            <a:pPr>
              <a:spcBef>
                <a:spcPts val="0"/>
              </a:spcBef>
              <a:buNone/>
            </a:pPr>
            <a:r>
              <a:rPr lang="en-US" sz="2400" b="1" dirty="0" smtClean="0"/>
              <a:t>	</a:t>
            </a:r>
            <a:r>
              <a:rPr lang="en-US" sz="2400" b="1" u="sng" dirty="0" smtClean="0"/>
              <a:t> 5. Develop an Audit Plan</a:t>
            </a:r>
          </a:p>
          <a:p>
            <a:pPr>
              <a:spcBef>
                <a:spcPts val="0"/>
              </a:spcBef>
              <a:buNone/>
            </a:pPr>
            <a:r>
              <a:rPr lang="en-US" sz="2000" dirty="0" smtClean="0"/>
              <a:t>	An audit plan for a projected time period is produced based on the preliminary risk assessment, which sets the auditable business processes inside a risk matrix based on low to high risk. Every year, during the update phase of the risk assessment process, the three-year audit plan should be reviewed, and any necessary revisions should be made based on any new or altered risk factors.</a:t>
            </a:r>
            <a:br>
              <a:rPr lang="en-US" sz="2000" dirty="0" smtClean="0"/>
            </a:br>
            <a:r>
              <a:rPr lang="en-US" sz="2400" b="1" u="sng" dirty="0" smtClean="0"/>
              <a:t>6. Execution of Internal Audit Program</a:t>
            </a:r>
            <a:endParaRPr lang="en-US" sz="2000" b="1" u="sng" dirty="0" smtClean="0"/>
          </a:p>
          <a:p>
            <a:pPr>
              <a:spcBef>
                <a:spcPts val="0"/>
              </a:spcBef>
              <a:buNone/>
            </a:pPr>
            <a:r>
              <a:rPr lang="en-US" sz="2000" dirty="0" smtClean="0"/>
              <a:t>	Once the audit plan is finalized, the audit fieldwork can begin. The audit process is guided by a standard audit program, which establishes which audit procedures should be done depending on the risk assessment level. During audit fieldwork and prior to the exit meeting, any potential audit concerns should be thoroughly reviewed with operational employees and line management.</a:t>
            </a:r>
            <a:br>
              <a:rPr lang="en-US" sz="2000" dirty="0" smtClean="0"/>
            </a:br>
            <a:r>
              <a:rPr lang="en-US" sz="2400" b="1" u="sng" dirty="0" smtClean="0"/>
              <a:t>7. Report and Communication</a:t>
            </a:r>
            <a:endParaRPr lang="en-US" sz="2000" b="1" u="sng" dirty="0" smtClean="0"/>
          </a:p>
          <a:p>
            <a:pPr>
              <a:spcBef>
                <a:spcPts val="0"/>
              </a:spcBef>
              <a:buNone/>
            </a:pPr>
            <a:r>
              <a:rPr lang="en-US" sz="2000" dirty="0" smtClean="0"/>
              <a:t>	When the draft is complete, the report should include findings and suggestions that are classified as high, moderate, or low risk. At this point, there shouldn't be any disputes about the report's facts because everyone should have agreed on them throughout the fieldwork and risk assessment phases.</a:t>
            </a:r>
            <a:br>
              <a:rPr lang="en-US" sz="2000" dirty="0" smtClean="0"/>
            </a:br>
            <a:r>
              <a:rPr lang="en-US" sz="2000" dirty="0" smtClean="0"/>
              <a:t>Then, the final report is issued with the findings and recommendations of the internal auditor included, as well as the Management Action Plan (MAP). This report should be sent to the relevant operating, senior, and executive management, as well as audit committee members.</a:t>
            </a:r>
          </a:p>
          <a:p>
            <a:pPr>
              <a:spcBef>
                <a:spcPts val="0"/>
              </a:spcBef>
            </a:pPr>
            <a:r>
              <a:rPr lang="en-US" sz="1800" dirty="0" smtClean="0"/>
              <a:t> </a:t>
            </a:r>
          </a:p>
          <a:p>
            <a:pPr>
              <a:spcBef>
                <a:spcPts val="0"/>
              </a:spcBef>
            </a:pPr>
            <a:endParaRPr lang="en-US" sz="1600" dirty="0" smtClean="0"/>
          </a:p>
          <a:p>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lgn="ctr"/>
            <a:r>
              <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Score based selection of audit Units</a:t>
            </a:r>
            <a:endParaRPr lang="en-US"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1447800"/>
            <a:ext cx="9144000" cy="5410200"/>
          </a:xfrm>
        </p:spPr>
        <p:txBody>
          <a:bodyPr/>
          <a:lstStyle/>
          <a:p>
            <a:pPr>
              <a:buNone/>
            </a:pPr>
            <a:r>
              <a:rPr lang="en-US" dirty="0" smtClean="0"/>
              <a:t>	</a:t>
            </a:r>
          </a:p>
          <a:p>
            <a:pPr>
              <a:buNone/>
            </a:pPr>
            <a:r>
              <a:rPr lang="en-US" b="1" u="sng" dirty="0" smtClean="0"/>
              <a:t>Risk Factors (Suggestive)</a:t>
            </a:r>
          </a:p>
          <a:p>
            <a:r>
              <a:rPr lang="en-US" dirty="0" smtClean="0"/>
              <a:t>◦ Volume of  Transaction (Budget and actual amount of expenditure),</a:t>
            </a:r>
          </a:p>
          <a:p>
            <a:r>
              <a:rPr lang="en-US" dirty="0" smtClean="0"/>
              <a:t>◦ Complexities involved,</a:t>
            </a:r>
          </a:p>
          <a:p>
            <a:r>
              <a:rPr lang="en-US" dirty="0" smtClean="0"/>
              <a:t>◦ Control Environment,</a:t>
            </a:r>
          </a:p>
          <a:p>
            <a:r>
              <a:rPr lang="en-US" dirty="0" smtClean="0"/>
              <a:t>◦ Past Experience with audit unit</a:t>
            </a:r>
          </a:p>
          <a:p>
            <a:r>
              <a:rPr lang="en-US" dirty="0" smtClean="0"/>
              <a:t>Classify audit units for audit purposes</a:t>
            </a:r>
          </a:p>
          <a:p>
            <a:r>
              <a:rPr lang="en-US" dirty="0" smtClean="0"/>
              <a:t> Consider the coverage of all audit units in specified period of time (Say 3 years)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pPr algn="ctr"/>
            <a:r>
              <a:rPr lang="en-US" sz="5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What is Risk?</a:t>
            </a:r>
            <a:endParaRPr lang="en-US" sz="54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990600"/>
            <a:ext cx="9144000" cy="5867400"/>
          </a:xfrm>
        </p:spPr>
        <p:txBody>
          <a:bodyPr>
            <a:normAutofit/>
          </a:bodyPr>
          <a:lstStyle/>
          <a:p>
            <a:pPr algn="just">
              <a:spcBef>
                <a:spcPts val="0"/>
              </a:spcBef>
            </a:pP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In simple terms, risk is the possibility of something bad happening. Risk involves uncertainty about the effects/implications of an activity with respect to something that human value, often focusing on negative, undesirable consequences. </a:t>
            </a:r>
          </a:p>
          <a:p>
            <a:pPr algn="just">
              <a:spcBef>
                <a:spcPts val="0"/>
              </a:spcBef>
              <a:buNone/>
            </a:pP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just">
              <a:spcBef>
                <a:spcPts val="0"/>
              </a:spcBef>
            </a:pP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Risk implies future uncertainty about deviation from expected earnings or expected outcome. </a:t>
            </a:r>
          </a:p>
          <a:p>
            <a:pPr algn="just">
              <a:spcBef>
                <a:spcPts val="0"/>
              </a:spcBef>
            </a:pP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just">
              <a:spcBef>
                <a:spcPts val="0"/>
              </a:spcBef>
            </a:pP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In finance, risk refers to the degree of uncertainty and/or potential financial loss inherent in an investment decision. Risk measures the uncertainty</a:t>
            </a:r>
            <a:r>
              <a:rPr lang="en-US" sz="2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that an investor is willing to take to realize a gain from an investment.</a:t>
            </a:r>
          </a:p>
          <a:p>
            <a:pPr algn="just">
              <a:spcBef>
                <a:spcPts val="0"/>
              </a:spcBef>
            </a:pP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just">
              <a:spcBef>
                <a:spcPts val="0"/>
              </a:spcBef>
            </a:pP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Mathematical Expression of Risk: </a:t>
            </a:r>
          </a:p>
          <a:p>
            <a:pPr algn="just">
              <a:spcBef>
                <a:spcPts val="0"/>
              </a:spcBef>
              <a:buNone/>
            </a:pPr>
            <a:r>
              <a:rPr lang="en-US" sz="2400" b="1" dirty="0" smtClean="0"/>
              <a:t>	Risk </a:t>
            </a:r>
            <a:r>
              <a:rPr lang="en-US" sz="2400" dirty="0" smtClean="0"/>
              <a:t>= </a:t>
            </a:r>
            <a:r>
              <a:rPr lang="en-US" sz="2400" b="1" dirty="0" smtClean="0"/>
              <a:t>Probability/Likelihood *Impact/Consequence. </a:t>
            </a: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just">
              <a:spcBef>
                <a:spcPts val="0"/>
              </a:spcBef>
              <a:buNone/>
            </a:pPr>
            <a:endPar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just">
              <a:spcBef>
                <a:spcPts val="0"/>
              </a:spcBef>
            </a:pPr>
            <a:endParaRPr lang="en-US" sz="2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l="24485" t="19556" r="40073" b="18222"/>
          <a:stretch>
            <a:fillRect/>
          </a:stretch>
        </p:blipFill>
        <p:spPr bwMode="auto">
          <a:xfrm>
            <a:off x="0" y="0"/>
            <a:ext cx="9144000" cy="6705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8107" t="22963" r="33550" b="9842"/>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5800" y="-18187"/>
            <a:ext cx="7620000" cy="707886"/>
          </a:xfrm>
          <a:prstGeom prst="rect">
            <a:avLst/>
          </a:prstGeom>
        </p:spPr>
        <p:txBody>
          <a:bodyPr wrap="square">
            <a:spAutoFit/>
          </a:bodyPr>
          <a:lstStyle/>
          <a:p>
            <a:pPr algn="ctr"/>
            <a:r>
              <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Risk Matrix</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lstStyle/>
          <a:p>
            <a:pPr algn="ctr">
              <a:buNone/>
            </a:pPr>
            <a:r>
              <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Managing </a:t>
            </a:r>
            <a:r>
              <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Risks</a:t>
            </a:r>
          </a:p>
          <a:p>
            <a:pPr algn="ctr">
              <a:buNone/>
            </a:pPr>
            <a:endPar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endParaRPr lang="en-US" sz="2400" dirty="0"/>
          </a:p>
        </p:txBody>
      </p:sp>
      <p:pic>
        <p:nvPicPr>
          <p:cNvPr id="7" name="Picture 6" descr="10 Golden Rules of Project Risk Management"/>
          <p:cNvPicPr/>
          <p:nvPr/>
        </p:nvPicPr>
        <p:blipFill>
          <a:blip r:embed="rId2"/>
          <a:srcRect/>
          <a:stretch>
            <a:fillRect/>
          </a:stretch>
        </p:blipFill>
        <p:spPr bwMode="auto">
          <a:xfrm>
            <a:off x="0" y="0"/>
            <a:ext cx="1676400" cy="1752600"/>
          </a:xfrm>
          <a:prstGeom prst="rect">
            <a:avLst/>
          </a:prstGeom>
          <a:noFill/>
          <a:ln w="9525">
            <a:noFill/>
            <a:miter lim="800000"/>
            <a:headEnd/>
            <a:tailEnd/>
          </a:ln>
        </p:spPr>
      </p:pic>
      <p:pic>
        <p:nvPicPr>
          <p:cNvPr id="15362" name="Picture 2" descr="Four steps of the risk management process: identify, assess, treat, and monitor &amp; report"/>
          <p:cNvPicPr>
            <a:picLocks noChangeAspect="1" noChangeArrowheads="1"/>
          </p:cNvPicPr>
          <p:nvPr/>
        </p:nvPicPr>
        <p:blipFill>
          <a:blip r:embed="rId3"/>
          <a:srcRect/>
          <a:stretch>
            <a:fillRect/>
          </a:stretch>
        </p:blipFill>
        <p:spPr bwMode="auto">
          <a:xfrm>
            <a:off x="0" y="1600200"/>
            <a:ext cx="9144000" cy="525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US" sz="4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Mitigatio</a:t>
            </a:r>
            <a:r>
              <a:rPr lang="en-U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/Treatment of Risk</a:t>
            </a:r>
            <a:endParaRPr lang="en-U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4" name="Picture 2" descr="Identifying and Managing Business Risks"/>
          <p:cNvPicPr>
            <a:picLocks noChangeAspect="1" noChangeArrowheads="1"/>
          </p:cNvPicPr>
          <p:nvPr/>
        </p:nvPicPr>
        <p:blipFill>
          <a:blip r:embed="rId2"/>
          <a:srcRect l="9465" t="10667" r="7301" b="8000"/>
          <a:stretch>
            <a:fillRect/>
          </a:stretch>
        </p:blipFill>
        <p:spPr bwMode="auto">
          <a:xfrm>
            <a:off x="0" y="1828800"/>
            <a:ext cx="3124200" cy="4648200"/>
          </a:xfrm>
          <a:prstGeom prst="rect">
            <a:avLst/>
          </a:prstGeom>
          <a:noFill/>
        </p:spPr>
      </p:pic>
      <p:pic>
        <p:nvPicPr>
          <p:cNvPr id="31746" name="Picture 2" descr="The Risk Management Process: Manage Uncertainty, Then Repeat - MHA  Consulting"/>
          <p:cNvPicPr>
            <a:picLocks noChangeAspect="1" noChangeArrowheads="1"/>
          </p:cNvPicPr>
          <p:nvPr/>
        </p:nvPicPr>
        <p:blipFill>
          <a:blip r:embed="rId3"/>
          <a:srcRect l="7347" t="5333" r="9389" b="8000"/>
          <a:stretch>
            <a:fillRect/>
          </a:stretch>
        </p:blipFill>
        <p:spPr bwMode="auto">
          <a:xfrm>
            <a:off x="3124200" y="1676400"/>
            <a:ext cx="6019800" cy="495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Qualitative Risk Matrix : Probability x Impact | Download ..."/>
          <p:cNvPicPr>
            <a:picLocks noChangeAspect="1" noChangeArrowheads="1"/>
          </p:cNvPicPr>
          <p:nvPr/>
        </p:nvPicPr>
        <p:blipFill>
          <a:blip r:embed="rId2"/>
          <a:srcRect/>
          <a:stretch>
            <a:fillRect/>
          </a:stretch>
        </p:blipFill>
        <p:spPr bwMode="auto">
          <a:xfrm>
            <a:off x="3152" y="0"/>
            <a:ext cx="9140848"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 10 Risk Probability and Impact Matrix Templates to ..."/>
          <p:cNvPicPr>
            <a:picLocks noChangeAspect="1" noChangeArrowheads="1"/>
          </p:cNvPicPr>
          <p:nvPr/>
        </p:nvPicPr>
        <p:blipFill>
          <a:blip r:embed="rId2"/>
          <a:srcRect l="5625" r="4375" b="7778"/>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pPr algn="ct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Types of Auditing Approaches</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xfrm>
            <a:off x="0" y="762000"/>
            <a:ext cx="9144000" cy="6096000"/>
          </a:xfrm>
        </p:spPr>
        <p:txBody>
          <a:bodyPr/>
          <a:lstStyle/>
          <a:p>
            <a:pPr algn="just">
              <a:spcBef>
                <a:spcPts val="0"/>
              </a:spcBef>
            </a:pPr>
            <a:r>
              <a:rPr lang="en-US" sz="3200" dirty="0" smtClean="0"/>
              <a:t>An important aspect in deciding the outcome of the audit is the approach that the auditing firm uses to complete a given audit assignment. </a:t>
            </a:r>
            <a:r>
              <a:rPr lang="en-US" sz="3200" b="1" dirty="0" smtClean="0">
                <a:solidFill>
                  <a:srgbClr val="FF0000"/>
                </a:solidFill>
              </a:rPr>
              <a:t>Audit failure is more likely if auditors don't use the right auditing approach</a:t>
            </a:r>
            <a:r>
              <a:rPr lang="en-US" sz="3200" dirty="0" smtClean="0">
                <a:solidFill>
                  <a:srgbClr val="FF0000"/>
                </a:solidFill>
              </a:rPr>
              <a:t>, </a:t>
            </a:r>
            <a:r>
              <a:rPr lang="en-US" sz="3200" dirty="0" smtClean="0"/>
              <a:t>which might result in a damaged reputation and even expensive litigation against the company. </a:t>
            </a:r>
          </a:p>
          <a:p>
            <a:pPr algn="just">
              <a:spcBef>
                <a:spcPts val="0"/>
              </a:spcBef>
            </a:pPr>
            <a:r>
              <a:rPr lang="en-US" sz="3200" dirty="0" smtClean="0"/>
              <a:t>Hence, audit firms take </a:t>
            </a:r>
            <a:r>
              <a:rPr lang="en-US" sz="3200" b="1" dirty="0" smtClean="0">
                <a:solidFill>
                  <a:schemeClr val="accent2"/>
                </a:solidFill>
              </a:rPr>
              <a:t>4 different types </a:t>
            </a:r>
            <a:r>
              <a:rPr lang="en-US" sz="3200" dirty="0" smtClean="0"/>
              <a:t>of audit approaches to tackle this complexity.</a:t>
            </a:r>
          </a:p>
          <a:p>
            <a:pPr lvl="2"/>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Balance sheet approach</a:t>
            </a:r>
          </a:p>
          <a:p>
            <a:pPr lvl="2"/>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Systems-based approach</a:t>
            </a:r>
          </a:p>
          <a:p>
            <a:pPr lvl="2"/>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Substantive procedures approach</a:t>
            </a:r>
          </a:p>
          <a:p>
            <a:pPr lvl="2"/>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Risk-based approach</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lgn="ct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Types of Auditing Approaches</a:t>
            </a:r>
            <a:endParaRPr lang="en-US" dirty="0"/>
          </a:p>
        </p:txBody>
      </p:sp>
      <p:sp>
        <p:nvSpPr>
          <p:cNvPr id="3" name="Content Placeholder 2"/>
          <p:cNvSpPr>
            <a:spLocks noGrp="1"/>
          </p:cNvSpPr>
          <p:nvPr>
            <p:ph sz="quarter" idx="1"/>
          </p:nvPr>
        </p:nvSpPr>
        <p:spPr>
          <a:xfrm>
            <a:off x="0" y="533400"/>
            <a:ext cx="9144000" cy="6172200"/>
          </a:xfrm>
        </p:spPr>
        <p:txBody>
          <a:bodyPr>
            <a:noAutofit/>
          </a:bodyPr>
          <a:lstStyle/>
          <a:p>
            <a:pPr marL="457200" indent="-457200" algn="just">
              <a:spcBef>
                <a:spcPts val="0"/>
              </a:spcBef>
              <a:buNone/>
            </a:pPr>
            <a:r>
              <a:rPr lang="en-US" sz="1800" b="1" dirty="0" smtClean="0">
                <a:solidFill>
                  <a:srgbClr val="002060"/>
                </a:solidFill>
              </a:rPr>
              <a:t>1.	</a:t>
            </a:r>
            <a:r>
              <a:rPr lang="en-US" sz="2400" b="1" u="sng" dirty="0" smtClean="0">
                <a:solidFill>
                  <a:srgbClr val="002060"/>
                </a:solidFill>
              </a:rPr>
              <a:t>Balance Sheet Approach</a:t>
            </a:r>
            <a:r>
              <a:rPr lang="en-US" sz="2400" u="sng" dirty="0" smtClean="0">
                <a:solidFill>
                  <a:srgbClr val="002060"/>
                </a:solidFill>
              </a:rPr>
              <a:t>: </a:t>
            </a:r>
            <a:endParaRPr lang="en-US" sz="2000" dirty="0" smtClean="0"/>
          </a:p>
          <a:p>
            <a:pPr marL="457200" indent="-457200" algn="just">
              <a:spcBef>
                <a:spcPts val="0"/>
              </a:spcBef>
              <a:buNone/>
            </a:pPr>
            <a:r>
              <a:rPr lang="en-US" sz="2000" dirty="0" smtClean="0"/>
              <a:t>	Focus: Accuracy of </a:t>
            </a:r>
            <a:r>
              <a:rPr lang="en-US" sz="2000" dirty="0" err="1" smtClean="0"/>
              <a:t>Balancesheet</a:t>
            </a:r>
            <a:endParaRPr lang="en-US" sz="2000" dirty="0" smtClean="0"/>
          </a:p>
          <a:p>
            <a:pPr marL="457200" indent="-457200" algn="just">
              <a:spcBef>
                <a:spcPts val="0"/>
              </a:spcBef>
              <a:buNone/>
            </a:pPr>
            <a:r>
              <a:rPr lang="en-US" sz="2000" dirty="0" smtClean="0"/>
              <a:t>	Objective: to reduce the risk of error or misstatement  in income statement accounts  </a:t>
            </a:r>
          </a:p>
          <a:p>
            <a:pPr marL="457200" indent="-457200" algn="just">
              <a:spcBef>
                <a:spcPts val="0"/>
              </a:spcBef>
              <a:buNone/>
            </a:pPr>
            <a:r>
              <a:rPr lang="en-US" sz="2400" b="1" dirty="0" smtClean="0">
                <a:solidFill>
                  <a:srgbClr val="002060"/>
                </a:solidFill>
              </a:rPr>
              <a:t>2.	</a:t>
            </a:r>
            <a:r>
              <a:rPr lang="en-US" sz="2400" b="1" u="sng" dirty="0" smtClean="0">
                <a:solidFill>
                  <a:srgbClr val="002060"/>
                </a:solidFill>
              </a:rPr>
              <a:t>System-based Approach</a:t>
            </a:r>
            <a:r>
              <a:rPr lang="en-US" sz="2400" u="sng" dirty="0" smtClean="0">
                <a:solidFill>
                  <a:srgbClr val="002060"/>
                </a:solidFill>
              </a:rPr>
              <a:t>:</a:t>
            </a:r>
            <a:r>
              <a:rPr lang="en-US" sz="2400" dirty="0" smtClean="0">
                <a:solidFill>
                  <a:srgbClr val="002060"/>
                </a:solidFill>
              </a:rPr>
              <a:t> </a:t>
            </a:r>
          </a:p>
          <a:p>
            <a:pPr marL="457200" indent="-457200" algn="just">
              <a:spcBef>
                <a:spcPts val="0"/>
              </a:spcBef>
              <a:buNone/>
            </a:pPr>
            <a:r>
              <a:rPr lang="en-US" sz="2000" dirty="0" smtClean="0">
                <a:solidFill>
                  <a:srgbClr val="002060"/>
                </a:solidFill>
              </a:rPr>
              <a:t>	</a:t>
            </a:r>
            <a:r>
              <a:rPr lang="en-US" sz="2000" b="1" u="sng" dirty="0" smtClean="0">
                <a:solidFill>
                  <a:srgbClr val="002060"/>
                </a:solidFill>
              </a:rPr>
              <a:t>Focus: </a:t>
            </a:r>
            <a:r>
              <a:rPr lang="en-US" sz="1800" b="1" u="sng" dirty="0" smtClean="0">
                <a:solidFill>
                  <a:srgbClr val="002060"/>
                </a:solidFill>
              </a:rPr>
              <a:t>O</a:t>
            </a:r>
            <a:r>
              <a:rPr lang="en-US" sz="1800" b="1" dirty="0" smtClean="0"/>
              <a:t>rganization's </a:t>
            </a:r>
            <a:r>
              <a:rPr lang="en-US" sz="1800" b="1" dirty="0" err="1" smtClean="0"/>
              <a:t>ystems</a:t>
            </a:r>
            <a:r>
              <a:rPr lang="en-US" sz="1800" b="1" dirty="0" smtClean="0"/>
              <a:t> of generating financial information and reporting </a:t>
            </a:r>
            <a:endParaRPr lang="en-US" sz="2000" b="1" dirty="0" smtClean="0"/>
          </a:p>
          <a:p>
            <a:pPr marL="457200" indent="-457200" algn="just">
              <a:spcBef>
                <a:spcPts val="0"/>
              </a:spcBef>
              <a:buNone/>
            </a:pPr>
            <a:r>
              <a:rPr lang="en-US" sz="2000" b="1" dirty="0" smtClean="0"/>
              <a:t>	Object:  </a:t>
            </a:r>
            <a:r>
              <a:rPr lang="en-US" sz="1800" b="1" dirty="0" smtClean="0"/>
              <a:t>To identify any areas of risk or opportunities for improvement. </a:t>
            </a:r>
            <a:endParaRPr lang="en-US" sz="2000" dirty="0" smtClean="0"/>
          </a:p>
          <a:p>
            <a:pPr marL="457200" indent="-457200" algn="just">
              <a:spcBef>
                <a:spcPts val="0"/>
              </a:spcBef>
              <a:buNone/>
            </a:pPr>
            <a:r>
              <a:rPr lang="en-US" sz="2400" b="1" dirty="0" smtClean="0">
                <a:solidFill>
                  <a:srgbClr val="002060"/>
                </a:solidFill>
              </a:rPr>
              <a:t>3.	</a:t>
            </a:r>
            <a:r>
              <a:rPr lang="en-US" sz="2400" b="1" u="sng" dirty="0" smtClean="0">
                <a:solidFill>
                  <a:srgbClr val="002060"/>
                </a:solidFill>
              </a:rPr>
              <a:t>Substantive Procedures approach</a:t>
            </a:r>
            <a:r>
              <a:rPr lang="en-US" sz="2400" dirty="0" smtClean="0">
                <a:solidFill>
                  <a:srgbClr val="002060"/>
                </a:solidFill>
              </a:rPr>
              <a:t>: </a:t>
            </a:r>
          </a:p>
          <a:p>
            <a:pPr marL="457200" indent="-457200" algn="just">
              <a:spcBef>
                <a:spcPts val="0"/>
              </a:spcBef>
              <a:buNone/>
            </a:pPr>
            <a:r>
              <a:rPr lang="en-US" sz="2000" dirty="0" smtClean="0">
                <a:solidFill>
                  <a:srgbClr val="002060"/>
                </a:solidFill>
              </a:rPr>
              <a:t>	</a:t>
            </a:r>
            <a:r>
              <a:rPr lang="en-US" sz="2000" b="1" dirty="0" smtClean="0">
                <a:solidFill>
                  <a:srgbClr val="002060"/>
                </a:solidFill>
              </a:rPr>
              <a:t>Focus: </a:t>
            </a:r>
            <a:r>
              <a:rPr lang="en-US" sz="2000" b="1" dirty="0" smtClean="0"/>
              <a:t>testing </a:t>
            </a:r>
            <a:r>
              <a:rPr lang="en-US" sz="2000" dirty="0" smtClean="0"/>
              <a:t>and verifying the amounts and disclosures presented in financial statements through procedures such as reviewing documentation, testing samples of transactions, etc. </a:t>
            </a:r>
          </a:p>
          <a:p>
            <a:pPr marL="457200" indent="-457200" algn="just">
              <a:spcBef>
                <a:spcPts val="0"/>
              </a:spcBef>
              <a:buNone/>
            </a:pPr>
            <a:r>
              <a:rPr lang="en-US" sz="2000" dirty="0" smtClean="0"/>
              <a:t>	</a:t>
            </a:r>
            <a:r>
              <a:rPr lang="en-US" sz="2000" b="1" dirty="0" smtClean="0">
                <a:solidFill>
                  <a:srgbClr val="002060"/>
                </a:solidFill>
              </a:rPr>
              <a:t>Object: </a:t>
            </a:r>
            <a:r>
              <a:rPr lang="en-US" sz="2000" dirty="0" smtClean="0"/>
              <a:t>Ensuring the </a:t>
            </a:r>
            <a:r>
              <a:rPr lang="en-US" sz="2000" b="1" dirty="0" smtClean="0"/>
              <a:t>integrity of financial reporting and promoting transparency and accountability in organizations.</a:t>
            </a:r>
            <a:r>
              <a:rPr lang="en-US" sz="2000" dirty="0" smtClean="0"/>
              <a:t> It involves testing and verifying the amounts and disclosures presented in financial statements through procedures such as reviewing documentation, testing samples of transactions, etc.</a:t>
            </a:r>
            <a:endParaRPr lang="en-US" sz="2000" u="sng" dirty="0" smtClean="0"/>
          </a:p>
          <a:p>
            <a:pPr marL="457200" indent="-457200" algn="just">
              <a:spcBef>
                <a:spcPts val="0"/>
              </a:spcBef>
              <a:buNone/>
            </a:pPr>
            <a:r>
              <a:rPr lang="en-US" sz="2400" b="1" dirty="0" smtClean="0">
                <a:solidFill>
                  <a:srgbClr val="002060"/>
                </a:solidFill>
              </a:rPr>
              <a:t>4.	</a:t>
            </a:r>
            <a:r>
              <a:rPr lang="en-US" sz="2400" b="1" u="sng" dirty="0" smtClean="0">
                <a:solidFill>
                  <a:srgbClr val="002060"/>
                </a:solidFill>
              </a:rPr>
              <a:t>Risk Based Auditing Approach</a:t>
            </a:r>
            <a:r>
              <a:rPr lang="en-US" sz="2400" u="sng" dirty="0" smtClean="0">
                <a:solidFill>
                  <a:srgbClr val="002060"/>
                </a:solidFill>
              </a:rPr>
              <a:t>:</a:t>
            </a:r>
            <a:r>
              <a:rPr lang="en-US" sz="2000" dirty="0" smtClean="0"/>
              <a:t> </a:t>
            </a:r>
          </a:p>
          <a:p>
            <a:pPr marL="457200" indent="-457200" algn="just">
              <a:spcBef>
                <a:spcPts val="0"/>
              </a:spcBef>
              <a:buNone/>
            </a:pPr>
            <a:r>
              <a:rPr lang="en-US" sz="2000" dirty="0" smtClean="0"/>
              <a:t>	This approach involves identifying the areas of the financial statements that are most susceptible to material misstatement, and then designing audit procedures that are tailored to address those risks. By focusing on the areas that present the highest risk, auditors can more efficiently allocate their resources and efforts to areas where there is the greatest likelihood of detecting errors or fraud. (Best utilization of resources)</a:t>
            </a:r>
            <a:endParaRPr lang="en-US" sz="2400" dirty="0" smtClean="0"/>
          </a:p>
          <a:p>
            <a:pPr marL="457200" indent="-457200" algn="just">
              <a:spcBef>
                <a:spcPts val="0"/>
              </a:spcBef>
              <a:buFont typeface="+mj-lt"/>
              <a:buAutoNum type="arabicPeriod"/>
            </a:pPr>
            <a:endParaRPr lang="en-US" sz="1900" dirty="0" smtClean="0"/>
          </a:p>
          <a:p>
            <a:pPr marL="457200" indent="-457200" algn="just">
              <a:spcBef>
                <a:spcPts val="0"/>
              </a:spcBef>
              <a:buFont typeface="+mj-lt"/>
              <a:buAutoNum type="arabicPeriod"/>
            </a:pPr>
            <a:endParaRPr lang="en-US" sz="19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712</TotalTime>
  <Words>520</Words>
  <Application>Microsoft Office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Risk Based Audting Approach(RBAA)</vt:lpstr>
      <vt:lpstr>What is Risk?</vt:lpstr>
      <vt:lpstr>Slide 3</vt:lpstr>
      <vt:lpstr>Slide 4</vt:lpstr>
      <vt:lpstr> Mitigatio/Treatment of Risk</vt:lpstr>
      <vt:lpstr>Slide 6</vt:lpstr>
      <vt:lpstr>Slide 7</vt:lpstr>
      <vt:lpstr> Types of Auditing Approaches</vt:lpstr>
      <vt:lpstr>Types of Auditing Approaches</vt:lpstr>
      <vt:lpstr>What is Risk-based Auditing?</vt:lpstr>
      <vt:lpstr>Risk based Internal Audit (RBIA) </vt:lpstr>
      <vt:lpstr>Objective of Risk-based Auditing Approach</vt:lpstr>
      <vt:lpstr>What are the benefits of a risk-based approach in auditing? </vt:lpstr>
      <vt:lpstr>Benefits of Risk Based Internal Audit </vt:lpstr>
      <vt:lpstr>Reasons for RBA: </vt:lpstr>
      <vt:lpstr>Steps to Take Risk-based Auditing Approach</vt:lpstr>
      <vt:lpstr>Steps to Take Risk-based Auditing Approach-Cont’d</vt:lpstr>
      <vt:lpstr>Steps to Take Risk-based Auditing Approach-Cont’d</vt:lpstr>
      <vt:lpstr>Score based selection of audit Units</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Based</dc:title>
  <dc:creator>Administrator</dc:creator>
  <cp:lastModifiedBy>7eUser</cp:lastModifiedBy>
  <cp:revision>665</cp:revision>
  <dcterms:created xsi:type="dcterms:W3CDTF">2006-08-16T00:00:00Z</dcterms:created>
  <dcterms:modified xsi:type="dcterms:W3CDTF">2024-01-13T03:33:22Z</dcterms:modified>
</cp:coreProperties>
</file>