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9"/>
  </p:notesMasterIdLst>
  <p:handoutMasterIdLst>
    <p:handoutMasterId r:id="rId70"/>
  </p:handoutMasterIdLst>
  <p:sldIdLst>
    <p:sldId id="256" r:id="rId2"/>
    <p:sldId id="403" r:id="rId3"/>
    <p:sldId id="361" r:id="rId4"/>
    <p:sldId id="299" r:id="rId5"/>
    <p:sldId id="404" r:id="rId6"/>
    <p:sldId id="359" r:id="rId7"/>
    <p:sldId id="282" r:id="rId8"/>
    <p:sldId id="405" r:id="rId9"/>
    <p:sldId id="273" r:id="rId10"/>
    <p:sldId id="280" r:id="rId11"/>
    <p:sldId id="372" r:id="rId12"/>
    <p:sldId id="363" r:id="rId13"/>
    <p:sldId id="370" r:id="rId14"/>
    <p:sldId id="371" r:id="rId15"/>
    <p:sldId id="258" r:id="rId16"/>
    <p:sldId id="281" r:id="rId17"/>
    <p:sldId id="373" r:id="rId18"/>
    <p:sldId id="374" r:id="rId19"/>
    <p:sldId id="375" r:id="rId20"/>
    <p:sldId id="277" r:id="rId21"/>
    <p:sldId id="402" r:id="rId22"/>
    <p:sldId id="401" r:id="rId23"/>
    <p:sldId id="400" r:id="rId24"/>
    <p:sldId id="337" r:id="rId25"/>
    <p:sldId id="376" r:id="rId26"/>
    <p:sldId id="377" r:id="rId27"/>
    <p:sldId id="406" r:id="rId28"/>
    <p:sldId id="379" r:id="rId29"/>
    <p:sldId id="388" r:id="rId30"/>
    <p:sldId id="384" r:id="rId31"/>
    <p:sldId id="380" r:id="rId32"/>
    <p:sldId id="289" r:id="rId33"/>
    <p:sldId id="392" r:id="rId34"/>
    <p:sldId id="393" r:id="rId35"/>
    <p:sldId id="295" r:id="rId36"/>
    <p:sldId id="358" r:id="rId37"/>
    <p:sldId id="381" r:id="rId38"/>
    <p:sldId id="382" r:id="rId39"/>
    <p:sldId id="386" r:id="rId40"/>
    <p:sldId id="389" r:id="rId41"/>
    <p:sldId id="390" r:id="rId42"/>
    <p:sldId id="391" r:id="rId43"/>
    <p:sldId id="398" r:id="rId44"/>
    <p:sldId id="399" r:id="rId45"/>
    <p:sldId id="301" r:id="rId46"/>
    <p:sldId id="407" r:id="rId47"/>
    <p:sldId id="408" r:id="rId48"/>
    <p:sldId id="409" r:id="rId49"/>
    <p:sldId id="410" r:id="rId50"/>
    <p:sldId id="411" r:id="rId51"/>
    <p:sldId id="412" r:id="rId52"/>
    <p:sldId id="302" r:id="rId53"/>
    <p:sldId id="303" r:id="rId54"/>
    <p:sldId id="304" r:id="rId55"/>
    <p:sldId id="305" r:id="rId56"/>
    <p:sldId id="306" r:id="rId57"/>
    <p:sldId id="328" r:id="rId58"/>
    <p:sldId id="329" r:id="rId59"/>
    <p:sldId id="396" r:id="rId60"/>
    <p:sldId id="397" r:id="rId61"/>
    <p:sldId id="334" r:id="rId62"/>
    <p:sldId id="357" r:id="rId63"/>
    <p:sldId id="294" r:id="rId64"/>
    <p:sldId id="297" r:id="rId65"/>
    <p:sldId id="298" r:id="rId66"/>
    <p:sldId id="271" r:id="rId67"/>
    <p:sldId id="272"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25880B-574A-4F75-B8BD-224EB4657603}" type="datetimeFigureOut">
              <a:rPr lang="en-US" smtClean="0"/>
              <a:pPr/>
              <a:t>1/13/2024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E12D0F-A961-421A-8A00-559F81C677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B11808-B0E7-4AAA-9D38-73A49DB6D0FE}" type="datetimeFigureOut">
              <a:rPr lang="en-US" smtClean="0"/>
              <a:pPr/>
              <a:t>1/13/2024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E1211B-AD64-4E77-8094-CAF8958C26E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50dbbbf012_0_2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50dbbbf012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50dbbbf012_0_2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50dbbbf012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1/13/2024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1/13/2024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1/13/2024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1/13/2024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1/13/2024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1/13/2024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1/13/2024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1/13/2024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hyperlink" Target="https://resources.workable.com/senior-auditor-job-descripti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linfordco.com/servic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6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style>
          <a:lnRef idx="2">
            <a:schemeClr val="accent3"/>
          </a:lnRef>
          <a:fillRef idx="1">
            <a:schemeClr val="lt1"/>
          </a:fillRef>
          <a:effectRef idx="0">
            <a:schemeClr val="accent3"/>
          </a:effectRef>
          <a:fontRef idx="minor">
            <a:schemeClr val="dk1"/>
          </a:fontRef>
        </p:style>
        <p:txBody>
          <a:bodyPr/>
          <a:lstStyle/>
          <a:p>
            <a:endParaRPr lang="en-US" sz="3600" b="1" dirty="0" smtClean="0">
              <a:solidFill>
                <a:srgbClr val="00B050"/>
              </a:solidFill>
            </a:endParaRPr>
          </a:p>
          <a:p>
            <a:pPr algn="l"/>
            <a:endParaRPr lang="en-US" sz="3200" b="1" dirty="0" smtClean="0">
              <a:ln w="24500" cmpd="dbl">
                <a:solidFill>
                  <a:schemeClr val="accent2">
                    <a:shade val="85000"/>
                    <a:satMod val="155000"/>
                  </a:schemeClr>
                </a:solidFill>
                <a:prstDash val="solid"/>
                <a:miter lim="800000"/>
              </a:ln>
              <a:solidFill>
                <a:srgbClr val="7030A0"/>
              </a:solidFill>
              <a:effectLst>
                <a:outerShdw blurRad="38100" dist="38100" dir="7020000" algn="tl">
                  <a:srgbClr val="000000">
                    <a:alpha val="35000"/>
                  </a:srgbClr>
                </a:outerShdw>
              </a:effectLst>
            </a:endParaRPr>
          </a:p>
          <a:p>
            <a:pPr algn="l"/>
            <a:endParaRPr lang="en-US" sz="2400" b="1" dirty="0" smtClean="0">
              <a:ln w="24500" cmpd="dbl">
                <a:solidFill>
                  <a:schemeClr val="accent2">
                    <a:shade val="85000"/>
                    <a:satMod val="155000"/>
                  </a:schemeClr>
                </a:solidFill>
                <a:prstDash val="solid"/>
                <a:miter lim="800000"/>
              </a:ln>
              <a:solidFill>
                <a:srgbClr val="7030A0"/>
              </a:solidFill>
              <a:effectLst>
                <a:outerShdw blurRad="38100" dist="38100" dir="7020000" algn="tl">
                  <a:srgbClr val="000000">
                    <a:alpha val="35000"/>
                  </a:srgbClr>
                </a:outerShdw>
              </a:effectLst>
            </a:endParaRPr>
          </a:p>
          <a:p>
            <a:pPr algn="l"/>
            <a:endParaRPr lang="en-US" b="1" dirty="0" smtClean="0">
              <a:solidFill>
                <a:srgbClr val="00B050"/>
              </a:solidFill>
            </a:endParaRPr>
          </a:p>
          <a:p>
            <a:pPr lvl="3"/>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endParaRPr>
          </a:p>
          <a:p>
            <a:pPr lvl="3"/>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endParaRPr>
          </a:p>
          <a:p>
            <a:pPr lvl="3"/>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endParaRPr>
          </a:p>
          <a:p>
            <a:pPr lvl="3"/>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endParaRPr>
          </a:p>
          <a:p>
            <a:pPr lvl="3"/>
            <a:endPar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endParaRPr>
          </a:p>
          <a:p>
            <a:pPr lvl="3"/>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rPr>
              <a:t>Md. </a:t>
            </a:r>
            <a:r>
              <a:rPr lang="en-US"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rPr>
              <a:t>Safayet</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rPr>
              <a:t> </a:t>
            </a:r>
            <a:r>
              <a:rPr lang="en-US"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rPr>
              <a:t>Hossain</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rPr>
              <a:t>,</a:t>
            </a:r>
          </a:p>
          <a:p>
            <a:pPr lvl="3"/>
            <a:r>
              <a:rPr lang="en-US" sz="24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rial Rounded MT Bold" pitchFamily="34" charset="0"/>
              </a:rPr>
              <a:t>GM </a:t>
            </a:r>
            <a:r>
              <a:rPr lang="en-US" sz="2400" b="1" cap="all"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rial Rounded MT Bold" pitchFamily="34" charset="0"/>
              </a:rPr>
              <a:t>and </a:t>
            </a:r>
            <a:r>
              <a:rPr lang="en-US" sz="2400" b="1" cap="all"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rial Rounded MT Bold" pitchFamily="34" charset="0"/>
              </a:rPr>
              <a:t>Principal</a:t>
            </a:r>
            <a:endParaRPr lang="en-US" sz="24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rial Rounded MT Bold" pitchFamily="34" charset="0"/>
            </a:endParaRPr>
          </a:p>
          <a:p>
            <a:pPr lvl="3" algn="l"/>
            <a:r>
              <a:rPr lang="en-US" sz="3600" b="1" dirty="0" err="1"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Rupali</a:t>
            </a:r>
            <a:r>
              <a:rPr lang="en-US" sz="3600" b="1"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 Bank Training Academy</a:t>
            </a:r>
          </a:p>
          <a:p>
            <a:pPr lvl="3"/>
            <a:endParaRPr lang="en-US" sz="1000" b="1" dirty="0" smtClean="0">
              <a:solidFill>
                <a:srgbClr val="FF0000"/>
              </a:solidFill>
              <a:latin typeface="Arial Rounded MT Bold" pitchFamily="34" charset="0"/>
            </a:endParaRPr>
          </a:p>
          <a:p>
            <a:pPr lvl="3"/>
            <a:r>
              <a:rPr lang="en-US" sz="6000" b="1" dirty="0" err="1" smtClean="0">
                <a:solidFill>
                  <a:srgbClr val="FF0000"/>
                </a:solidFill>
                <a:latin typeface="Arial Rounded MT Bold" pitchFamily="34" charset="0"/>
              </a:rPr>
              <a:t>Rupali</a:t>
            </a:r>
            <a:r>
              <a:rPr lang="en-US" sz="6000" b="1" dirty="0" smtClean="0">
                <a:solidFill>
                  <a:srgbClr val="FF0000"/>
                </a:solidFill>
                <a:latin typeface="Arial Rounded MT Bold" pitchFamily="34" charset="0"/>
              </a:rPr>
              <a:t> Bank PLC</a:t>
            </a:r>
          </a:p>
          <a:p>
            <a:pPr lvl="3" algn="just"/>
            <a:endParaRPr lang="en-US" sz="4400" b="1" dirty="0" smtClean="0">
              <a:solidFill>
                <a:schemeClr val="tx1"/>
              </a:solidFill>
            </a:endParaRPr>
          </a:p>
          <a:p>
            <a:pPr lvl="3" algn="just"/>
            <a:endParaRPr lang="en-US" sz="3600" dirty="0">
              <a:solidFill>
                <a:schemeClr val="tx1"/>
              </a:solidFill>
            </a:endParaRPr>
          </a:p>
        </p:txBody>
      </p:sp>
      <p:pic>
        <p:nvPicPr>
          <p:cNvPr id="4" name="Picture 3" descr="à¦¸à¦®à§à¦ªà¦°à§à¦à¦¿à¦¤ à¦à¦¬à¦¿"/>
          <p:cNvPicPr/>
          <p:nvPr/>
        </p:nvPicPr>
        <p:blipFill>
          <a:blip r:embed="rId2" cstate="print"/>
          <a:srcRect l="12500" r="12500"/>
          <a:stretch>
            <a:fillRect/>
          </a:stretch>
        </p:blipFill>
        <p:spPr bwMode="auto">
          <a:xfrm>
            <a:off x="152400" y="5334000"/>
            <a:ext cx="1143000" cy="1143000"/>
          </a:xfrm>
          <a:prstGeom prst="rect">
            <a:avLst/>
          </a:prstGeom>
          <a:noFill/>
          <a:ln w="9525">
            <a:noFill/>
            <a:miter lim="800000"/>
            <a:headEnd/>
            <a:tailEnd/>
          </a:ln>
        </p:spPr>
      </p:pic>
      <p:sp>
        <p:nvSpPr>
          <p:cNvPr id="5" name="Rectangle 4"/>
          <p:cNvSpPr/>
          <p:nvPr/>
        </p:nvSpPr>
        <p:spPr>
          <a:xfrm>
            <a:off x="1" y="1"/>
            <a:ext cx="9143999" cy="769441"/>
          </a:xfrm>
          <a:prstGeom prst="rect">
            <a:avLst/>
          </a:prstGeom>
          <a:noFill/>
        </p:spPr>
        <p:txBody>
          <a:bodyPr wrap="square" lIns="91440" tIns="45720" rIns="91440" bIns="45720">
            <a:spAutoFit/>
          </a:bodyPr>
          <a:lstStyle/>
          <a:p>
            <a:pPr algn="ctr"/>
            <a:r>
              <a:rPr lang="en-US" sz="4400" b="1"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Audit and Inspection</a:t>
            </a:r>
            <a:endParaRPr lang="en-US" sz="44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p:txBody>
      </p:sp>
      <p:pic>
        <p:nvPicPr>
          <p:cNvPr id="86018" name="Picture 2" descr="inspection audit difference"/>
          <p:cNvPicPr>
            <a:picLocks noChangeAspect="1" noChangeArrowheads="1"/>
          </p:cNvPicPr>
          <p:nvPr/>
        </p:nvPicPr>
        <p:blipFill>
          <a:blip r:embed="rId3"/>
          <a:srcRect/>
          <a:stretch>
            <a:fillRect/>
          </a:stretch>
        </p:blipFill>
        <p:spPr bwMode="auto">
          <a:xfrm>
            <a:off x="0" y="838200"/>
            <a:ext cx="9144000" cy="3017990"/>
          </a:xfrm>
          <a:prstGeom prst="rect">
            <a:avLst/>
          </a:prstGeom>
          <a:noFill/>
        </p:spPr>
      </p:pic>
    </p:spTree>
  </p:cSld>
  <p:clrMapOvr>
    <a:masterClrMapping/>
  </p:clrMapOvr>
  <p:transition>
    <p:cover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9144000" cy="6248400"/>
          </a:xfrm>
        </p:spPr>
        <p:style>
          <a:lnRef idx="2">
            <a:schemeClr val="accent3"/>
          </a:lnRef>
          <a:fillRef idx="1">
            <a:schemeClr val="lt1"/>
          </a:fillRef>
          <a:effectRef idx="0">
            <a:schemeClr val="accent3"/>
          </a:effectRef>
          <a:fontRef idx="minor">
            <a:schemeClr val="dk1"/>
          </a:fontRef>
        </p:style>
        <p:txBody>
          <a:bodyPr>
            <a:normAutofit/>
          </a:bodyPr>
          <a:lstStyle/>
          <a:p>
            <a:pPr algn="just"/>
            <a:r>
              <a:rPr lang="en-US"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Unicode MS" pitchFamily="34" charset="-128"/>
                <a:ea typeface="Arial Unicode MS" pitchFamily="34" charset="-128"/>
                <a:cs typeface="Arial Unicode MS" pitchFamily="34" charset="-128"/>
              </a:rPr>
              <a:t>The International Federation of Accountants(</a:t>
            </a:r>
            <a:r>
              <a:rPr lang="en-US"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Unicode MS" pitchFamily="34" charset="-128"/>
                <a:ea typeface="Arial Unicode MS" pitchFamily="34" charset="-128"/>
                <a:cs typeface="Arial Unicode MS" pitchFamily="34" charset="-128"/>
              </a:rPr>
              <a:t>IFA</a:t>
            </a:r>
            <a:r>
              <a:rPr lang="en-US"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Unicode MS" pitchFamily="34" charset="-128"/>
                <a:ea typeface="Arial Unicode MS" pitchFamily="34" charset="-128"/>
                <a:cs typeface="Arial Unicode MS" pitchFamily="34" charset="-128"/>
              </a:rPr>
              <a:t>) has given the following definition of an audit, </a:t>
            </a:r>
            <a:r>
              <a:rPr lang="en-US" sz="2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latin typeface="Arial Unicode MS" pitchFamily="34" charset="-128"/>
                <a:ea typeface="Arial Unicode MS" pitchFamily="34" charset="-128"/>
                <a:cs typeface="Arial Unicode MS" pitchFamily="34" charset="-128"/>
              </a:rPr>
              <a:t>“audit is an </a:t>
            </a:r>
            <a:r>
              <a:rPr lang="en-US" sz="2400" b="1" dirty="0" smtClean="0">
                <a:ln w="12700">
                  <a:solidFill>
                    <a:schemeClr val="tx2">
                      <a:satMod val="155000"/>
                    </a:schemeClr>
                  </a:solidFill>
                  <a:prstDash val="solid"/>
                </a:ln>
                <a:solidFill>
                  <a:schemeClr val="accent3">
                    <a:lumMod val="50000"/>
                  </a:schemeClr>
                </a:solidFill>
                <a:effectLst>
                  <a:outerShdw blurRad="41275" dist="20320" dir="1800000" algn="tl" rotWithShape="0">
                    <a:srgbClr val="000000">
                      <a:alpha val="40000"/>
                    </a:srgbClr>
                  </a:outerShdw>
                </a:effectLst>
                <a:latin typeface="Arial Unicode MS" pitchFamily="34" charset="-128"/>
                <a:ea typeface="Arial Unicode MS" pitchFamily="34" charset="-128"/>
                <a:cs typeface="Arial Unicode MS" pitchFamily="34" charset="-128"/>
              </a:rPr>
              <a:t>independent </a:t>
            </a:r>
            <a:r>
              <a:rPr lang="en-US" sz="2400" b="1" u="sng"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Arial Unicode MS" pitchFamily="34" charset="-128"/>
                <a:ea typeface="Arial Unicode MS" pitchFamily="34" charset="-128"/>
                <a:cs typeface="Arial Unicode MS" pitchFamily="34" charset="-128"/>
              </a:rPr>
              <a:t>inspection</a:t>
            </a:r>
            <a:r>
              <a:rPr lang="en-US" sz="2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latin typeface="Arial Unicode MS" pitchFamily="34" charset="-128"/>
                <a:ea typeface="Arial Unicode MS" pitchFamily="34" charset="-128"/>
                <a:cs typeface="Arial Unicode MS" pitchFamily="34" charset="-128"/>
              </a:rPr>
              <a:t>(?) </a:t>
            </a:r>
            <a:r>
              <a:rPr lang="en-US"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Unicode MS" pitchFamily="34" charset="-128"/>
                <a:ea typeface="Arial Unicode MS" pitchFamily="34" charset="-128"/>
                <a:cs typeface="Arial Unicode MS" pitchFamily="34" charset="-128"/>
              </a:rPr>
              <a:t>of the </a:t>
            </a:r>
            <a:r>
              <a:rPr lang="en-US" sz="2400" b="1" u="sng"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latin typeface="Arial Unicode MS" pitchFamily="34" charset="-128"/>
                <a:ea typeface="Arial Unicode MS" pitchFamily="34" charset="-128"/>
                <a:cs typeface="Arial Unicode MS" pitchFamily="34" charset="-128"/>
              </a:rPr>
              <a:t>financial information </a:t>
            </a:r>
            <a:r>
              <a:rPr lang="en-US"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Unicode MS" pitchFamily="34" charset="-128"/>
                <a:ea typeface="Arial Unicode MS" pitchFamily="34" charset="-128"/>
                <a:cs typeface="Arial Unicode MS" pitchFamily="34" charset="-128"/>
              </a:rPr>
              <a:t>of any organization, </a:t>
            </a:r>
            <a:r>
              <a:rPr lang="en-US" sz="2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latin typeface="Arial Unicode MS" pitchFamily="34" charset="-128"/>
                <a:ea typeface="Arial Unicode MS" pitchFamily="34" charset="-128"/>
                <a:cs typeface="Arial Unicode MS" pitchFamily="34" charset="-128"/>
              </a:rPr>
              <a:t>whether profit-oriented or not profit-oriented</a:t>
            </a:r>
            <a:r>
              <a:rPr lang="en-US"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Unicode MS" pitchFamily="34" charset="-128"/>
                <a:ea typeface="Arial Unicode MS" pitchFamily="34" charset="-128"/>
                <a:cs typeface="Arial Unicode MS" pitchFamily="34" charset="-128"/>
              </a:rPr>
              <a:t>, irrespective of its legal form, status or size </a:t>
            </a:r>
            <a:r>
              <a:rPr lang="en-US" sz="24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Arial Unicode MS" pitchFamily="34" charset="-128"/>
                <a:ea typeface="Arial Unicode MS" pitchFamily="34" charset="-128"/>
                <a:cs typeface="Arial Unicode MS" pitchFamily="34" charset="-128"/>
              </a:rPr>
              <a:t>when such examination is conducted with a view to express an </a:t>
            </a:r>
            <a:r>
              <a:rPr lang="en-US" sz="2400" b="1" u="sng"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Arial Unicode MS" pitchFamily="34" charset="-128"/>
                <a:ea typeface="Arial Unicode MS" pitchFamily="34" charset="-128"/>
                <a:cs typeface="Arial Unicode MS" pitchFamily="34" charset="-128"/>
              </a:rPr>
              <a:t>Opinion</a:t>
            </a:r>
            <a:r>
              <a:rPr lang="en-US" sz="1800" b="1" u="sng"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Arial Unicode MS" pitchFamily="34" charset="-128"/>
                <a:ea typeface="Arial Unicode MS" pitchFamily="34" charset="-128"/>
                <a:cs typeface="Arial Unicode MS" pitchFamily="34" charset="-128"/>
              </a:rPr>
              <a:t> </a:t>
            </a:r>
            <a:r>
              <a:rPr lang="en-US" sz="24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Arial Unicode MS" pitchFamily="34" charset="-128"/>
                <a:ea typeface="Arial Unicode MS" pitchFamily="34" charset="-128"/>
                <a:cs typeface="Arial Unicode MS" pitchFamily="34" charset="-128"/>
              </a:rPr>
              <a:t>thereof ”.</a:t>
            </a:r>
          </a:p>
          <a:p>
            <a:pPr algn="just"/>
            <a:r>
              <a:rPr lang="en-US" sz="2400" b="1" dirty="0" smtClean="0">
                <a:latin typeface="Arial Unicode MS" pitchFamily="34" charset="-128"/>
                <a:ea typeface="Arial Unicode MS" pitchFamily="34" charset="-128"/>
                <a:cs typeface="Arial Unicode MS" pitchFamily="34" charset="-128"/>
              </a:rPr>
              <a:t>According to Montgomery (USA), </a:t>
            </a:r>
            <a:r>
              <a:rPr lang="en-US" sz="2400" b="1" dirty="0" smtClean="0">
                <a:solidFill>
                  <a:srgbClr val="7030A0"/>
                </a:solidFill>
                <a:latin typeface="Arial Unicode MS" pitchFamily="34" charset="-128"/>
                <a:ea typeface="Arial Unicode MS" pitchFamily="34" charset="-128"/>
                <a:cs typeface="Arial Unicode MS" pitchFamily="34" charset="-128"/>
              </a:rPr>
              <a:t>“</a:t>
            </a:r>
            <a:r>
              <a:rPr lang="en-US" sz="2400" b="1" dirty="0" smtClean="0">
                <a:solidFill>
                  <a:srgbClr val="00B050"/>
                </a:solidFill>
                <a:latin typeface="Arial Unicode MS" pitchFamily="34" charset="-128"/>
                <a:ea typeface="Arial Unicode MS" pitchFamily="34" charset="-128"/>
                <a:cs typeface="Arial Unicode MS" pitchFamily="34" charset="-128"/>
              </a:rPr>
              <a:t>Auditing is a </a:t>
            </a:r>
            <a:r>
              <a:rPr lang="en-US" sz="2400" b="1" dirty="0" smtClean="0">
                <a:solidFill>
                  <a:srgbClr val="C00000"/>
                </a:solidFill>
                <a:latin typeface="Arial Unicode MS" pitchFamily="34" charset="-128"/>
                <a:ea typeface="Arial Unicode MS" pitchFamily="34" charset="-128"/>
                <a:cs typeface="Arial Unicode MS" pitchFamily="34" charset="-128"/>
              </a:rPr>
              <a:t>systematic examination </a:t>
            </a:r>
            <a:r>
              <a:rPr lang="en-US" sz="2400" b="1" dirty="0" smtClean="0">
                <a:solidFill>
                  <a:srgbClr val="00B050"/>
                </a:solidFill>
                <a:latin typeface="Arial Unicode MS" pitchFamily="34" charset="-128"/>
                <a:ea typeface="Arial Unicode MS" pitchFamily="34" charset="-128"/>
                <a:cs typeface="Arial Unicode MS" pitchFamily="34" charset="-128"/>
              </a:rPr>
              <a:t>of the </a:t>
            </a:r>
            <a:r>
              <a:rPr lang="en-US" sz="2400" b="1" dirty="0" smtClean="0">
                <a:solidFill>
                  <a:srgbClr val="C00000"/>
                </a:solidFill>
                <a:latin typeface="Arial Unicode MS" pitchFamily="34" charset="-128"/>
                <a:ea typeface="Arial Unicode MS" pitchFamily="34" charset="-128"/>
                <a:cs typeface="Arial Unicode MS" pitchFamily="34" charset="-128"/>
              </a:rPr>
              <a:t>books and records </a:t>
            </a:r>
            <a:r>
              <a:rPr lang="en-US" sz="2400" b="1" dirty="0" smtClean="0">
                <a:solidFill>
                  <a:srgbClr val="00B050"/>
                </a:solidFill>
                <a:latin typeface="Arial Unicode MS" pitchFamily="34" charset="-128"/>
                <a:ea typeface="Arial Unicode MS" pitchFamily="34" charset="-128"/>
                <a:cs typeface="Arial Unicode MS" pitchFamily="34" charset="-128"/>
              </a:rPr>
              <a:t>of a business or other organization in order </a:t>
            </a:r>
            <a:r>
              <a:rPr lang="en-US" sz="2400" b="1" dirty="0" smtClean="0">
                <a:solidFill>
                  <a:srgbClr val="C00000"/>
                </a:solidFill>
                <a:latin typeface="Arial Unicode MS" pitchFamily="34" charset="-128"/>
                <a:ea typeface="Arial Unicode MS" pitchFamily="34" charset="-128"/>
                <a:cs typeface="Arial Unicode MS" pitchFamily="34" charset="-128"/>
              </a:rPr>
              <a:t>to ascertain or verify</a:t>
            </a:r>
            <a:r>
              <a:rPr lang="en-US" sz="2400" b="1" dirty="0" smtClean="0">
                <a:solidFill>
                  <a:srgbClr val="00B050"/>
                </a:solidFill>
                <a:latin typeface="Arial Unicode MS" pitchFamily="34" charset="-128"/>
                <a:ea typeface="Arial Unicode MS" pitchFamily="34" charset="-128"/>
                <a:cs typeface="Arial Unicode MS" pitchFamily="34" charset="-128"/>
              </a:rPr>
              <a:t> to </a:t>
            </a:r>
            <a:r>
              <a:rPr lang="en-US" sz="2400" b="1" dirty="0" smtClean="0">
                <a:solidFill>
                  <a:srgbClr val="C00000"/>
                </a:solidFill>
                <a:latin typeface="Arial Unicode MS" pitchFamily="34" charset="-128"/>
                <a:ea typeface="Arial Unicode MS" pitchFamily="34" charset="-128"/>
                <a:cs typeface="Arial Unicode MS" pitchFamily="34" charset="-128"/>
              </a:rPr>
              <a:t>report upon the facts regarding its financial operation and the result thereof -</a:t>
            </a:r>
            <a:r>
              <a:rPr lang="en-US" sz="2000" b="1" dirty="0" err="1" smtClean="0">
                <a:solidFill>
                  <a:srgbClr val="7030A0"/>
                </a:solidFill>
                <a:latin typeface="Nikosh2" pitchFamily="2" charset="0"/>
                <a:cs typeface="Nikosh2" pitchFamily="2" charset="0"/>
              </a:rPr>
              <a:t>অর্থা</a:t>
            </a:r>
            <a:r>
              <a:rPr lang="en-US" sz="2000" b="1" dirty="0" smtClean="0">
                <a:solidFill>
                  <a:srgbClr val="7030A0"/>
                </a:solidFill>
                <a:latin typeface="Nikosh2" pitchFamily="2" charset="0"/>
                <a:cs typeface="Nikosh2" pitchFamily="2" charset="0"/>
              </a:rPr>
              <a:t>ৎ </a:t>
            </a:r>
            <a:r>
              <a:rPr lang="en-US" sz="2000" b="1" dirty="0" err="1" smtClean="0">
                <a:solidFill>
                  <a:srgbClr val="7030A0"/>
                </a:solidFill>
                <a:latin typeface="Nikosh2" pitchFamily="2" charset="0"/>
                <a:cs typeface="Nikosh2" pitchFamily="2" charset="0"/>
              </a:rPr>
              <a:t>নিরীক্ষা</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হলো</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এমন</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একটি</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পদ্ধতি</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যাতে</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ব্যবসা</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প্রতিষ্ঠানে</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ব্যবহৃত</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যাবতীয়</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হিসাব-বহি</a:t>
            </a:r>
            <a:r>
              <a:rPr lang="en-US" sz="2000" b="1" dirty="0" smtClean="0">
                <a:solidFill>
                  <a:srgbClr val="7030A0"/>
                </a:solidFill>
                <a:latin typeface="Nikosh2" pitchFamily="2" charset="0"/>
                <a:cs typeface="Nikosh2" pitchFamily="2" charset="0"/>
              </a:rPr>
              <a:t> ও </a:t>
            </a:r>
            <a:r>
              <a:rPr lang="en-US" sz="2000" b="1" dirty="0" err="1" smtClean="0">
                <a:solidFill>
                  <a:srgbClr val="7030A0"/>
                </a:solidFill>
                <a:latin typeface="Nikosh2" pitchFamily="2" charset="0"/>
                <a:cs typeface="Nikosh2" pitchFamily="2" charset="0"/>
              </a:rPr>
              <a:t>নথিসমূহে</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রক্ষিত</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হিসাব</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বিবরনী</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পরীক্ষা</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করা</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হয়</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এবং</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যে</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কার্যক্রমের</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ফলে</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প্রতিষ্ঠানের</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আর্থিক</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লেনদেনের</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সঠিক</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চিত্র</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প্রতিফলিত</a:t>
            </a:r>
            <a:r>
              <a:rPr lang="en-US" sz="2000" b="1" dirty="0" smtClean="0">
                <a:solidFill>
                  <a:srgbClr val="7030A0"/>
                </a:solidFill>
                <a:latin typeface="Nikosh2" pitchFamily="2" charset="0"/>
                <a:cs typeface="Nikosh2" pitchFamily="2" charset="0"/>
              </a:rPr>
              <a:t> </a:t>
            </a:r>
            <a:r>
              <a:rPr lang="en-US" sz="2000" b="1" dirty="0" err="1" smtClean="0">
                <a:solidFill>
                  <a:srgbClr val="7030A0"/>
                </a:solidFill>
                <a:latin typeface="Nikosh2" pitchFamily="2" charset="0"/>
                <a:cs typeface="Nikosh2" pitchFamily="2" charset="0"/>
              </a:rPr>
              <a:t>হয়</a:t>
            </a:r>
            <a:r>
              <a:rPr lang="en-US" sz="2000" b="1" dirty="0" smtClean="0">
                <a:solidFill>
                  <a:srgbClr val="7030A0"/>
                </a:solidFill>
                <a:latin typeface="Nikosh2" pitchFamily="2" charset="0"/>
                <a:cs typeface="Nikosh2" pitchFamily="2" charset="0"/>
              </a:rPr>
              <a:t>” </a:t>
            </a:r>
            <a:endParaRPr lang="en-US" sz="3200" b="1" dirty="0" smtClean="0">
              <a:solidFill>
                <a:srgbClr val="7030A0"/>
              </a:solidFill>
              <a:latin typeface="Nikosh2" pitchFamily="2" charset="0"/>
              <a:cs typeface="Nikosh2" pitchFamily="2" charset="0"/>
            </a:endParaRPr>
          </a:p>
          <a:p>
            <a:pPr algn="just"/>
            <a:r>
              <a:rPr lang="en-US" sz="2400" b="1" dirty="0" err="1" smtClean="0">
                <a:solidFill>
                  <a:schemeClr val="accent4"/>
                </a:solidFill>
                <a:latin typeface="Nikosh2" pitchFamily="2" charset="0"/>
                <a:cs typeface="Nikosh2" pitchFamily="2" charset="0"/>
              </a:rPr>
              <a:t>স্প্যিয়ার</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এন্ড</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প্যাগলারের</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মতে</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নিরীক্ষা</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হলো</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ব্যবসায়</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ব্যবহৃত</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হিসাবের</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বহি</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নথি</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কাগজপত্র</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ইত্যাদির</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বিশদ</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পরীক্ষা</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যাতে</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নির্ভূলভাবে</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একটি</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ব্যবসা</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প্রতিষ্ঠানের</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স্থিতিপত্র</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তৈরি</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করা</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যায়</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এবং</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প্রতিষ্ঠানের</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আর্থিক</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লেনদেনের</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একটি</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সুস্পষ্ট</a:t>
            </a:r>
            <a:r>
              <a:rPr lang="en-US" sz="2400" b="1" dirty="0" smtClean="0">
                <a:solidFill>
                  <a:schemeClr val="accent4"/>
                </a:solidFill>
                <a:latin typeface="Nikosh2" pitchFamily="2" charset="0"/>
                <a:cs typeface="Nikosh2" pitchFamily="2" charset="0"/>
              </a:rPr>
              <a:t> ও </a:t>
            </a:r>
            <a:r>
              <a:rPr lang="en-US" sz="2400" b="1" dirty="0" err="1" smtClean="0">
                <a:solidFill>
                  <a:schemeClr val="accent4"/>
                </a:solidFill>
                <a:latin typeface="Nikosh2" pitchFamily="2" charset="0"/>
                <a:cs typeface="Nikosh2" pitchFamily="2" charset="0"/>
              </a:rPr>
              <a:t>স্বচ্ছ</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প্রতিচ্ছবি</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ফুটে</a:t>
            </a:r>
            <a:r>
              <a:rPr lang="en-US" sz="2400" b="1" dirty="0" smtClean="0">
                <a:solidFill>
                  <a:schemeClr val="accent4"/>
                </a:solidFill>
                <a:latin typeface="Nikosh2" pitchFamily="2" charset="0"/>
                <a:cs typeface="Nikosh2" pitchFamily="2" charset="0"/>
              </a:rPr>
              <a:t> </a:t>
            </a:r>
            <a:r>
              <a:rPr lang="en-US" sz="2400" b="1" dirty="0" err="1" smtClean="0">
                <a:solidFill>
                  <a:schemeClr val="accent4"/>
                </a:solidFill>
                <a:latin typeface="Nikosh2" pitchFamily="2" charset="0"/>
                <a:cs typeface="Nikosh2" pitchFamily="2" charset="0"/>
              </a:rPr>
              <a:t>উঠে</a:t>
            </a:r>
            <a:r>
              <a:rPr lang="en-US" sz="2400" b="1" dirty="0" smtClean="0">
                <a:solidFill>
                  <a:schemeClr val="accent4"/>
                </a:solidFill>
                <a:latin typeface="Nikosh2" pitchFamily="2" charset="0"/>
                <a:cs typeface="Nikosh2" pitchFamily="2" charset="0"/>
              </a:rPr>
              <a:t>”</a:t>
            </a:r>
          </a:p>
          <a:p>
            <a:pPr algn="just">
              <a:spcBef>
                <a:spcPts val="0"/>
              </a:spcBef>
              <a:buNone/>
            </a:pPr>
            <a:endParaRPr lang="en-US" sz="2000" b="1" dirty="0" smtClean="0">
              <a:solidFill>
                <a:schemeClr val="accent6"/>
              </a:solidFill>
              <a:latin typeface="Andalus" pitchFamily="18" charset="-78"/>
              <a:cs typeface="Andalus" pitchFamily="18" charset="-78"/>
            </a:endParaRPr>
          </a:p>
        </p:txBody>
      </p:sp>
      <p:sp>
        <p:nvSpPr>
          <p:cNvPr id="3" name="Title 2"/>
          <p:cNvSpPr>
            <a:spLocks noGrp="1"/>
          </p:cNvSpPr>
          <p:nvPr>
            <p:ph type="title"/>
          </p:nvPr>
        </p:nvSpPr>
        <p:spPr>
          <a:xfrm>
            <a:off x="0" y="0"/>
            <a:ext cx="9144000" cy="533400"/>
          </a:xfrm>
        </p:spPr>
        <p:txBody>
          <a:bodyPr/>
          <a:lstStyle/>
          <a:p>
            <a:pPr algn="ctr"/>
            <a:r>
              <a:rPr lang="en-US" sz="4400" u="sng" dirty="0" smtClean="0">
                <a:solidFill>
                  <a:srgbClr val="FF0000"/>
                </a:solidFill>
              </a:rPr>
              <a:t/>
            </a:r>
            <a:br>
              <a:rPr lang="en-US" sz="4400" u="sng" dirty="0" smtClean="0">
                <a:solidFill>
                  <a:srgbClr val="FF0000"/>
                </a:solidFill>
              </a:rPr>
            </a:br>
            <a:r>
              <a:rPr lang="en-US" sz="4400" u="sng"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Definition of Audit?</a:t>
            </a:r>
            <a:br>
              <a:rPr lang="en-US" sz="4400" u="sng"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br>
            <a:endParaRPr lang="en-US" dirty="0">
              <a:solidFill>
                <a:schemeClr val="accent2">
                  <a:lumMod val="75000"/>
                </a:schemeClr>
              </a:solidFill>
            </a:endParaRPr>
          </a:p>
        </p:txBody>
      </p:sp>
    </p:spTree>
  </p:cSld>
  <p:clrMapOvr>
    <a:masterClrMapping/>
  </p:clrMapOvr>
  <p:transition>
    <p:cover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2">
            <a:schemeClr val="accent3"/>
          </a:lnRef>
          <a:fillRef idx="1">
            <a:schemeClr val="lt1"/>
          </a:fillRef>
          <a:effectRef idx="0">
            <a:schemeClr val="accent3"/>
          </a:effectRef>
          <a:fontRef idx="minor">
            <a:schemeClr val="dk1"/>
          </a:fontRef>
        </p:style>
        <p:txBody>
          <a:bodyPr/>
          <a:lstStyle/>
          <a:p>
            <a:pPr>
              <a:buNone/>
            </a:pPr>
            <a:r>
              <a:rPr lang="en-US" sz="3200" b="1" u="sng" dirty="0" smtClean="0">
                <a:solidFill>
                  <a:srgbClr val="FF0000"/>
                </a:solidFill>
              </a:rPr>
              <a:t>Definition of Audit cont’d:</a:t>
            </a:r>
          </a:p>
          <a:p>
            <a:pPr algn="just"/>
            <a:r>
              <a:rPr lang="en-US" b="1" dirty="0" smtClean="0">
                <a:solidFill>
                  <a:srgbClr val="0070C0"/>
                </a:solidFill>
              </a:rPr>
              <a:t>As per ICC Guidelines-2018, the term audit is defined as- </a:t>
            </a:r>
            <a:r>
              <a:rPr lang="en-US" b="1" dirty="0" smtClean="0">
                <a:solidFill>
                  <a:srgbClr val="FF0000"/>
                </a:solidFill>
              </a:rPr>
              <a:t>Audit is event to event </a:t>
            </a:r>
            <a:r>
              <a:rPr lang="en-US" b="1" u="sng" dirty="0" smtClean="0">
                <a:solidFill>
                  <a:schemeClr val="accent3"/>
                </a:solidFill>
              </a:rPr>
              <a:t>detailed scrutiny of all aspects</a:t>
            </a:r>
            <a:r>
              <a:rPr lang="en-US" b="1" dirty="0" smtClean="0">
                <a:solidFill>
                  <a:srgbClr val="FF0000"/>
                </a:solidFill>
              </a:rPr>
              <a:t> under the coverage of related laws, acts, rules and regulations.</a:t>
            </a:r>
          </a:p>
          <a:p>
            <a:pPr algn="just">
              <a:buNone/>
            </a:pPr>
            <a:r>
              <a:rPr lang="en-US" sz="4000" b="1" dirty="0" smtClean="0">
                <a:solidFill>
                  <a:srgbClr val="0070C0"/>
                </a:solidFill>
              </a:rPr>
              <a:t>	</a:t>
            </a:r>
            <a:r>
              <a:rPr lang="en-US" sz="3600" b="1" u="sng" dirty="0" smtClean="0">
                <a:solidFill>
                  <a:srgbClr val="002060"/>
                </a:solidFill>
              </a:rPr>
              <a:t>So we can define audit as:</a:t>
            </a:r>
            <a:endParaRPr lang="en-US" sz="2800" b="1" u="sng" dirty="0" smtClean="0">
              <a:solidFill>
                <a:srgbClr val="002060"/>
              </a:solidFill>
            </a:endParaRPr>
          </a:p>
          <a:p>
            <a:pPr algn="just">
              <a:buNone/>
            </a:pP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Audit is a </a:t>
            </a:r>
            <a:r>
              <a:rPr lang="en-US" sz="2400" b="1" u="sng"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systematic and independent examination</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of books of accounts, transactions records, documents and vouchers of an organization </a:t>
            </a:r>
            <a:r>
              <a:rPr lang="en-US" sz="2400"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to ascertain </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how far </a:t>
            </a:r>
            <a:r>
              <a:rPr lang="en-US" sz="24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the financial statements, as well as non-financial disclosures, </a:t>
            </a:r>
            <a:r>
              <a:rPr lang="en-US" sz="2400"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present</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sz="2400" b="1" u="sng"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a true and fair view of the concern</a:t>
            </a:r>
            <a:r>
              <a:rPr lang="en-US" sz="2400" b="1" u="sng"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 </a:t>
            </a:r>
            <a:r>
              <a:rPr lang="en-US" sz="2400"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assess</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sz="2400" b="1" u="sng"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the validity of it with set standards</a:t>
            </a:r>
            <a:r>
              <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a:t>
            </a:r>
            <a:r>
              <a:rPr lang="en-US" sz="2400" b="1"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 </a:t>
            </a:r>
            <a:r>
              <a:rPr lang="en-US" sz="2400"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ensure</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sz="2400" b="1" u="sng"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the books of accounts are properly maintained by the concern as required by law </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and </a:t>
            </a:r>
            <a:r>
              <a:rPr lang="en-US" sz="2400"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summarizes</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sz="2400" b="1" u="sng"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its finding with an </a:t>
            </a:r>
            <a:r>
              <a:rPr lang="en-US" sz="2400" b="1" u="sng"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opinion</a:t>
            </a:r>
            <a:r>
              <a:rPr lang="en-US" sz="2400" b="1" u="sng"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thereof</a:t>
            </a:r>
            <a:r>
              <a:rPr lang="en-US" sz="2400" b="1" i="1" u="sng"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a:t>
            </a:r>
          </a:p>
          <a:p>
            <a:pPr algn="just">
              <a:buNone/>
            </a:pPr>
            <a:endParaRPr lang="en-US" sz="2800" b="1" i="1" dirty="0" smtClean="0"/>
          </a:p>
          <a:p>
            <a:pPr algn="just">
              <a:buNone/>
            </a:pPr>
            <a:endParaRPr lang="en-US" dirty="0">
              <a:solidFill>
                <a:srgbClr val="002060"/>
              </a:solidFill>
            </a:endParaRPr>
          </a:p>
        </p:txBody>
      </p:sp>
    </p:spTree>
  </p:cSld>
  <p:clrMapOvr>
    <a:masterClrMapping/>
  </p:clrMapOvr>
  <p:transition spd="slow">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rcRect l="15865" t="29429" r="37180" b="9971"/>
          <a:stretch>
            <a:fillRect/>
          </a:stretch>
        </p:blipFill>
        <p:spPr bwMode="auto">
          <a:xfrm>
            <a:off x="0" y="2895600"/>
            <a:ext cx="9144000" cy="3962400"/>
          </a:xfrm>
          <a:prstGeom prst="rect">
            <a:avLst/>
          </a:prstGeom>
          <a:noFill/>
          <a:ln w="9525">
            <a:noFill/>
            <a:miter lim="800000"/>
            <a:headEnd/>
            <a:tailEnd/>
          </a:ln>
        </p:spPr>
      </p:pic>
      <p:pic>
        <p:nvPicPr>
          <p:cNvPr id="4" name="Picture 3" descr="https://www.auditboard.com/_next/image/?url=https%3A%2F%2Fauditboardinc.wpengine.com%2Fwp-content%2Fuploads%2F2023%2F11%2Ftypes-of-audit-opinions-1.png&amp;w=3840&amp;q=75"/>
          <p:cNvPicPr/>
          <p:nvPr/>
        </p:nvPicPr>
        <p:blipFill>
          <a:blip r:embed="rId3"/>
          <a:srcRect/>
          <a:stretch>
            <a:fillRect/>
          </a:stretch>
        </p:blipFill>
        <p:spPr bwMode="auto">
          <a:xfrm>
            <a:off x="0" y="0"/>
            <a:ext cx="9144000" cy="304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9144000" cy="6096000"/>
          </a:xfrm>
        </p:spPr>
        <p:txBody>
          <a:bodyPr>
            <a:noAutofit/>
          </a:bodyPr>
          <a:lstStyle/>
          <a:p>
            <a:r>
              <a:rPr lang="en-US" sz="2400" b="1" u="sng" dirty="0" smtClean="0">
                <a:solidFill>
                  <a:srgbClr val="00B050"/>
                </a:solidFill>
              </a:rPr>
              <a:t>Type A: For any organization, corporate or non-corporate</a:t>
            </a:r>
          </a:p>
          <a:p>
            <a:pPr marL="566928" indent="-457200">
              <a:buFont typeface="+mj-lt"/>
              <a:buAutoNum type="arabicPeriod"/>
            </a:pPr>
            <a:r>
              <a:rPr lang="en-US" sz="2400" b="1" dirty="0" smtClean="0"/>
              <a:t>Internal Audit: Done by internal audit personnel</a:t>
            </a:r>
          </a:p>
          <a:p>
            <a:pPr marL="566928" indent="-457200">
              <a:buFont typeface="+mj-lt"/>
              <a:buAutoNum type="arabicPeriod"/>
            </a:pPr>
            <a:r>
              <a:rPr lang="en-US" sz="2400" b="1" dirty="0" smtClean="0"/>
              <a:t>External Audit: Done by  listed CA firm</a:t>
            </a:r>
          </a:p>
          <a:p>
            <a:r>
              <a:rPr lang="en-US" sz="2400" b="1" u="sng" dirty="0" smtClean="0">
                <a:solidFill>
                  <a:srgbClr val="00B050"/>
                </a:solidFill>
              </a:rPr>
              <a:t>Type B: Both Financial and Manufacturing Entity</a:t>
            </a:r>
          </a:p>
          <a:p>
            <a:pPr marL="566928" indent="-457200">
              <a:buFont typeface="+mj-lt"/>
              <a:buAutoNum type="arabicPeriod"/>
            </a:pPr>
            <a:r>
              <a:rPr lang="en-US" sz="2400" b="1" dirty="0" smtClean="0"/>
              <a:t>First Party Audit: </a:t>
            </a:r>
          </a:p>
          <a:p>
            <a:pPr marL="566928" indent="-457200">
              <a:buFont typeface="+mj-lt"/>
              <a:buAutoNum type="arabicPeriod"/>
            </a:pPr>
            <a:r>
              <a:rPr lang="en-US" sz="2400" b="1" dirty="0" smtClean="0"/>
              <a:t>Second Party Audit:</a:t>
            </a:r>
          </a:p>
          <a:p>
            <a:pPr marL="566928" indent="-457200">
              <a:buFont typeface="+mj-lt"/>
              <a:buAutoNum type="arabicPeriod"/>
            </a:pPr>
            <a:r>
              <a:rPr lang="en-US" sz="2400" b="1" dirty="0" smtClean="0"/>
              <a:t>Third Party Audit:</a:t>
            </a:r>
          </a:p>
          <a:p>
            <a:r>
              <a:rPr lang="en-US" sz="2400" b="1" u="sng" dirty="0" smtClean="0">
                <a:solidFill>
                  <a:srgbClr val="00B050"/>
                </a:solidFill>
              </a:rPr>
              <a:t>Type C: For manufacturing company</a:t>
            </a:r>
          </a:p>
          <a:p>
            <a:pPr marL="566928" indent="-457200">
              <a:buFont typeface="+mj-lt"/>
              <a:buAutoNum type="arabicPeriod"/>
            </a:pPr>
            <a:r>
              <a:rPr lang="en-US" sz="2400" b="1" dirty="0" smtClean="0"/>
              <a:t>Product /Item Audit</a:t>
            </a:r>
          </a:p>
          <a:p>
            <a:pPr marL="566928" indent="-457200">
              <a:buFont typeface="+mj-lt"/>
              <a:buAutoNum type="arabicPeriod"/>
            </a:pPr>
            <a:r>
              <a:rPr lang="en-US" sz="2400" b="1" dirty="0" smtClean="0"/>
              <a:t>Process Audit:</a:t>
            </a:r>
          </a:p>
          <a:p>
            <a:pPr marL="566928" indent="-457200">
              <a:buFont typeface="+mj-lt"/>
              <a:buAutoNum type="arabicPeriod"/>
            </a:pPr>
            <a:r>
              <a:rPr lang="en-US" sz="2400" b="1" dirty="0" smtClean="0"/>
              <a:t>System Audit: </a:t>
            </a:r>
          </a:p>
          <a:p>
            <a:pPr marL="566928" indent="-457200">
              <a:buFont typeface="+mj-lt"/>
              <a:buAutoNum type="arabicPeriod"/>
            </a:pPr>
            <a:r>
              <a:rPr lang="en-US" sz="2400" b="1" dirty="0" smtClean="0"/>
              <a:t>Finance and Accounts audit:</a:t>
            </a:r>
          </a:p>
        </p:txBody>
      </p:sp>
      <p:sp>
        <p:nvSpPr>
          <p:cNvPr id="3" name="Title 2"/>
          <p:cNvSpPr>
            <a:spLocks noGrp="1"/>
          </p:cNvSpPr>
          <p:nvPr>
            <p:ph type="title"/>
          </p:nvPr>
        </p:nvSpPr>
        <p:spPr>
          <a:xfrm>
            <a:off x="0" y="0"/>
            <a:ext cx="8686800" cy="762000"/>
          </a:xfrm>
        </p:spPr>
        <p:txBody>
          <a:bodyPr/>
          <a:lstStyle/>
          <a:p>
            <a:r>
              <a:rPr lang="en-US" dirty="0" smtClean="0">
                <a:solidFill>
                  <a:srgbClr val="FF0000"/>
                </a:solidFill>
              </a:rPr>
              <a:t>Types of Audit:</a:t>
            </a:r>
            <a:endParaRPr lang="en-US" dirty="0">
              <a:solidFill>
                <a:srgbClr val="FF0000"/>
              </a:solidFill>
            </a:endParaRPr>
          </a:p>
        </p:txBody>
      </p:sp>
    </p:spTree>
  </p:cSld>
  <p:clrMapOvr>
    <a:masterClrMapping/>
  </p:clrMapOvr>
  <p:transition>
    <p:cover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9144000" cy="6096000"/>
          </a:xfrm>
        </p:spPr>
        <p:style>
          <a:lnRef idx="2">
            <a:schemeClr val="accent3"/>
          </a:lnRef>
          <a:fillRef idx="1">
            <a:schemeClr val="lt1"/>
          </a:fillRef>
          <a:effectRef idx="0">
            <a:schemeClr val="accent3"/>
          </a:effectRef>
          <a:fontRef idx="minor">
            <a:schemeClr val="dk1"/>
          </a:fontRef>
        </p:style>
        <p:txBody>
          <a:bodyPr/>
          <a:lstStyle/>
          <a:p>
            <a:pPr>
              <a:buFont typeface="Wingdings" pitchFamily="2" charset="2"/>
              <a:buChar char="q"/>
            </a:pPr>
            <a:endParaRPr lang="en-US" sz="2000" b="1" u="sng" dirty="0" smtClean="0">
              <a:solidFill>
                <a:srgbClr val="00B050"/>
              </a:solidFill>
            </a:endParaRPr>
          </a:p>
          <a:p>
            <a:pPr>
              <a:buFont typeface="Wingdings" pitchFamily="2" charset="2"/>
              <a:buChar char="q"/>
            </a:pPr>
            <a:r>
              <a:rPr lang="en-US" sz="3200" b="1" u="sng" dirty="0" smtClean="0">
                <a:solidFill>
                  <a:srgbClr val="00B050"/>
                </a:solidFill>
              </a:rPr>
              <a:t>Type D: For any </a:t>
            </a:r>
            <a:r>
              <a:rPr lang="en-US" sz="3200" b="1" u="sng" dirty="0" err="1" smtClean="0">
                <a:solidFill>
                  <a:srgbClr val="00B050"/>
                </a:solidFill>
              </a:rPr>
              <a:t>conern</a:t>
            </a:r>
            <a:endParaRPr lang="en-US" sz="3200" b="1" u="sng" dirty="0" smtClean="0">
              <a:solidFill>
                <a:schemeClr val="accent2"/>
              </a:solidFill>
            </a:endParaRPr>
          </a:p>
          <a:p>
            <a:pPr marL="566928" indent="-457200">
              <a:buFont typeface="+mj-lt"/>
              <a:buAutoNum type="arabicPeriod"/>
            </a:pPr>
            <a:r>
              <a:rPr lang="en-US" sz="2000" b="1" dirty="0" smtClean="0"/>
              <a:t>Financial Audit</a:t>
            </a:r>
          </a:p>
          <a:p>
            <a:pPr marL="566928" indent="-457200">
              <a:buFont typeface="+mj-lt"/>
              <a:buAutoNum type="arabicPeriod"/>
            </a:pPr>
            <a:r>
              <a:rPr lang="en-US" sz="2000" b="1" dirty="0" smtClean="0"/>
              <a:t>Operational Audit</a:t>
            </a:r>
          </a:p>
          <a:p>
            <a:pPr marL="566928" indent="-457200">
              <a:buFont typeface="+mj-lt"/>
              <a:buAutoNum type="arabicPeriod"/>
            </a:pPr>
            <a:r>
              <a:rPr lang="en-US" sz="2000" b="1" dirty="0" smtClean="0"/>
              <a:t>Statutory Audit</a:t>
            </a:r>
          </a:p>
          <a:p>
            <a:pPr marL="566928" indent="-457200">
              <a:buFont typeface="+mj-lt"/>
              <a:buAutoNum type="arabicPeriod"/>
            </a:pPr>
            <a:r>
              <a:rPr lang="en-US" sz="2000" b="1" dirty="0" smtClean="0"/>
              <a:t>Compliance Audit</a:t>
            </a:r>
          </a:p>
          <a:p>
            <a:pPr marL="566928" indent="-457200">
              <a:buFont typeface="+mj-lt"/>
              <a:buAutoNum type="arabicPeriod"/>
            </a:pPr>
            <a:r>
              <a:rPr lang="en-US" sz="2000" b="1" dirty="0" smtClean="0"/>
              <a:t>Forensic Audit</a:t>
            </a:r>
          </a:p>
          <a:p>
            <a:pPr marL="566928" indent="-457200">
              <a:buFont typeface="+mj-lt"/>
              <a:buAutoNum type="arabicPeriod"/>
            </a:pPr>
            <a:r>
              <a:rPr lang="en-US" sz="2000" b="1" dirty="0" smtClean="0"/>
              <a:t>Value for Money Audit</a:t>
            </a:r>
          </a:p>
          <a:p>
            <a:pPr marL="566928" indent="-457200">
              <a:buFont typeface="+mj-lt"/>
              <a:buAutoNum type="arabicPeriod"/>
            </a:pPr>
            <a:r>
              <a:rPr lang="en-US" sz="2000" b="1" dirty="0" smtClean="0"/>
              <a:t>Tax Audit</a:t>
            </a:r>
          </a:p>
          <a:p>
            <a:pPr marL="566928" indent="-457200">
              <a:buFont typeface="+mj-lt"/>
              <a:buAutoNum type="arabicPeriod"/>
            </a:pPr>
            <a:r>
              <a:rPr lang="en-US" sz="2000" b="1" dirty="0" smtClean="0"/>
              <a:t>Management Audit</a:t>
            </a:r>
          </a:p>
          <a:p>
            <a:pPr marL="566928" indent="-457200">
              <a:buFont typeface="+mj-lt"/>
              <a:buAutoNum type="arabicPeriod"/>
            </a:pPr>
            <a:r>
              <a:rPr lang="en-US" sz="2000" b="1" dirty="0" smtClean="0"/>
              <a:t>Public Sector Audit</a:t>
            </a:r>
          </a:p>
          <a:p>
            <a:pPr marL="566928" indent="-457200">
              <a:buFont typeface="+mj-lt"/>
              <a:buAutoNum type="arabicPeriod"/>
            </a:pPr>
            <a:r>
              <a:rPr lang="en-US" sz="2000" b="1" dirty="0" smtClean="0"/>
              <a:t>Information System Audit</a:t>
            </a:r>
          </a:p>
          <a:p>
            <a:pPr marL="566928" indent="-457200">
              <a:buFont typeface="+mj-lt"/>
              <a:buAutoNum type="arabicPeriod"/>
            </a:pPr>
            <a:r>
              <a:rPr lang="en-US" sz="2000" b="1" dirty="0" smtClean="0"/>
              <a:t>Environment and Social Audit</a:t>
            </a:r>
          </a:p>
          <a:p>
            <a:pPr marL="566928" indent="-457200">
              <a:buFont typeface="+mj-lt"/>
              <a:buAutoNum type="arabicPeriod"/>
            </a:pPr>
            <a:r>
              <a:rPr lang="en-US" sz="2000" b="1" dirty="0" smtClean="0"/>
              <a:t>Integrated Audit</a:t>
            </a:r>
          </a:p>
          <a:p>
            <a:pPr marL="566928" indent="-457200">
              <a:buFont typeface="+mj-lt"/>
              <a:buAutoNum type="arabicPeriod"/>
            </a:pPr>
            <a:r>
              <a:rPr lang="en-US" sz="2000" b="1" dirty="0" smtClean="0"/>
              <a:t>Special Audit</a:t>
            </a:r>
          </a:p>
          <a:p>
            <a:pPr marL="566928" indent="-457200">
              <a:buFont typeface="+mj-lt"/>
              <a:buAutoNum type="arabicPeriod"/>
            </a:pPr>
            <a:r>
              <a:rPr lang="en-US" sz="2000" b="1" dirty="0" smtClean="0"/>
              <a:t>Mission Audit</a:t>
            </a:r>
            <a:endParaRPr lang="en-US" sz="2400" b="1" dirty="0" smtClean="0"/>
          </a:p>
          <a:p>
            <a:endParaRPr lang="en-US" sz="2000" dirty="0"/>
          </a:p>
        </p:txBody>
      </p:sp>
      <p:sp>
        <p:nvSpPr>
          <p:cNvPr id="3" name="Title 2"/>
          <p:cNvSpPr>
            <a:spLocks noGrp="1"/>
          </p:cNvSpPr>
          <p:nvPr>
            <p:ph type="title"/>
          </p:nvPr>
        </p:nvSpPr>
        <p:spPr>
          <a:xfrm>
            <a:off x="0" y="0"/>
            <a:ext cx="8686800" cy="914400"/>
          </a:xfrm>
        </p:spPr>
        <p:style>
          <a:lnRef idx="2">
            <a:schemeClr val="accent3"/>
          </a:lnRef>
          <a:fillRef idx="1">
            <a:schemeClr val="lt1"/>
          </a:fillRef>
          <a:effectRef idx="0">
            <a:schemeClr val="accent3"/>
          </a:effectRef>
          <a:fontRef idx="minor">
            <a:schemeClr val="dk1"/>
          </a:fontRef>
        </p:style>
        <p:txBody>
          <a:bodyPr>
            <a:normAutofit/>
          </a:bodyPr>
          <a:lstStyle/>
          <a:p>
            <a:pPr algn="ctr"/>
            <a:r>
              <a:rPr lang="en-US" sz="480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Types</a:t>
            </a:r>
            <a:r>
              <a:rPr lang="en-US" sz="4800" dirty="0" smtClean="0">
                <a:solidFill>
                  <a:srgbClr val="FF0000"/>
                </a:solidFill>
              </a:rPr>
              <a:t> </a:t>
            </a:r>
            <a:r>
              <a:rPr lang="en-US" sz="480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of Audit:</a:t>
            </a:r>
            <a:endParaRPr lang="en-US" sz="480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ransition>
    <p:cover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2">
            <a:schemeClr val="accent3"/>
          </a:lnRef>
          <a:fillRef idx="1">
            <a:schemeClr val="lt1"/>
          </a:fillRef>
          <a:effectRef idx="0">
            <a:schemeClr val="accent3"/>
          </a:effectRef>
          <a:fontRef idx="minor">
            <a:schemeClr val="dk1"/>
          </a:fontRef>
        </p:style>
        <p:txBody>
          <a:bodyPr/>
          <a:lstStyle/>
          <a:p>
            <a:pPr algn="just"/>
            <a:endParaRPr lang="en-US" sz="2000" b="1" spc="50" dirty="0" smtClean="0">
              <a:ln w="11430"/>
              <a:solidFill>
                <a:srgbClr val="002060"/>
              </a:solidFill>
              <a:effectLst>
                <a:outerShdw blurRad="76200" dist="50800" dir="5400000" algn="tl" rotWithShape="0">
                  <a:srgbClr val="000000">
                    <a:alpha val="65000"/>
                  </a:srgbClr>
                </a:outerShdw>
              </a:effectLst>
            </a:endParaRPr>
          </a:p>
          <a:p>
            <a:pPr>
              <a:buNone/>
            </a:pPr>
            <a:r>
              <a:rPr lang="en-US" sz="32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Derivatives of the Term : </a:t>
            </a:r>
            <a:endParaRPr lang="en-US" sz="32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None/>
            </a:pPr>
            <a:endParaRPr lang="en-US" sz="2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
            <a:endParaRPr lang="en-US" sz="2800" b="1" spc="50" dirty="0" smtClean="0">
              <a:ln w="11430"/>
              <a:solidFill>
                <a:srgbClr val="002060"/>
              </a:solidFill>
              <a:effectLst>
                <a:outerShdw blurRad="76200" dist="50800" dir="5400000" algn="tl" rotWithShape="0">
                  <a:srgbClr val="000000">
                    <a:alpha val="65000"/>
                  </a:srgbClr>
                </a:outerShdw>
              </a:effectLst>
            </a:endParaRPr>
          </a:p>
          <a:p>
            <a:pPr algn="just"/>
            <a:r>
              <a:rPr lang="en-US" sz="2800" b="1" spc="50" dirty="0" smtClean="0">
                <a:ln w="11430"/>
                <a:solidFill>
                  <a:srgbClr val="002060"/>
                </a:solidFill>
                <a:effectLst>
                  <a:outerShdw blurRad="76200" dist="50800" dir="5400000" algn="tl" rotWithShape="0">
                    <a:srgbClr val="000000">
                      <a:alpha val="65000"/>
                    </a:srgbClr>
                  </a:outerShdw>
                </a:effectLst>
              </a:rPr>
              <a:t>The term </a:t>
            </a:r>
            <a:r>
              <a:rPr lang="en-US" sz="3200" b="1" spc="50" dirty="0" smtClean="0">
                <a:ln w="11430"/>
                <a:solidFill>
                  <a:srgbClr val="00B050"/>
                </a:solidFill>
                <a:effectLst>
                  <a:outerShdw blurRad="76200" dist="50800" dir="5400000" algn="tl" rotWithShape="0">
                    <a:srgbClr val="000000">
                      <a:alpha val="65000"/>
                    </a:srgbClr>
                  </a:outerShdw>
                </a:effectLst>
              </a:rPr>
              <a:t>Inspection</a:t>
            </a:r>
            <a:r>
              <a:rPr lang="en-US" sz="3200" b="1" spc="50" dirty="0" smtClean="0">
                <a:ln w="11430"/>
                <a:solidFill>
                  <a:srgbClr val="002060"/>
                </a:solidFill>
                <a:effectLst>
                  <a:outerShdw blurRad="76200" dist="50800" dir="5400000" algn="tl" rotWithShape="0">
                    <a:srgbClr val="000000">
                      <a:alpha val="65000"/>
                    </a:srgbClr>
                  </a:outerShdw>
                </a:effectLst>
              </a:rPr>
              <a:t> </a:t>
            </a:r>
            <a:r>
              <a:rPr lang="en-US" sz="2800" b="1" spc="50" dirty="0" smtClean="0">
                <a:ln w="11430"/>
                <a:solidFill>
                  <a:srgbClr val="002060"/>
                </a:solidFill>
                <a:effectLst>
                  <a:outerShdw blurRad="76200" dist="50800" dir="5400000" algn="tl" rotWithShape="0">
                    <a:srgbClr val="000000">
                      <a:alpha val="65000"/>
                    </a:srgbClr>
                  </a:outerShdw>
                </a:effectLst>
              </a:rPr>
              <a:t>is derived from the Latin word </a:t>
            </a:r>
            <a:r>
              <a:rPr lang="en-US" sz="3600" b="1" u="sng" dirty="0" err="1" smtClean="0">
                <a:solidFill>
                  <a:schemeClr val="accent6"/>
                </a:solidFill>
              </a:rPr>
              <a:t>inspectio</a:t>
            </a:r>
            <a:r>
              <a:rPr lang="en-US" sz="3600" b="1" u="sng" dirty="0" smtClean="0">
                <a:solidFill>
                  <a:schemeClr val="accent6"/>
                </a:solidFill>
              </a:rPr>
              <a:t>,</a:t>
            </a:r>
            <a:r>
              <a:rPr lang="en-US" sz="3200" b="1" dirty="0" smtClean="0">
                <a:solidFill>
                  <a:schemeClr val="accent2"/>
                </a:solidFill>
              </a:rPr>
              <a:t> </a:t>
            </a:r>
            <a:r>
              <a:rPr lang="en-US" sz="2800" b="1" spc="50" dirty="0" smtClean="0">
                <a:ln w="11430"/>
                <a:solidFill>
                  <a:srgbClr val="002060"/>
                </a:solidFill>
                <a:effectLst>
                  <a:outerShdw blurRad="76200" dist="50800" dir="5400000" algn="tl" rotWithShape="0">
                    <a:srgbClr val="000000">
                      <a:alpha val="65000"/>
                    </a:srgbClr>
                  </a:outerShdw>
                </a:effectLst>
              </a:rPr>
              <a:t>which literally means, </a:t>
            </a:r>
            <a:r>
              <a:rPr lang="en-US" sz="3200" b="1" spc="50" dirty="0" smtClean="0">
                <a:ln w="11430"/>
                <a:solidFill>
                  <a:srgbClr val="00B050"/>
                </a:solidFill>
                <a:effectLst>
                  <a:outerShdw blurRad="76200" dist="50800" dir="5400000" algn="tl" rotWithShape="0">
                    <a:srgbClr val="000000">
                      <a:alpha val="65000"/>
                    </a:srgbClr>
                  </a:outerShdw>
                </a:effectLst>
              </a:rPr>
              <a:t>examination, looking into, observing.</a:t>
            </a:r>
            <a:endParaRPr lang="en-US" sz="2800" b="1" spc="50" dirty="0" smtClean="0">
              <a:ln w="11430"/>
              <a:solidFill>
                <a:srgbClr val="00B050"/>
              </a:solidFill>
              <a:effectLst>
                <a:outerShdw blurRad="76200" dist="50800" dir="5400000" algn="tl" rotWithShape="0">
                  <a:srgbClr val="000000">
                    <a:alpha val="65000"/>
                  </a:srgbClr>
                </a:outerShdw>
              </a:effectLst>
            </a:endParaRPr>
          </a:p>
          <a:p>
            <a:endParaRPr 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3200" b="1" u="sng" spc="50" dirty="0" smtClean="0">
                <a:ln w="11430"/>
                <a:solidFill>
                  <a:schemeClr val="accent2"/>
                </a:solidFill>
                <a:effectLst>
                  <a:outerShdw blurRad="76200" dist="50800" dir="5400000" algn="tl" rotWithShape="0">
                    <a:srgbClr val="000000">
                      <a:alpha val="65000"/>
                    </a:srgbClr>
                  </a:outerShdw>
                </a:effectLst>
              </a:rPr>
              <a:t>Meaning of the term Inspection: </a:t>
            </a:r>
          </a:p>
          <a:p>
            <a:pPr algn="just">
              <a:buNone/>
            </a:pPr>
            <a:r>
              <a:rPr lang="en-US" sz="3200" dirty="0" smtClean="0"/>
              <a:t>An </a:t>
            </a:r>
            <a:r>
              <a:rPr lang="en-US" sz="3200" b="1" dirty="0" smtClean="0"/>
              <a:t>inspection</a:t>
            </a:r>
            <a:r>
              <a:rPr lang="en-US" sz="3200" dirty="0" smtClean="0"/>
              <a:t> involves </a:t>
            </a:r>
            <a:r>
              <a:rPr lang="en-US" sz="3200" b="1" u="sng" dirty="0" smtClean="0"/>
              <a:t>checking</a:t>
            </a:r>
            <a:r>
              <a:rPr lang="en-US" sz="3200" dirty="0" smtClean="0"/>
              <a:t> something, i.e., </a:t>
            </a:r>
            <a:r>
              <a:rPr lang="en-US" sz="3200" b="1" u="sng" dirty="0" smtClean="0">
                <a:solidFill>
                  <a:schemeClr val="accent2"/>
                </a:solidFill>
              </a:rPr>
              <a:t>examining and assessing </a:t>
            </a:r>
            <a:r>
              <a:rPr lang="en-US" sz="3200" dirty="0" smtClean="0"/>
              <a:t>something. The inspectors need to ensure that nothing is faulty and that </a:t>
            </a:r>
            <a:r>
              <a:rPr lang="en-US" sz="3200" b="1" dirty="0" smtClean="0">
                <a:solidFill>
                  <a:srgbClr val="002060"/>
                </a:solidFill>
              </a:rPr>
              <a:t>nobody is breaking any laws. </a:t>
            </a:r>
          </a:p>
          <a:p>
            <a:pPr>
              <a:buNone/>
            </a:pPr>
            <a:r>
              <a:rPr lang="en-US" sz="2000" dirty="0" smtClean="0"/>
              <a:t/>
            </a:r>
            <a:br>
              <a:rPr lang="en-US" sz="2000" dirty="0" smtClean="0"/>
            </a:br>
            <a:endParaRPr lang="en-US" sz="2000" b="1" u="sng" spc="50" dirty="0" smtClean="0">
              <a:ln w="11430"/>
              <a:solidFill>
                <a:srgbClr val="00B050"/>
              </a:solidFill>
              <a:effectLst>
                <a:outerShdw blurRad="76200" dist="50800" dir="5400000" algn="tl" rotWithShape="0">
                  <a:srgbClr val="000000">
                    <a:alpha val="65000"/>
                  </a:srgbClr>
                </a:outerShdw>
              </a:effectLst>
            </a:endParaRPr>
          </a:p>
        </p:txBody>
      </p:sp>
      <p:pic>
        <p:nvPicPr>
          <p:cNvPr id="4" name="Picture 3" descr="Inspection"/>
          <p:cNvPicPr/>
          <p:nvPr/>
        </p:nvPicPr>
        <p:blipFill>
          <a:blip r:embed="rId2"/>
          <a:srcRect/>
          <a:stretch>
            <a:fillRect/>
          </a:stretch>
        </p:blipFill>
        <p:spPr bwMode="auto">
          <a:xfrm>
            <a:off x="5715000" y="0"/>
            <a:ext cx="3429000" cy="1905000"/>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style>
          <a:lnRef idx="2">
            <a:schemeClr val="accent3"/>
          </a:lnRef>
          <a:fillRef idx="1">
            <a:schemeClr val="lt1"/>
          </a:fillRef>
          <a:effectRef idx="0">
            <a:schemeClr val="accent3"/>
          </a:effectRef>
          <a:fontRef idx="minor">
            <a:schemeClr val="dk1"/>
          </a:fontRef>
        </p:style>
        <p:txBody>
          <a:bodyPr>
            <a:normAutofit/>
          </a:bodyPr>
          <a:lstStyle/>
          <a:p>
            <a:r>
              <a:rPr lang="en-US" sz="4000" b="1"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Definition of Inspection: </a:t>
            </a:r>
          </a:p>
          <a:p>
            <a:endParaRPr lang="en-US" sz="1600" b="1"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endParaRPr>
          </a:p>
          <a:p>
            <a:pPr lvl="0" algn="just">
              <a:buNone/>
            </a:pPr>
            <a:r>
              <a:rPr lang="en-US" sz="3600" b="1" dirty="0" smtClean="0">
                <a:solidFill>
                  <a:srgbClr val="002060"/>
                </a:solidFill>
                <a:latin typeface="Georgia"/>
                <a:ea typeface="Georgia"/>
                <a:cs typeface="Georgia"/>
                <a:sym typeface="Georgia"/>
              </a:rPr>
              <a:t>	Inspection is a </a:t>
            </a:r>
            <a:r>
              <a:rPr lang="en-US" sz="3600" b="1" u="sng" dirty="0" smtClean="0">
                <a:solidFill>
                  <a:srgbClr val="00B0F0"/>
                </a:solidFill>
                <a:latin typeface="Georgia"/>
                <a:ea typeface="Georgia"/>
                <a:cs typeface="Georgia"/>
                <a:sym typeface="Georgia"/>
              </a:rPr>
              <a:t>careful/customized</a:t>
            </a:r>
            <a:r>
              <a:rPr lang="en-US" sz="3600" b="1" dirty="0" smtClean="0">
                <a:solidFill>
                  <a:srgbClr val="002060"/>
                </a:solidFill>
                <a:latin typeface="Georgia"/>
                <a:ea typeface="Georgia"/>
                <a:cs typeface="Georgia"/>
                <a:sym typeface="Georgia"/>
              </a:rPr>
              <a:t> way of examination by an official, popularly known as inspector, </a:t>
            </a:r>
            <a:r>
              <a:rPr lang="en-US" sz="3600" b="1" dirty="0" smtClean="0">
                <a:solidFill>
                  <a:srgbClr val="FF0000"/>
                </a:solidFill>
                <a:latin typeface="Georgia"/>
                <a:ea typeface="Georgia"/>
                <a:cs typeface="Georgia"/>
                <a:sym typeface="Georgia"/>
              </a:rPr>
              <a:t>to check that</a:t>
            </a:r>
            <a:r>
              <a:rPr lang="en-US" sz="3600" b="1" dirty="0" smtClean="0">
                <a:solidFill>
                  <a:srgbClr val="002060"/>
                </a:solidFill>
                <a:latin typeface="Georgia"/>
                <a:ea typeface="Georgia"/>
                <a:cs typeface="Georgia"/>
                <a:sym typeface="Georgia"/>
              </a:rPr>
              <a:t> rules, norms and policies are being obeyed, followed or maintained in all activities and operations of administration, management, accounting, record keeping and preservation of things as per set rules </a:t>
            </a:r>
            <a:r>
              <a:rPr lang="en-US" sz="3600" b="1" dirty="0" smtClean="0">
                <a:solidFill>
                  <a:schemeClr val="accent6"/>
                </a:solidFill>
                <a:latin typeface="Georgia"/>
                <a:ea typeface="Georgia"/>
                <a:cs typeface="Georgia"/>
                <a:sym typeface="Georgia"/>
              </a:rPr>
              <a:t>or Checklist . </a:t>
            </a:r>
          </a:p>
          <a:p>
            <a:pPr algn="just">
              <a:buNone/>
            </a:pPr>
            <a:r>
              <a:rPr lang="en-US" sz="3600" b="1" dirty="0" smtClean="0">
                <a:solidFill>
                  <a:srgbClr val="002060"/>
                </a:solidFill>
              </a:rPr>
              <a:t> </a:t>
            </a:r>
          </a:p>
          <a:p>
            <a:endParaRPr lang="en-US" sz="3600" b="1" dirty="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endParaRPr>
          </a:p>
        </p:txBody>
      </p:sp>
    </p:spTree>
  </p:cSld>
  <p:clrMapOvr>
    <a:masterClrMapping/>
  </p:clrMapOvr>
  <p:transition>
    <p:cover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8200"/>
            <a:ext cx="9144000" cy="6019800"/>
          </a:xfrm>
        </p:spPr>
        <p:style>
          <a:lnRef idx="2">
            <a:schemeClr val="accent3"/>
          </a:lnRef>
          <a:fillRef idx="1">
            <a:schemeClr val="lt1"/>
          </a:fillRef>
          <a:effectRef idx="0">
            <a:schemeClr val="accent3"/>
          </a:effectRef>
          <a:fontRef idx="minor">
            <a:schemeClr val="dk1"/>
          </a:fontRef>
        </p:style>
        <p:txBody>
          <a:bodyPr>
            <a:normAutofit/>
          </a:bodyPr>
          <a:lstStyle/>
          <a:p>
            <a:r>
              <a:rPr lang="en-US" sz="3200" b="1" u="sng"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Andalus" pitchFamily="18" charset="-78"/>
                <a:cs typeface="Andalus" pitchFamily="18" charset="-78"/>
              </a:rPr>
              <a:t>Internal Inspection: Done by inside personnel</a:t>
            </a:r>
          </a:p>
          <a:p>
            <a:pPr algn="just">
              <a:buFont typeface="Wingdings" pitchFamily="2" charset="2"/>
              <a:buChar char="q"/>
            </a:pPr>
            <a:r>
              <a:rPr lang="en-US" sz="24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Regular inspection: </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Both Head office Team/Local Team</a:t>
            </a:r>
          </a:p>
          <a:p>
            <a:pPr algn="just">
              <a:buFont typeface="Wingdings" pitchFamily="2" charset="2"/>
              <a:buChar char="q"/>
            </a:pPr>
            <a:r>
              <a:rPr lang="en-US" sz="24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Surprise inspection- </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Controlling office (HO/DO/</a:t>
            </a:r>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ZO</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a:t>
            </a:r>
          </a:p>
          <a:p>
            <a:pPr algn="just">
              <a:buFont typeface="Wingdings" pitchFamily="2" charset="2"/>
              <a:buChar char="q"/>
            </a:pPr>
            <a:r>
              <a:rPr lang="en-US" sz="24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Controlling office Inspection:</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Central Team</a:t>
            </a:r>
          </a:p>
          <a:p>
            <a:pPr algn="just">
              <a:buFont typeface="Wingdings" pitchFamily="2" charset="2"/>
              <a:buChar char="q"/>
            </a:pPr>
            <a:r>
              <a:rPr lang="en-US" sz="24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Special inspection: </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Vigilance team, MD’s special squad, MD’s Monitoring cell. </a:t>
            </a:r>
          </a:p>
          <a:p>
            <a:pPr algn="just">
              <a:buFont typeface="Wingdings" pitchFamily="2" charset="2"/>
              <a:buChar char="q"/>
            </a:pPr>
            <a:r>
              <a:rPr lang="en-US" sz="24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Concurrent inspection(Audit): </a:t>
            </a: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Concurrent Inspector as assigned by HO</a:t>
            </a:r>
          </a:p>
          <a:p>
            <a:pPr algn="just">
              <a:buNone/>
            </a:pPr>
            <a:endParaRPr lang="en-US" sz="2400" dirty="0" smtClean="0">
              <a:solidFill>
                <a:srgbClr val="C00000"/>
              </a:solidFill>
            </a:endParaRPr>
          </a:p>
          <a:p>
            <a:r>
              <a:rPr lang="en-US" sz="2400" b="1" u="sng"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External Inspection: Done by External Personnel or Body</a:t>
            </a:r>
          </a:p>
          <a:p>
            <a:r>
              <a:rPr lang="en-US" sz="2400" b="1" u="sng"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Bangladesh Bank Audit(?) team</a:t>
            </a:r>
          </a:p>
          <a:p>
            <a:r>
              <a:rPr lang="en-US" sz="2400" b="1" u="sng"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Commercial Audit(?) team</a:t>
            </a:r>
          </a:p>
          <a:p>
            <a:pPr>
              <a:buNone/>
            </a:pPr>
            <a:endParaRPr lang="en-US" sz="2800" b="1" u="sng"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3" name="Title 2"/>
          <p:cNvSpPr>
            <a:spLocks noGrp="1"/>
          </p:cNvSpPr>
          <p:nvPr>
            <p:ph type="title"/>
          </p:nvPr>
        </p:nvSpPr>
        <p:spPr>
          <a:xfrm>
            <a:off x="0" y="0"/>
            <a:ext cx="9144000" cy="762000"/>
          </a:xfrm>
        </p:spPr>
        <p:txBody>
          <a:bodyPr/>
          <a:lstStyle/>
          <a:p>
            <a:r>
              <a:rPr lang="en-US" u="sng"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Types of Inspection: </a:t>
            </a:r>
            <a:endParaRPr lang="en-US" u="sng"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ransition spd="slow">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9144000" cy="6096000"/>
          </a:xfrm>
        </p:spPr>
        <p:style>
          <a:lnRef idx="2">
            <a:schemeClr val="accent2"/>
          </a:lnRef>
          <a:fillRef idx="1">
            <a:schemeClr val="lt1"/>
          </a:fillRef>
          <a:effectRef idx="0">
            <a:schemeClr val="accent2"/>
          </a:effectRef>
          <a:fontRef idx="minor">
            <a:schemeClr val="dk1"/>
          </a:fontRef>
        </p:style>
        <p:txBody>
          <a:bodyPr>
            <a:noAutofit/>
          </a:bodyPr>
          <a:lstStyle/>
          <a:p>
            <a:pPr algn="just">
              <a:spcBef>
                <a:spcPts val="0"/>
              </a:spcBef>
              <a:buFont typeface="Wingdings" pitchFamily="2" charset="2"/>
              <a:buChar char="q"/>
            </a:pPr>
            <a:r>
              <a:rPr lang="en-US" sz="21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External and Internal environment  of the concern </a:t>
            </a:r>
            <a:r>
              <a:rPr lang="en-US" sz="21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(Cleanliness, signboard,  regulatory instructions and Safety measures, gun, fire extinguisher , paglaghonta, etc )</a:t>
            </a:r>
          </a:p>
          <a:p>
            <a:pPr algn="just">
              <a:spcBef>
                <a:spcPts val="0"/>
              </a:spcBef>
              <a:buFont typeface="Wingdings" pitchFamily="2" charset="2"/>
              <a:buChar char="q"/>
            </a:pPr>
            <a:r>
              <a:rPr lang="en-US" sz="21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Cash and cash transactions, record, vault limit, key register, duplicate key, remittance tendency, inward-outward remittance</a:t>
            </a:r>
          </a:p>
          <a:p>
            <a:pPr algn="just">
              <a:spcBef>
                <a:spcPts val="0"/>
              </a:spcBef>
              <a:buFont typeface="Wingdings" pitchFamily="2" charset="2"/>
              <a:buChar char="q"/>
            </a:pPr>
            <a:r>
              <a:rPr lang="en-US" sz="21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Account opening and maintenance with </a:t>
            </a:r>
            <a:r>
              <a:rPr lang="en-US" sz="2100" b="1"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BFIU</a:t>
            </a:r>
            <a:r>
              <a:rPr lang="en-US" sz="21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Requirements</a:t>
            </a:r>
          </a:p>
          <a:p>
            <a:pPr>
              <a:spcBef>
                <a:spcPts val="0"/>
              </a:spcBef>
              <a:buFont typeface="Wingdings" pitchFamily="2" charset="2"/>
              <a:buChar char="q"/>
            </a:pPr>
            <a:r>
              <a:rPr lang="en-US" sz="21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Account transaction, Balancing  and issue of balance certificate</a:t>
            </a:r>
          </a:p>
          <a:p>
            <a:pPr>
              <a:spcBef>
                <a:spcPts val="0"/>
              </a:spcBef>
              <a:buFont typeface="Wingdings" pitchFamily="2" charset="2"/>
              <a:buChar char="q"/>
            </a:pPr>
            <a:r>
              <a:rPr lang="en-US" sz="21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Annual budget, business target and achievements</a:t>
            </a:r>
          </a:p>
          <a:p>
            <a:pPr>
              <a:spcBef>
                <a:spcPts val="0"/>
              </a:spcBef>
              <a:buFont typeface="Wingdings" pitchFamily="2" charset="2"/>
              <a:buChar char="q"/>
            </a:pPr>
            <a:r>
              <a:rPr lang="en-US" sz="21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Loan and Advance: </a:t>
            </a:r>
          </a:p>
          <a:p>
            <a:pPr lvl="1">
              <a:spcBef>
                <a:spcPts val="0"/>
              </a:spcBef>
              <a:buFont typeface="Wingdings" pitchFamily="2" charset="2"/>
              <a:buChar char="Ø"/>
            </a:pPr>
            <a:r>
              <a:rPr lang="en-US" sz="21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Process and procedures</a:t>
            </a:r>
          </a:p>
          <a:p>
            <a:pPr lvl="1">
              <a:spcBef>
                <a:spcPts val="0"/>
              </a:spcBef>
              <a:buFont typeface="Wingdings" pitchFamily="2" charset="2"/>
              <a:buChar char="Ø"/>
            </a:pPr>
            <a:r>
              <a:rPr lang="en-US" sz="21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Approval, Documentation, documents </a:t>
            </a:r>
            <a:r>
              <a:rPr lang="en-US" sz="2100" b="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verificationand</a:t>
            </a:r>
            <a:r>
              <a:rPr lang="en-US" sz="21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authority/discretion</a:t>
            </a:r>
          </a:p>
          <a:p>
            <a:pPr lvl="1">
              <a:spcBef>
                <a:spcPts val="0"/>
              </a:spcBef>
              <a:buFont typeface="Wingdings" pitchFamily="2" charset="2"/>
              <a:buChar char="Ø"/>
            </a:pPr>
            <a:r>
              <a:rPr lang="en-US" sz="21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Insurance and Stamp</a:t>
            </a:r>
          </a:p>
          <a:p>
            <a:pPr lvl="1">
              <a:spcBef>
                <a:spcPts val="0"/>
              </a:spcBef>
              <a:buFont typeface="Wingdings" pitchFamily="2" charset="2"/>
              <a:buChar char="Ø"/>
            </a:pPr>
            <a:r>
              <a:rPr lang="en-US" sz="2100" b="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Godown</a:t>
            </a:r>
            <a:r>
              <a:rPr lang="en-US" sz="21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key holding, register (in and out) and stock verification</a:t>
            </a:r>
          </a:p>
          <a:p>
            <a:pPr lvl="1">
              <a:spcBef>
                <a:spcPts val="0"/>
              </a:spcBef>
              <a:buFont typeface="Wingdings" pitchFamily="2" charset="2"/>
              <a:buChar char="Ø"/>
            </a:pPr>
            <a:r>
              <a:rPr lang="en-US" sz="21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Transaction, regularity and overdue/over-limit</a:t>
            </a:r>
          </a:p>
          <a:p>
            <a:pPr lvl="1">
              <a:spcBef>
                <a:spcPts val="0"/>
              </a:spcBef>
              <a:buFont typeface="Wingdings" pitchFamily="2" charset="2"/>
              <a:buChar char="Ø"/>
            </a:pPr>
            <a:r>
              <a:rPr lang="en-US" sz="21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Preservation of file, papers, documents and deeds, safe custody register and documents maintenance </a:t>
            </a:r>
          </a:p>
          <a:p>
            <a:pPr lvl="1">
              <a:spcBef>
                <a:spcPts val="0"/>
              </a:spcBef>
              <a:buFont typeface="Wingdings" pitchFamily="2" charset="2"/>
              <a:buChar char="Ø"/>
            </a:pPr>
            <a:r>
              <a:rPr lang="en-US" sz="21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CL status, reporting, provisioning and recovery measures</a:t>
            </a:r>
          </a:p>
          <a:p>
            <a:pPr>
              <a:spcBef>
                <a:spcPts val="0"/>
              </a:spcBef>
              <a:buFont typeface="Wingdings" pitchFamily="2" charset="2"/>
              <a:buChar char="q"/>
            </a:pPr>
            <a:endParaRPr lang="en-US" sz="2100" dirty="0" smtClean="0"/>
          </a:p>
          <a:p>
            <a:pPr>
              <a:spcBef>
                <a:spcPts val="0"/>
              </a:spcBef>
              <a:buFont typeface="Wingdings" pitchFamily="2" charset="2"/>
              <a:buChar char="q"/>
            </a:pPr>
            <a:endParaRPr lang="en-US" sz="2100" dirty="0" smtClean="0"/>
          </a:p>
          <a:p>
            <a:pPr lvl="1">
              <a:buFont typeface="Wingdings" pitchFamily="2" charset="2"/>
              <a:buChar char="q"/>
            </a:pPr>
            <a:endParaRPr lang="en-US" sz="2100" dirty="0" smtClean="0"/>
          </a:p>
          <a:p>
            <a:pPr lvl="1"/>
            <a:endParaRPr lang="en-US" sz="2100" dirty="0" smtClean="0"/>
          </a:p>
          <a:p>
            <a:pPr lvl="1"/>
            <a:endParaRPr lang="en-US" sz="2100" dirty="0"/>
          </a:p>
        </p:txBody>
      </p:sp>
      <p:sp>
        <p:nvSpPr>
          <p:cNvPr id="3" name="Title 2"/>
          <p:cNvSpPr>
            <a:spLocks noGrp="1"/>
          </p:cNvSpPr>
          <p:nvPr>
            <p:ph type="title"/>
          </p:nvPr>
        </p:nvSpPr>
        <p:spPr>
          <a:xfrm>
            <a:off x="0" y="0"/>
            <a:ext cx="9144000" cy="685800"/>
          </a:xfrm>
        </p:spPr>
        <p:style>
          <a:lnRef idx="2">
            <a:schemeClr val="accent3"/>
          </a:lnRef>
          <a:fillRef idx="1">
            <a:schemeClr val="lt1"/>
          </a:fillRef>
          <a:effectRef idx="0">
            <a:schemeClr val="accent3"/>
          </a:effectRef>
          <a:fontRef idx="minor">
            <a:schemeClr val="dk1"/>
          </a:fontRef>
        </p:style>
        <p:txBody>
          <a:bodyPr>
            <a:noAutofit/>
          </a:bodyPr>
          <a:lstStyle/>
          <a:p>
            <a:pPr algn="ctr"/>
            <a:r>
              <a:rPr lang="en-US"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Scope of Inspection in Bank</a:t>
            </a:r>
            <a:endPar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spd="slow">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Scope of Inspection</a:t>
            </a:r>
            <a:endParaRPr lang="en-US" dirty="0"/>
          </a:p>
        </p:txBody>
      </p:sp>
      <p:sp>
        <p:nvSpPr>
          <p:cNvPr id="3" name="Content Placeholder 2"/>
          <p:cNvSpPr>
            <a:spLocks noGrp="1"/>
          </p:cNvSpPr>
          <p:nvPr>
            <p:ph idx="1"/>
          </p:nvPr>
        </p:nvSpPr>
        <p:spPr>
          <a:xfrm>
            <a:off x="0" y="914400"/>
            <a:ext cx="9144000" cy="5943600"/>
          </a:xfrm>
        </p:spPr>
        <p:txBody>
          <a:bodyPr>
            <a:noAutofit/>
          </a:bodyPr>
          <a:lstStyle/>
          <a:p>
            <a:pPr>
              <a:buFont typeface="Wingdings" pitchFamily="2" charset="2"/>
              <a:buChar char="Ø"/>
            </a:pPr>
            <a:r>
              <a:rPr lang="en-US" sz="22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Expenditures:</a:t>
            </a:r>
            <a:r>
              <a:rPr lang="en-US" sz="2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Approval, Budget, Purchase procedure</a:t>
            </a:r>
          </a:p>
          <a:p>
            <a:pPr>
              <a:buFont typeface="Wingdings" pitchFamily="2" charset="2"/>
              <a:buChar char="Ø"/>
            </a:pPr>
            <a:r>
              <a:rPr lang="en-US" sz="2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Maintenance and issuance of security stationary </a:t>
            </a:r>
          </a:p>
          <a:p>
            <a:pPr>
              <a:buFont typeface="Wingdings" pitchFamily="2" charset="2"/>
              <a:buChar char="Ø"/>
            </a:pPr>
            <a:r>
              <a:rPr lang="en-US" sz="2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Inter branch transactions  and Reconciliation</a:t>
            </a:r>
          </a:p>
          <a:p>
            <a:pPr>
              <a:buFont typeface="Wingdings" pitchFamily="2" charset="2"/>
              <a:buChar char="Ø"/>
            </a:pPr>
            <a:r>
              <a:rPr lang="en-US" sz="2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Irregular account payments and settlement</a:t>
            </a:r>
          </a:p>
          <a:p>
            <a:pPr>
              <a:buFont typeface="Wingdings" pitchFamily="2" charset="2"/>
              <a:buChar char="Ø"/>
            </a:pPr>
            <a:r>
              <a:rPr lang="en-US" sz="2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Unadjusted sundry debtors/creditors entries</a:t>
            </a:r>
          </a:p>
          <a:p>
            <a:pPr>
              <a:buFont typeface="Wingdings" pitchFamily="2" charset="2"/>
              <a:buChar char="Ø"/>
            </a:pPr>
            <a:r>
              <a:rPr lang="en-US" sz="2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Settlement and operation of court cases, time barred loan</a:t>
            </a:r>
          </a:p>
          <a:p>
            <a:pPr>
              <a:buFont typeface="Wingdings" pitchFamily="2" charset="2"/>
              <a:buChar char="Ø"/>
            </a:pPr>
            <a:r>
              <a:rPr lang="en-US" sz="22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Foreign exchange transaction </a:t>
            </a:r>
            <a:r>
              <a:rPr lang="en-US" sz="2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and overdue bills/PAD etc</a:t>
            </a:r>
          </a:p>
          <a:p>
            <a:pPr algn="just">
              <a:buFont typeface="Wingdings" pitchFamily="2" charset="2"/>
              <a:buChar char="Ø"/>
            </a:pPr>
            <a:r>
              <a:rPr lang="en-US" sz="22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Employee and administration related affairs </a:t>
            </a:r>
            <a:r>
              <a:rPr lang="en-US" sz="2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(benefits, salary and allowances, TA/DA, Leave, Posting, Job rotations etc)</a:t>
            </a:r>
          </a:p>
          <a:p>
            <a:pPr>
              <a:buFont typeface="Wingdings" pitchFamily="2" charset="2"/>
              <a:buChar char="Ø"/>
            </a:pPr>
            <a:r>
              <a:rPr lang="en-US" sz="2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Branch Rent agreement</a:t>
            </a:r>
          </a:p>
          <a:p>
            <a:pPr>
              <a:buFont typeface="Wingdings" pitchFamily="2" charset="2"/>
              <a:buChar char="Ø"/>
            </a:pPr>
            <a:r>
              <a:rPr lang="en-US" sz="2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AML and </a:t>
            </a:r>
            <a:r>
              <a:rPr lang="en-US" sz="2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CFT</a:t>
            </a:r>
            <a:r>
              <a:rPr lang="en-US" sz="2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and </a:t>
            </a:r>
            <a:r>
              <a:rPr lang="en-US" sz="2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ITP</a:t>
            </a:r>
            <a:r>
              <a:rPr lang="en-US" sz="2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related affairs, Self assessment and </a:t>
            </a:r>
            <a:r>
              <a:rPr lang="en-US" sz="2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ITP</a:t>
            </a:r>
            <a:endParaRPr lang="en-US" sz="2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pPr>
              <a:buFont typeface="Wingdings" pitchFamily="2" charset="2"/>
              <a:buChar char="Ø"/>
            </a:pPr>
            <a:r>
              <a:rPr lang="en-US" sz="2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Compliance of previous audit (Internal and external) and inspection objections</a:t>
            </a:r>
          </a:p>
          <a:p>
            <a:pPr>
              <a:buFont typeface="Wingdings" pitchFamily="2" charset="2"/>
              <a:buChar char="Ø"/>
            </a:pPr>
            <a:r>
              <a:rPr lang="en-US" sz="2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DCFCL</a:t>
            </a:r>
            <a:r>
              <a:rPr lang="en-US" sz="2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en-US" sz="2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QOR</a:t>
            </a:r>
            <a:r>
              <a:rPr lang="en-US" sz="2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en-US" sz="2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LDC</a:t>
            </a:r>
            <a:r>
              <a:rPr lang="en-US" sz="2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Anti-fraud and health report</a:t>
            </a:r>
          </a:p>
          <a:p>
            <a:pPr>
              <a:buFont typeface="Wingdings" pitchFamily="2" charset="2"/>
              <a:buChar char="Ø"/>
            </a:pPr>
            <a:r>
              <a:rPr lang="en-US" sz="2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Many other things</a:t>
            </a:r>
          </a:p>
          <a:p>
            <a:endParaRPr lang="en-US" sz="22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Tree>
  </p:cSld>
  <p:clrMapOvr>
    <a:masterClrMapping/>
  </p:clrMapOvr>
  <p:transition spd="slow">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47800"/>
            <a:ext cx="9144000" cy="5410200"/>
          </a:xfrm>
        </p:spPr>
        <p:txBody>
          <a:bodyPr>
            <a:normAutofit/>
          </a:bodyPr>
          <a:lstStyle/>
          <a:p>
            <a:r>
              <a:rPr 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 Meaning, Types, Scope and Purposes, </a:t>
            </a:r>
          </a:p>
          <a:p>
            <a:r>
              <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 Importance of Internal Audit</a:t>
            </a:r>
          </a:p>
          <a:p>
            <a:r>
              <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3. Function of Auditors</a:t>
            </a:r>
          </a:p>
          <a:p>
            <a:r>
              <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4. Roles and Responsibilities of Auditors</a:t>
            </a:r>
            <a:endParaRPr 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r>
              <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5. Ethics in Auditing</a:t>
            </a:r>
          </a:p>
          <a:p>
            <a:r>
              <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6. Risk Based Auditing</a:t>
            </a:r>
          </a:p>
          <a:p>
            <a:pPr lvl="4"/>
            <a:endPar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lvl="4"/>
            <a:endParaRPr lang="en-US" sz="1600" dirty="0"/>
          </a:p>
        </p:txBody>
      </p:sp>
      <p:sp>
        <p:nvSpPr>
          <p:cNvPr id="3" name="Title 2"/>
          <p:cNvSpPr>
            <a:spLocks noGrp="1"/>
          </p:cNvSpPr>
          <p:nvPr>
            <p:ph type="title"/>
          </p:nvPr>
        </p:nvSpPr>
        <p:spPr>
          <a:xfrm>
            <a:off x="0" y="0"/>
            <a:ext cx="9144000" cy="1417638"/>
          </a:xfrm>
        </p:spPr>
        <p:txBody>
          <a:bodyPr>
            <a:noAutofit/>
          </a:bodyPr>
          <a:lstStyle/>
          <a:p>
            <a:pPr algn="ctr"/>
            <a:r>
              <a:rPr lang="en-US" sz="60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Content of the Topic</a:t>
            </a:r>
            <a:endParaRPr lang="en-US" sz="60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0" y="609600"/>
            <a:ext cx="4495800" cy="6248400"/>
          </a:xfrm>
        </p:spPr>
        <p:style>
          <a:lnRef idx="2">
            <a:schemeClr val="accent3"/>
          </a:lnRef>
          <a:fillRef idx="1">
            <a:schemeClr val="lt1"/>
          </a:fillRef>
          <a:effectRef idx="0">
            <a:schemeClr val="accent3"/>
          </a:effectRef>
          <a:fontRef idx="minor">
            <a:schemeClr val="dk1"/>
          </a:fontRef>
        </p:style>
        <p:txBody>
          <a:bodyPr/>
          <a:lstStyle/>
          <a:p>
            <a:r>
              <a:rPr lang="en-US" sz="2000" b="1" u="sng" dirty="0" smtClean="0">
                <a:solidFill>
                  <a:srgbClr val="002060"/>
                </a:solidFill>
              </a:rPr>
              <a:t>Audit:</a:t>
            </a:r>
          </a:p>
          <a:p>
            <a:pPr marL="452628" indent="-342900">
              <a:buFont typeface="+mj-lt"/>
              <a:buAutoNum type="arabicPeriod"/>
            </a:pPr>
            <a:r>
              <a:rPr lang="en-US" sz="1200" b="1" dirty="0" smtClean="0">
                <a:solidFill>
                  <a:srgbClr val="7030A0"/>
                </a:solidFill>
              </a:rPr>
              <a:t>A systematic process of examination</a:t>
            </a:r>
          </a:p>
          <a:p>
            <a:pPr marL="452628" indent="-342900">
              <a:buFont typeface="+mj-lt"/>
              <a:buAutoNum type="arabicPeriod"/>
            </a:pPr>
            <a:r>
              <a:rPr lang="en-US" sz="1200" b="1" dirty="0" smtClean="0">
                <a:solidFill>
                  <a:srgbClr val="002060"/>
                </a:solidFill>
              </a:rPr>
              <a:t>Done by independent personnel</a:t>
            </a:r>
          </a:p>
          <a:p>
            <a:pPr marL="452628" indent="-342900">
              <a:buFont typeface="+mj-lt"/>
              <a:buAutoNum type="arabicPeriod"/>
            </a:pPr>
            <a:r>
              <a:rPr lang="en-US" sz="1200" b="1" dirty="0" smtClean="0">
                <a:solidFill>
                  <a:srgbClr val="7030A0"/>
                </a:solidFill>
              </a:rPr>
              <a:t>Done on the basis of closing date of accounts</a:t>
            </a:r>
          </a:p>
          <a:p>
            <a:pPr marL="452628" indent="-342900">
              <a:buFont typeface="+mj-lt"/>
              <a:buAutoNum type="arabicPeriod"/>
            </a:pPr>
            <a:r>
              <a:rPr lang="en-US" sz="1200" b="1" dirty="0" smtClean="0">
                <a:solidFill>
                  <a:schemeClr val="tx2">
                    <a:lumMod val="25000"/>
                  </a:schemeClr>
                </a:solidFill>
              </a:rPr>
              <a:t>Focus on financial transactions and accounting procedures</a:t>
            </a:r>
          </a:p>
          <a:p>
            <a:pPr marL="452628" indent="-342900">
              <a:buFont typeface="+mj-lt"/>
              <a:buAutoNum type="arabicPeriod"/>
            </a:pPr>
            <a:r>
              <a:rPr lang="en-US" sz="1200" b="1" dirty="0" smtClean="0">
                <a:solidFill>
                  <a:schemeClr val="accent3">
                    <a:lumMod val="75000"/>
                  </a:schemeClr>
                </a:solidFill>
              </a:rPr>
              <a:t>Addresses mainly of corporate governance</a:t>
            </a:r>
          </a:p>
          <a:p>
            <a:pPr marL="452628" indent="-342900">
              <a:buFont typeface="+mj-lt"/>
              <a:buAutoNum type="arabicPeriod"/>
            </a:pPr>
            <a:r>
              <a:rPr lang="en-US" sz="1200" b="1" dirty="0" smtClean="0">
                <a:solidFill>
                  <a:schemeClr val="accent6"/>
                </a:solidFill>
              </a:rPr>
              <a:t>Done on population basis </a:t>
            </a:r>
          </a:p>
          <a:p>
            <a:pPr marL="452628" indent="-342900">
              <a:buFont typeface="+mj-lt"/>
              <a:buAutoNum type="arabicPeriod"/>
            </a:pPr>
            <a:r>
              <a:rPr lang="en-US" sz="1200" b="1" dirty="0" smtClean="0">
                <a:solidFill>
                  <a:schemeClr val="accent2">
                    <a:lumMod val="75000"/>
                  </a:schemeClr>
                </a:solidFill>
              </a:rPr>
              <a:t>Passes disclaimer report</a:t>
            </a:r>
          </a:p>
          <a:p>
            <a:pPr marL="452628" indent="-342900">
              <a:buFont typeface="+mj-lt"/>
              <a:buAutoNum type="arabicPeriod"/>
            </a:pPr>
            <a:r>
              <a:rPr lang="en-US" sz="1200" b="1" dirty="0" smtClean="0">
                <a:solidFill>
                  <a:schemeClr val="accent4"/>
                </a:solidFill>
              </a:rPr>
              <a:t>Executed on done activities </a:t>
            </a:r>
          </a:p>
          <a:p>
            <a:pPr marL="452628" indent="-342900">
              <a:buFont typeface="+mj-lt"/>
              <a:buAutoNum type="arabicPeriod"/>
            </a:pPr>
            <a:r>
              <a:rPr lang="en-US" sz="1200" b="1" dirty="0" smtClean="0">
                <a:solidFill>
                  <a:srgbClr val="00B050"/>
                </a:solidFill>
              </a:rPr>
              <a:t>Usually Done Yearly</a:t>
            </a:r>
          </a:p>
          <a:p>
            <a:pPr marL="452628" indent="-342900">
              <a:buFont typeface="+mj-lt"/>
              <a:buAutoNum type="arabicPeriod"/>
            </a:pPr>
            <a:r>
              <a:rPr lang="en-US" sz="1200" b="1" dirty="0" smtClean="0">
                <a:solidFill>
                  <a:schemeClr val="tx2">
                    <a:lumMod val="50000"/>
                  </a:schemeClr>
                </a:solidFill>
              </a:rPr>
              <a:t>Reported to shareholders </a:t>
            </a:r>
          </a:p>
          <a:p>
            <a:pPr marL="452628" indent="-342900">
              <a:buFont typeface="+mj-lt"/>
              <a:buAutoNum type="arabicPeriod"/>
            </a:pPr>
            <a:r>
              <a:rPr lang="en-US" sz="1200" b="1" dirty="0" smtClean="0">
                <a:solidFill>
                  <a:schemeClr val="bg1"/>
                </a:solidFill>
              </a:rPr>
              <a:t>Mainly check the compliance of set standard</a:t>
            </a:r>
          </a:p>
          <a:p>
            <a:pPr marL="452628" indent="-342900">
              <a:buFont typeface="+mj-lt"/>
              <a:buAutoNum type="arabicPeriod"/>
            </a:pPr>
            <a:r>
              <a:rPr lang="en-US" sz="1200" b="1" dirty="0" smtClean="0">
                <a:solidFill>
                  <a:srgbClr val="0070C0"/>
                </a:solidFill>
              </a:rPr>
              <a:t>Audit is forward looking, sometimes called climbing a tree </a:t>
            </a:r>
          </a:p>
          <a:p>
            <a:pPr marL="452628" indent="-342900">
              <a:buFont typeface="+mj-lt"/>
              <a:buAutoNum type="arabicPeriod"/>
            </a:pPr>
            <a:r>
              <a:rPr lang="en-US" sz="1200" b="1" dirty="0" smtClean="0">
                <a:solidFill>
                  <a:schemeClr val="accent6">
                    <a:lumMod val="50000"/>
                  </a:schemeClr>
                </a:solidFill>
              </a:rPr>
              <a:t>It is a statutory/regulatory requirement</a:t>
            </a:r>
          </a:p>
          <a:p>
            <a:pPr marL="452628" indent="-342900">
              <a:buFont typeface="+mj-lt"/>
              <a:buAutoNum type="arabicPeriod"/>
            </a:pPr>
            <a:r>
              <a:rPr lang="en-US" sz="1200" b="1" dirty="0" smtClean="0">
                <a:solidFill>
                  <a:schemeClr val="accent2">
                    <a:lumMod val="75000"/>
                  </a:schemeClr>
                </a:solidFill>
              </a:rPr>
              <a:t>Audit add value to the shareholders </a:t>
            </a:r>
          </a:p>
          <a:p>
            <a:pPr marL="452628" indent="-342900">
              <a:buFont typeface="+mj-lt"/>
              <a:buAutoNum type="arabicPeriod"/>
            </a:pPr>
            <a:r>
              <a:rPr lang="en-US" sz="1200" b="1" dirty="0" smtClean="0">
                <a:solidFill>
                  <a:schemeClr val="accent5">
                    <a:lumMod val="75000"/>
                  </a:schemeClr>
                </a:solidFill>
              </a:rPr>
              <a:t>Opinion passed on facts  to expose the true view of the accounts and operation</a:t>
            </a:r>
          </a:p>
          <a:p>
            <a:pPr marL="452628" indent="-342900">
              <a:buFont typeface="+mj-lt"/>
              <a:buAutoNum type="arabicPeriod"/>
            </a:pPr>
            <a:r>
              <a:rPr lang="en-US" sz="1200" b="1" dirty="0" smtClean="0">
                <a:solidFill>
                  <a:schemeClr val="accent2"/>
                </a:solidFill>
              </a:rPr>
              <a:t>an audit is a much more formal and documented process than an inspection.</a:t>
            </a:r>
          </a:p>
          <a:p>
            <a:pPr marL="452628" indent="-342900">
              <a:buFont typeface="+mj-lt"/>
              <a:buAutoNum type="arabicPeriod"/>
            </a:pPr>
            <a:r>
              <a:rPr lang="en-US" sz="1200" b="1" dirty="0" smtClean="0">
                <a:solidFill>
                  <a:srgbClr val="92D050"/>
                </a:solidFill>
              </a:rPr>
              <a:t>An audit usually looks at the processes within a company</a:t>
            </a:r>
          </a:p>
          <a:p>
            <a:pPr marL="452628" indent="-342900">
              <a:buFont typeface="+mj-lt"/>
              <a:buAutoNum type="arabicPeriod"/>
            </a:pPr>
            <a:r>
              <a:rPr lang="en-US" sz="1200" b="1" dirty="0" smtClean="0">
                <a:solidFill>
                  <a:schemeClr val="accent2">
                    <a:lumMod val="60000"/>
                    <a:lumOff val="40000"/>
                  </a:schemeClr>
                </a:solidFill>
              </a:rPr>
              <a:t>The primary purpose of an audit is to improve processes</a:t>
            </a:r>
          </a:p>
          <a:p>
            <a:pPr marL="452628" indent="-342900">
              <a:buFont typeface="+mj-lt"/>
              <a:buAutoNum type="arabicPeriod"/>
            </a:pPr>
            <a:r>
              <a:rPr lang="en-US" sz="1200" b="1" dirty="0" smtClean="0">
                <a:solidFill>
                  <a:srgbClr val="FFC000"/>
                </a:solidFill>
              </a:rPr>
              <a:t>Audits focus on the future by identifying weaknesses in the system and looking at opportunities to improve processes</a:t>
            </a:r>
          </a:p>
          <a:p>
            <a:pPr marL="452628" indent="-342900">
              <a:buFont typeface="+mj-lt"/>
              <a:buAutoNum type="arabicPeriod"/>
            </a:pPr>
            <a:endParaRPr lang="en-US" sz="1100" b="1" dirty="0">
              <a:solidFill>
                <a:schemeClr val="accent2">
                  <a:lumMod val="75000"/>
                </a:schemeClr>
              </a:solidFill>
            </a:endParaRPr>
          </a:p>
        </p:txBody>
      </p:sp>
      <p:sp>
        <p:nvSpPr>
          <p:cNvPr id="6" name="Content Placeholder 5"/>
          <p:cNvSpPr>
            <a:spLocks noGrp="1"/>
          </p:cNvSpPr>
          <p:nvPr>
            <p:ph sz="half" idx="2"/>
          </p:nvPr>
        </p:nvSpPr>
        <p:spPr>
          <a:xfrm>
            <a:off x="4572000" y="609600"/>
            <a:ext cx="4572000" cy="6248400"/>
          </a:xfrm>
        </p:spPr>
        <p:style>
          <a:lnRef idx="2">
            <a:schemeClr val="accent3"/>
          </a:lnRef>
          <a:fillRef idx="1">
            <a:schemeClr val="lt1"/>
          </a:fillRef>
          <a:effectRef idx="0">
            <a:schemeClr val="accent3"/>
          </a:effectRef>
          <a:fontRef idx="minor">
            <a:schemeClr val="dk1"/>
          </a:fontRef>
        </p:style>
        <p:txBody>
          <a:bodyPr/>
          <a:lstStyle/>
          <a:p>
            <a:r>
              <a:rPr lang="en-US" sz="2000" b="1" u="sng" dirty="0" smtClean="0">
                <a:solidFill>
                  <a:schemeClr val="accent2">
                    <a:lumMod val="75000"/>
                  </a:schemeClr>
                </a:solidFill>
              </a:rPr>
              <a:t>Inspection:</a:t>
            </a:r>
          </a:p>
          <a:p>
            <a:pPr marL="452628" indent="-342900">
              <a:buFont typeface="+mj-lt"/>
              <a:buAutoNum type="arabicPeriod"/>
            </a:pPr>
            <a:r>
              <a:rPr lang="en-US" sz="1200" b="1" dirty="0" smtClean="0">
                <a:solidFill>
                  <a:srgbClr val="7030A0"/>
                </a:solidFill>
              </a:rPr>
              <a:t>A customized process of examination</a:t>
            </a:r>
          </a:p>
          <a:p>
            <a:pPr marL="452628" indent="-342900">
              <a:buFont typeface="+mj-lt"/>
              <a:buAutoNum type="arabicPeriod"/>
            </a:pPr>
            <a:r>
              <a:rPr lang="en-US" sz="1200" b="1" dirty="0" smtClean="0">
                <a:solidFill>
                  <a:srgbClr val="002060"/>
                </a:solidFill>
              </a:rPr>
              <a:t>Done by both independent and dependent personnel</a:t>
            </a:r>
          </a:p>
          <a:p>
            <a:pPr marL="452628" indent="-342900">
              <a:buFont typeface="+mj-lt"/>
              <a:buAutoNum type="arabicPeriod"/>
            </a:pPr>
            <a:r>
              <a:rPr lang="en-US" sz="1200" b="1" dirty="0" smtClean="0">
                <a:solidFill>
                  <a:srgbClr val="7030A0"/>
                </a:solidFill>
              </a:rPr>
              <a:t>Done on the basis of a period of activities</a:t>
            </a:r>
          </a:p>
          <a:p>
            <a:pPr marL="452628" indent="-342900">
              <a:buFont typeface="+mj-lt"/>
              <a:buAutoNum type="arabicPeriod"/>
            </a:pPr>
            <a:r>
              <a:rPr lang="en-US" sz="1200" b="1" dirty="0" smtClean="0">
                <a:solidFill>
                  <a:schemeClr val="tx2">
                    <a:lumMod val="25000"/>
                  </a:schemeClr>
                </a:solidFill>
              </a:rPr>
              <a:t>Focus on rules, norms and Operations</a:t>
            </a:r>
          </a:p>
          <a:p>
            <a:pPr marL="452628" indent="-342900">
              <a:buFont typeface="+mj-lt"/>
              <a:buAutoNum type="arabicPeriod"/>
            </a:pPr>
            <a:r>
              <a:rPr lang="en-US" sz="1200" b="1" dirty="0" smtClean="0">
                <a:solidFill>
                  <a:schemeClr val="accent3">
                    <a:lumMod val="75000"/>
                  </a:schemeClr>
                </a:solidFill>
              </a:rPr>
              <a:t>Addresses mainly of internal control </a:t>
            </a:r>
          </a:p>
          <a:p>
            <a:pPr marL="452628" indent="-342900">
              <a:buFont typeface="+mj-lt"/>
              <a:buAutoNum type="arabicPeriod"/>
            </a:pPr>
            <a:r>
              <a:rPr lang="en-US" sz="1200" b="1" dirty="0" smtClean="0">
                <a:solidFill>
                  <a:schemeClr val="accent6"/>
                </a:solidFill>
              </a:rPr>
              <a:t>Done on sampling basis</a:t>
            </a:r>
          </a:p>
          <a:p>
            <a:pPr marL="452628" indent="-342900">
              <a:buFont typeface="+mj-lt"/>
              <a:buAutoNum type="arabicPeriod"/>
            </a:pPr>
            <a:r>
              <a:rPr lang="en-US" sz="1200" b="1" dirty="0" smtClean="0">
                <a:solidFill>
                  <a:srgbClr val="C00000"/>
                </a:solidFill>
              </a:rPr>
              <a:t>No disclaimer </a:t>
            </a:r>
          </a:p>
          <a:p>
            <a:pPr marL="452628" indent="-342900">
              <a:buFont typeface="+mj-lt"/>
              <a:buAutoNum type="arabicPeriod"/>
            </a:pPr>
            <a:r>
              <a:rPr lang="en-US" sz="1200" b="1" dirty="0" smtClean="0">
                <a:solidFill>
                  <a:schemeClr val="accent4"/>
                </a:solidFill>
              </a:rPr>
              <a:t>Executed on process activities</a:t>
            </a:r>
          </a:p>
          <a:p>
            <a:pPr marL="452628" indent="-342900">
              <a:buFont typeface="+mj-lt"/>
              <a:buAutoNum type="arabicPeriod"/>
            </a:pPr>
            <a:r>
              <a:rPr lang="en-US" sz="1200" b="1" dirty="0" smtClean="0">
                <a:solidFill>
                  <a:srgbClr val="00B050"/>
                </a:solidFill>
              </a:rPr>
              <a:t>Done routinely and regularly </a:t>
            </a:r>
          </a:p>
          <a:p>
            <a:pPr marL="452628" indent="-342900">
              <a:buFont typeface="+mj-lt"/>
              <a:buAutoNum type="arabicPeriod"/>
            </a:pPr>
            <a:r>
              <a:rPr lang="en-US" sz="1200" b="1" dirty="0" smtClean="0">
                <a:solidFill>
                  <a:schemeClr val="tx2">
                    <a:lumMod val="50000"/>
                  </a:schemeClr>
                </a:solidFill>
              </a:rPr>
              <a:t>Reported to Management Authority</a:t>
            </a:r>
          </a:p>
          <a:p>
            <a:pPr marL="452628" indent="-342900">
              <a:buFont typeface="+mj-lt"/>
              <a:buAutoNum type="arabicPeriod"/>
            </a:pPr>
            <a:r>
              <a:rPr lang="en-US" sz="1200" b="1" dirty="0" smtClean="0">
                <a:solidFill>
                  <a:schemeClr val="bg1"/>
                </a:solidFill>
              </a:rPr>
              <a:t>Mainly check the compliance of </a:t>
            </a:r>
            <a:r>
              <a:rPr lang="en-US" sz="1200" b="1" dirty="0" err="1" smtClean="0">
                <a:solidFill>
                  <a:schemeClr val="bg1"/>
                </a:solidFill>
              </a:rPr>
              <a:t>of</a:t>
            </a:r>
            <a:r>
              <a:rPr lang="en-US" sz="1200" b="1" dirty="0" smtClean="0">
                <a:solidFill>
                  <a:schemeClr val="bg1"/>
                </a:solidFill>
              </a:rPr>
              <a:t> set checklist </a:t>
            </a:r>
          </a:p>
          <a:p>
            <a:pPr marL="452628" indent="-342900">
              <a:buFont typeface="+mj-lt"/>
              <a:buAutoNum type="arabicPeriod"/>
            </a:pPr>
            <a:r>
              <a:rPr lang="en-US" sz="1200" b="1" dirty="0" smtClean="0">
                <a:solidFill>
                  <a:srgbClr val="0070C0"/>
                </a:solidFill>
              </a:rPr>
              <a:t>Inspection is backward looking sometimes called  playing on the grass</a:t>
            </a:r>
          </a:p>
          <a:p>
            <a:pPr marL="452628" indent="-342900">
              <a:buFont typeface="+mj-lt"/>
              <a:buAutoNum type="arabicPeriod"/>
            </a:pPr>
            <a:r>
              <a:rPr lang="en-US" sz="1200" b="1" dirty="0" smtClean="0">
                <a:solidFill>
                  <a:schemeClr val="accent6">
                    <a:lumMod val="50000"/>
                  </a:schemeClr>
                </a:solidFill>
              </a:rPr>
              <a:t>It is a management requirement</a:t>
            </a:r>
          </a:p>
          <a:p>
            <a:pPr marL="452628" indent="-342900">
              <a:buFont typeface="+mj-lt"/>
              <a:buAutoNum type="arabicPeriod"/>
            </a:pPr>
            <a:r>
              <a:rPr lang="en-US" sz="1200" b="1" dirty="0" smtClean="0">
                <a:solidFill>
                  <a:srgbClr val="002060"/>
                </a:solidFill>
              </a:rPr>
              <a:t>Add protection to the organization</a:t>
            </a:r>
          </a:p>
          <a:p>
            <a:pPr marL="452628" indent="-342900">
              <a:buFont typeface="+mj-lt"/>
              <a:buAutoNum type="arabicPeriod"/>
            </a:pPr>
            <a:r>
              <a:rPr lang="en-US" sz="1200" b="1" dirty="0" smtClean="0">
                <a:solidFill>
                  <a:schemeClr val="accent5">
                    <a:lumMod val="75000"/>
                  </a:schemeClr>
                </a:solidFill>
              </a:rPr>
              <a:t>Reporting passed on errors and anomalies to correct the operational  and compliance deviation</a:t>
            </a:r>
          </a:p>
          <a:p>
            <a:pPr marL="452628" indent="-342900">
              <a:buFont typeface="+mj-lt"/>
              <a:buAutoNum type="arabicPeriod"/>
            </a:pPr>
            <a:r>
              <a:rPr lang="en-US" sz="1200" b="1" dirty="0" smtClean="0">
                <a:solidFill>
                  <a:schemeClr val="accent2"/>
                </a:solidFill>
              </a:rPr>
              <a:t>an audit is a much more formal and documented process than an inspection.</a:t>
            </a:r>
          </a:p>
          <a:p>
            <a:pPr marL="452628" indent="-342900">
              <a:buFont typeface="+mj-lt"/>
              <a:buAutoNum type="arabicPeriod"/>
            </a:pPr>
            <a:r>
              <a:rPr lang="en-US" sz="1200" b="1" dirty="0" smtClean="0">
                <a:solidFill>
                  <a:srgbClr val="92D050"/>
                </a:solidFill>
              </a:rPr>
              <a:t>an inspection usually focuses on the product or service being provided.</a:t>
            </a:r>
          </a:p>
          <a:p>
            <a:pPr marL="452628" indent="-342900">
              <a:buFont typeface="+mj-lt"/>
              <a:buAutoNum type="arabicPeriod"/>
            </a:pPr>
            <a:r>
              <a:rPr lang="en-US" sz="1200" dirty="0" smtClean="0">
                <a:solidFill>
                  <a:schemeClr val="accent2">
                    <a:lumMod val="60000"/>
                    <a:lumOff val="40000"/>
                  </a:schemeClr>
                </a:solidFill>
              </a:rPr>
              <a:t> </a:t>
            </a:r>
            <a:r>
              <a:rPr lang="en-US" sz="1200" b="1" dirty="0" smtClean="0">
                <a:solidFill>
                  <a:schemeClr val="accent2">
                    <a:lumMod val="60000"/>
                    <a:lumOff val="40000"/>
                  </a:schemeClr>
                </a:solidFill>
              </a:rPr>
              <a:t>inspection is typically used to determine whether the product or service meets specifications.</a:t>
            </a:r>
          </a:p>
          <a:p>
            <a:pPr marL="452628" indent="-342900">
              <a:buFont typeface="+mj-lt"/>
              <a:buAutoNum type="arabicPeriod"/>
            </a:pPr>
            <a:r>
              <a:rPr lang="en-US" sz="1200" b="1" dirty="0" smtClean="0">
                <a:solidFill>
                  <a:srgbClr val="FFC000"/>
                </a:solidFill>
              </a:rPr>
              <a:t>On the other hand, inspections are focused on the past performance of the process.</a:t>
            </a:r>
          </a:p>
        </p:txBody>
      </p:sp>
      <p:sp>
        <p:nvSpPr>
          <p:cNvPr id="4" name="Title 3"/>
          <p:cNvSpPr>
            <a:spLocks noGrp="1"/>
          </p:cNvSpPr>
          <p:nvPr>
            <p:ph type="title"/>
          </p:nvPr>
        </p:nvSpPr>
        <p:spPr>
          <a:xfrm>
            <a:off x="0" y="0"/>
            <a:ext cx="9144000" cy="609600"/>
          </a:xfrm>
        </p:spPr>
        <p:style>
          <a:lnRef idx="2">
            <a:schemeClr val="accent2"/>
          </a:lnRef>
          <a:fillRef idx="1">
            <a:schemeClr val="lt1"/>
          </a:fillRef>
          <a:effectRef idx="0">
            <a:schemeClr val="accent2"/>
          </a:effectRef>
          <a:fontRef idx="minor">
            <a:schemeClr val="dk1"/>
          </a:fontRef>
        </p:style>
        <p:txBody>
          <a:bodyPr>
            <a:noAutofit/>
          </a:bodyPr>
          <a:lstStyle/>
          <a:p>
            <a:pPr algn="ctr"/>
            <a:r>
              <a:rPr lang="en-US" sz="32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Unicode MS" pitchFamily="34" charset="-128"/>
                <a:ea typeface="Arial Unicode MS" pitchFamily="34" charset="-128"/>
                <a:cs typeface="Arial Unicode MS" pitchFamily="34" charset="-128"/>
              </a:rPr>
              <a:t>Making difference between Audit and Inspection</a:t>
            </a:r>
            <a:endParaRPr lang="en-US" sz="320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cover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31891" t="15464" r="32212" b="12282"/>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9144000" cy="6248400"/>
          </a:xfrm>
        </p:spPr>
        <p:txBody>
          <a:bodyPr>
            <a:noAutofit/>
          </a:bodyPr>
          <a:lstStyle/>
          <a:p>
            <a:pPr algn="just"/>
            <a:r>
              <a:rPr lang="en-US" sz="1600" dirty="0" smtClean="0"/>
              <a:t>Audits typically focus on an organization’s compliance with standards, and inspections typically focus on an organization’s performance.</a:t>
            </a:r>
          </a:p>
          <a:p>
            <a:pPr algn="just"/>
            <a:r>
              <a:rPr lang="en-US" sz="1600" dirty="0" smtClean="0"/>
              <a:t>Audits are typically much broader in scope than inspections, as they seek to assess an organization’s compliance with standards across all areas of operation.</a:t>
            </a:r>
          </a:p>
          <a:p>
            <a:pPr algn="just"/>
            <a:r>
              <a:rPr lang="en-US" sz="1600" dirty="0" smtClean="0"/>
              <a:t>Audits are typically much more detailed and comprehensive than inspections, as they seek to provide a complete picture of an organization’s compliance with standards.</a:t>
            </a:r>
          </a:p>
          <a:p>
            <a:pPr algn="just"/>
            <a:r>
              <a:rPr lang="en-US" sz="1600" dirty="0" smtClean="0"/>
              <a:t>Audits are typically conducted yearly, while inspections are usually conducted more frequently, such as every six months.</a:t>
            </a:r>
          </a:p>
          <a:p>
            <a:pPr algn="just"/>
            <a:r>
              <a:rPr lang="en-US" sz="1600" dirty="0" smtClean="0"/>
              <a:t>Audits are typically conducted by external parties, such as government agencies or independent auditors, and inspections are typically conducted by internal parties, such as managers or supervisors.</a:t>
            </a:r>
          </a:p>
          <a:p>
            <a:pPr algn="just"/>
            <a:r>
              <a:rPr lang="en-US" sz="1600" dirty="0" smtClean="0"/>
              <a:t>Audits typically utilize various methods, such as interviews, surveys, and document reviews, and inspections typically utilize a single method, such as observation.</a:t>
            </a:r>
          </a:p>
          <a:p>
            <a:pPr algn="just"/>
            <a:r>
              <a:rPr lang="en-US" sz="1600" dirty="0" smtClean="0"/>
              <a:t>Audits typically result in a formal report issued to the organization being audited, and inspections typically result in a more informal report shared with the relevant managers or supervisors.</a:t>
            </a:r>
          </a:p>
          <a:p>
            <a:pPr algn="just"/>
            <a:r>
              <a:rPr lang="en-US" sz="1600" dirty="0" smtClean="0"/>
              <a:t>Another key difference between an audit and an inspection is their purpose; while the purpose of an audit is to assess whether an organization is adhering to standards, the purpose of an inspection is to determine whether an organization is performing up to par.</a:t>
            </a:r>
          </a:p>
          <a:p>
            <a:pPr algn="just"/>
            <a:r>
              <a:rPr lang="en-US" sz="1600" dirty="0" smtClean="0"/>
              <a:t>Audits can be quite costly due to the need to hire external auditors and the comprehensive nature of the assessment. At the same time, inspections are typically much less costly, as they are usually conducted by</a:t>
            </a:r>
          </a:p>
          <a:p>
            <a:pPr algn="just"/>
            <a:endParaRPr lang="en-US" sz="1600" dirty="0"/>
          </a:p>
        </p:txBody>
      </p:sp>
      <p:sp>
        <p:nvSpPr>
          <p:cNvPr id="3" name="Title 2"/>
          <p:cNvSpPr>
            <a:spLocks noGrp="1"/>
          </p:cNvSpPr>
          <p:nvPr>
            <p:ph type="title"/>
          </p:nvPr>
        </p:nvSpPr>
        <p:spPr>
          <a:xfrm>
            <a:off x="0" y="0"/>
            <a:ext cx="9144000" cy="838200"/>
          </a:xfrm>
        </p:spPr>
        <p:txBody>
          <a:bodyPr/>
          <a:lstStyle/>
          <a:p>
            <a:pPr algn="ctr"/>
            <a:r>
              <a:rPr lang="en-US" sz="2800" dirty="0" smtClean="0"/>
              <a:t>Other Differences Between Audit And Inspection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fference Between Audit And Inspection - Main Differences"/>
          <p:cNvPicPr>
            <a:picLocks noChangeAspect="1" noChangeArrowheads="1"/>
          </p:cNvPicPr>
          <p:nvPr/>
        </p:nvPicPr>
        <p:blipFill>
          <a:blip r:embed="rId2"/>
          <a:srcRect/>
          <a:stretch>
            <a:fillRect/>
          </a:stretch>
        </p:blipFill>
        <p:spPr bwMode="auto">
          <a:xfrm>
            <a:off x="0" y="0"/>
            <a:ext cx="4572000" cy="2381250"/>
          </a:xfrm>
          <a:prstGeom prst="rect">
            <a:avLst/>
          </a:prstGeom>
          <a:noFill/>
        </p:spPr>
      </p:pic>
      <p:pic>
        <p:nvPicPr>
          <p:cNvPr id="1028" name="Picture 4" descr="Difference Between Audit and Inspection (With Table) - DifferencePlanet"/>
          <p:cNvPicPr>
            <a:picLocks noChangeAspect="1" noChangeArrowheads="1"/>
          </p:cNvPicPr>
          <p:nvPr/>
        </p:nvPicPr>
        <p:blipFill>
          <a:blip r:embed="rId3"/>
          <a:srcRect b="15329"/>
          <a:stretch>
            <a:fillRect/>
          </a:stretch>
        </p:blipFill>
        <p:spPr bwMode="auto">
          <a:xfrm>
            <a:off x="4800600" y="0"/>
            <a:ext cx="4343400" cy="6734176"/>
          </a:xfrm>
          <a:prstGeom prst="rect">
            <a:avLst/>
          </a:prstGeom>
          <a:noFill/>
        </p:spPr>
      </p:pic>
      <p:pic>
        <p:nvPicPr>
          <p:cNvPr id="4" name="Picture 3" descr="Difference Between Audit and Inspection | Differbetween"/>
          <p:cNvPicPr/>
          <p:nvPr/>
        </p:nvPicPr>
        <p:blipFill>
          <a:blip r:embed="rId4"/>
          <a:srcRect/>
          <a:stretch>
            <a:fillRect/>
          </a:stretch>
        </p:blipFill>
        <p:spPr bwMode="auto">
          <a:xfrm>
            <a:off x="0" y="2362200"/>
            <a:ext cx="4800600" cy="4495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6096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Qualifications and Qualities of Auditor/Inspector: </a:t>
            </a:r>
            <a:endParaRPr lang="en-US" sz="2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Content Placeholder 5"/>
          <p:cNvSpPr>
            <a:spLocks noGrp="1"/>
          </p:cNvSpPr>
          <p:nvPr>
            <p:ph idx="1"/>
          </p:nvPr>
        </p:nvSpPr>
        <p:spPr>
          <a:xfrm>
            <a:off x="0" y="685800"/>
            <a:ext cx="9144000" cy="6172200"/>
          </a:xfrm>
        </p:spPr>
        <p:style>
          <a:lnRef idx="2">
            <a:schemeClr val="accent3"/>
          </a:lnRef>
          <a:fillRef idx="1">
            <a:schemeClr val="lt1"/>
          </a:fillRef>
          <a:effectRef idx="0">
            <a:schemeClr val="accent3"/>
          </a:effectRef>
          <a:fontRef idx="minor">
            <a:schemeClr val="dk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ndalus" pitchFamily="18" charset="-78"/>
                <a:cs typeface="Andalus" pitchFamily="18" charset="-78"/>
              </a:rPr>
              <a:t>Proven working experience as Internal Auditor or </a:t>
            </a:r>
            <a:r>
              <a:rPr lang="en-US"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ndalus" pitchFamily="18" charset="-78"/>
                <a:cs typeface="Andalus" pitchFamily="18" charset="-78"/>
                <a:hlinkClick r:id="rId2"/>
              </a:rPr>
              <a:t>Senior Auditor</a:t>
            </a:r>
            <a:endParaRPr lang="en-US"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ndalus" pitchFamily="18" charset="-78"/>
              <a:cs typeface="Andalus" pitchFamily="18" charset="-78"/>
            </a:endParaRPr>
          </a:p>
          <a:p>
            <a:r>
              <a:rPr lang="en-US"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ndalus" pitchFamily="18" charset="-78"/>
                <a:cs typeface="Andalus" pitchFamily="18" charset="-78"/>
              </a:rPr>
              <a:t>Advanced computer skills on MS Office, accounting software and databases</a:t>
            </a:r>
          </a:p>
          <a:p>
            <a:r>
              <a:rPr lang="en-US"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ndalus" pitchFamily="18" charset="-78"/>
                <a:cs typeface="Andalus" pitchFamily="18" charset="-78"/>
              </a:rPr>
              <a:t>Ability to manipulate large amounts of data and to compile detailed reports</a:t>
            </a:r>
          </a:p>
          <a:p>
            <a:r>
              <a:rPr lang="en-US"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ndalus" pitchFamily="18" charset="-78"/>
                <a:cs typeface="Andalus" pitchFamily="18" charset="-78"/>
              </a:rPr>
              <a:t>Proven knowledge of auditing standards and procedures, laws, rules and regulations</a:t>
            </a:r>
          </a:p>
          <a:p>
            <a:r>
              <a:rPr lang="en-US"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ndalus" pitchFamily="18" charset="-78"/>
                <a:cs typeface="Andalus" pitchFamily="18" charset="-78"/>
              </a:rPr>
              <a:t>High attention to detail and excellent analytical skills</a:t>
            </a:r>
          </a:p>
          <a:p>
            <a:r>
              <a:rPr lang="en-US"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ndalus" pitchFamily="18" charset="-78"/>
                <a:cs typeface="Andalus" pitchFamily="18" charset="-78"/>
              </a:rPr>
              <a:t>Sound independent </a:t>
            </a:r>
            <a:r>
              <a:rPr lang="en-US" sz="20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ndalus" pitchFamily="18" charset="-78"/>
                <a:cs typeface="Andalus" pitchFamily="18" charset="-78"/>
              </a:rPr>
              <a:t>judgement</a:t>
            </a:r>
            <a:endParaRPr lang="en-US"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ndalus" pitchFamily="18" charset="-78"/>
              <a:cs typeface="Andalus" pitchFamily="18" charset="-78"/>
            </a:endParaRPr>
          </a:p>
          <a:p>
            <a:r>
              <a:rPr lang="en-US" sz="1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ndalus" pitchFamily="18" charset="-78"/>
                <a:cs typeface="Andalus" pitchFamily="18" charset="-78"/>
              </a:rPr>
              <a:t>Knowledge of accounting</a:t>
            </a:r>
          </a:p>
          <a:p>
            <a:r>
              <a:rPr lang="en-US" sz="1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ndalus" pitchFamily="18" charset="-78"/>
                <a:cs typeface="Andalus" pitchFamily="18" charset="-78"/>
              </a:rPr>
              <a:t>Knowledge of Audit related laws and norms</a:t>
            </a:r>
          </a:p>
          <a:p>
            <a:r>
              <a:rPr lang="en-US" sz="1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ndalus" pitchFamily="18" charset="-78"/>
                <a:cs typeface="Andalus" pitchFamily="18" charset="-78"/>
              </a:rPr>
              <a:t>Intelligent and tactfulness</a:t>
            </a:r>
          </a:p>
          <a:p>
            <a:r>
              <a:rPr lang="en-US" sz="1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ndalus" pitchFamily="18" charset="-78"/>
                <a:cs typeface="Andalus" pitchFamily="18" charset="-78"/>
              </a:rPr>
              <a:t>Responsible and vigilance</a:t>
            </a:r>
          </a:p>
          <a:p>
            <a:r>
              <a:rPr lang="en-US" sz="1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ndalus" pitchFamily="18" charset="-78"/>
                <a:cs typeface="Andalus" pitchFamily="18" charset="-78"/>
              </a:rPr>
              <a:t>Honesty and Integrity </a:t>
            </a:r>
          </a:p>
          <a:p>
            <a:r>
              <a:rPr lang="en-US" sz="1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ndalus" pitchFamily="18" charset="-78"/>
                <a:cs typeface="Andalus" pitchFamily="18" charset="-78"/>
              </a:rPr>
              <a:t>Impartiality and Fairness</a:t>
            </a:r>
          </a:p>
          <a:p>
            <a:r>
              <a:rPr lang="en-US" sz="1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ndalus" pitchFamily="18" charset="-78"/>
                <a:cs typeface="Andalus" pitchFamily="18" charset="-78"/>
              </a:rPr>
              <a:t>Transparency and Independence</a:t>
            </a:r>
          </a:p>
          <a:p>
            <a:r>
              <a:rPr lang="en-US" sz="1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ndalus" pitchFamily="18" charset="-78"/>
                <a:cs typeface="Andalus" pitchFamily="18" charset="-78"/>
              </a:rPr>
              <a:t>Positive attitude</a:t>
            </a:r>
          </a:p>
          <a:p>
            <a:r>
              <a:rPr lang="en-US" sz="1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ndalus" pitchFamily="18" charset="-78"/>
                <a:cs typeface="Andalus" pitchFamily="18" charset="-78"/>
              </a:rPr>
              <a:t>Diligence</a:t>
            </a:r>
          </a:p>
          <a:p>
            <a:r>
              <a:rPr lang="en-US" sz="1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ndalus" pitchFamily="18" charset="-78"/>
                <a:cs typeface="Andalus" pitchFamily="18" charset="-78"/>
              </a:rPr>
              <a:t>Confidentiality </a:t>
            </a:r>
          </a:p>
          <a:p>
            <a:r>
              <a:rPr lang="en-US" sz="1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ndalus" pitchFamily="18" charset="-78"/>
                <a:cs typeface="Andalus" pitchFamily="18" charset="-78"/>
              </a:rPr>
              <a:t>Well communicative</a:t>
            </a:r>
          </a:p>
          <a:p>
            <a:endParaRPr lang="en-US" sz="2000" dirty="0" smtClean="0">
              <a:solidFill>
                <a:srgbClr val="002060"/>
              </a:solidFill>
            </a:endParaRPr>
          </a:p>
          <a:p>
            <a:endParaRPr lang="en-US" sz="1800" dirty="0" smtClean="0">
              <a:solidFill>
                <a:srgbClr val="002060"/>
              </a:solidFill>
            </a:endParaRPr>
          </a:p>
          <a:p>
            <a:endParaRPr lang="en-US" sz="24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cover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4263" t="22189" r="10093" b="12130"/>
          <a:stretch>
            <a:fillRect/>
          </a:stretch>
        </p:blipFill>
        <p:spPr bwMode="auto">
          <a:xfrm>
            <a:off x="0" y="0"/>
            <a:ext cx="9144000" cy="6858000"/>
          </a:xfrm>
          <a:prstGeom prst="rect">
            <a:avLst/>
          </a:prstGeom>
          <a:noFill/>
          <a:ln w="9525">
            <a:noFill/>
            <a:miter lim="800000"/>
            <a:headEnd/>
            <a:tailEnd/>
          </a:ln>
        </p:spPr>
      </p:pic>
      <p:pic>
        <p:nvPicPr>
          <p:cNvPr id="5" name="Picture 4" descr="internal auditor job description"/>
          <p:cNvPicPr/>
          <p:nvPr/>
        </p:nvPicPr>
        <p:blipFill>
          <a:blip r:embed="rId3"/>
          <a:srcRect/>
          <a:stretch>
            <a:fillRect/>
          </a:stretch>
        </p:blipFill>
        <p:spPr bwMode="auto">
          <a:xfrm>
            <a:off x="0" y="838200"/>
            <a:ext cx="6934200" cy="2667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What is internal audit?&#10;• “Internal auditing is an independent, objective&#10;assurance and consulting activity designed to&#10;ad..."/>
          <p:cNvPicPr>
            <a:picLocks noChangeAspect="1" noChangeArrowheads="1"/>
          </p:cNvPicPr>
          <p:nvPr/>
        </p:nvPicPr>
        <p:blipFill>
          <a:blip r:embed="rId2"/>
          <a:srcRect/>
          <a:stretch>
            <a:fillRect/>
          </a:stretch>
        </p:blipFill>
        <p:spPr bwMode="auto">
          <a:xfrm>
            <a:off x="0" y="0"/>
            <a:ext cx="9208526"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IIA Statement of ResponsibilitiesPurpose: Internal auditing is an independent appraisal  function established within an o..."/>
          <p:cNvPicPr>
            <a:picLocks noChangeAspect="1" noChangeArrowheads="1"/>
          </p:cNvPicPr>
          <p:nvPr/>
        </p:nvPicPr>
        <p:blipFill>
          <a:blip r:embed="rId2"/>
          <a:srcRect b="21111"/>
          <a:stretch>
            <a:fillRect/>
          </a:stretch>
        </p:blipFill>
        <p:spPr bwMode="auto">
          <a:xfrm>
            <a:off x="0" y="-1"/>
            <a:ext cx="9144000" cy="685800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0600"/>
          </a:xfrm>
        </p:spPr>
        <p:style>
          <a:lnRef idx="2">
            <a:schemeClr val="accent3"/>
          </a:lnRef>
          <a:fillRef idx="1">
            <a:schemeClr val="lt1"/>
          </a:fillRef>
          <a:effectRef idx="0">
            <a:schemeClr val="accent3"/>
          </a:effectRef>
          <a:fontRef idx="minor">
            <a:schemeClr val="dk1"/>
          </a:fontRef>
        </p:style>
        <p:txBody>
          <a:bodyPr>
            <a:noAutofit/>
          </a:bodyPr>
          <a:lstStyle/>
          <a:p>
            <a:r>
              <a:rPr lang="en-US" sz="3200" b="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Scope of Internal Audit</a:t>
            </a:r>
            <a:r>
              <a:rPr lang="en-US" sz="3600" b="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r>
            <a:br>
              <a:rPr lang="en-US" sz="3600" b="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br>
            <a:endParaRPr lang="en-US" sz="3600" b="0" dirty="0">
              <a:solidFill>
                <a:srgbClr val="FF0000"/>
              </a:solidFill>
            </a:endParaRPr>
          </a:p>
        </p:txBody>
      </p:sp>
      <p:pic>
        <p:nvPicPr>
          <p:cNvPr id="4" name="Content Placeholder 3"/>
          <p:cNvPicPr>
            <a:picLocks noGrp="1"/>
          </p:cNvPicPr>
          <p:nvPr>
            <p:ph idx="1"/>
          </p:nvPr>
        </p:nvPicPr>
        <p:blipFill>
          <a:blip r:embed="rId2"/>
          <a:srcRect l="54968" t="23647" r="10417" b="17094"/>
          <a:stretch>
            <a:fillRect/>
          </a:stretch>
        </p:blipFill>
        <p:spPr bwMode="auto">
          <a:xfrm>
            <a:off x="0" y="533400"/>
            <a:ext cx="9144000" cy="6477000"/>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9296400" cy="6096000"/>
          </a:xfrm>
        </p:spPr>
        <p:style>
          <a:lnRef idx="2">
            <a:schemeClr val="accent3"/>
          </a:lnRef>
          <a:fillRef idx="1">
            <a:schemeClr val="lt1"/>
          </a:fillRef>
          <a:effectRef idx="0">
            <a:schemeClr val="accent3"/>
          </a:effectRef>
          <a:fontRef idx="minor">
            <a:schemeClr val="dk1"/>
          </a:fontRef>
        </p:style>
        <p:txBody>
          <a:bodyPr>
            <a:normAutofit/>
          </a:bodyPr>
          <a:lstStyle/>
          <a:p>
            <a:pPr marL="38100" indent="0">
              <a:lnSpc>
                <a:spcPct val="90000"/>
              </a:lnSpc>
              <a:spcBef>
                <a:spcPts val="800"/>
              </a:spcBef>
              <a:buSzPts val="2100"/>
              <a:buNone/>
            </a:pPr>
            <a:r>
              <a:rPr lang="as-IN" sz="1800" b="1" dirty="0" smtClean="0">
                <a:latin typeface="Nikosh2" pitchFamily="2" charset="0"/>
                <a:cs typeface="Nikosh2" pitchFamily="2" charset="0"/>
              </a:rPr>
              <a:t>১। </a:t>
            </a:r>
            <a:r>
              <a:rPr lang="as-IN" sz="1800" b="1" dirty="0" smtClean="0">
                <a:solidFill>
                  <a:srgbClr val="FF0000"/>
                </a:solidFill>
                <a:latin typeface="Nikosh2" pitchFamily="2" charset="0"/>
                <a:cs typeface="Nikosh2" pitchFamily="2" charset="0"/>
              </a:rPr>
              <a:t>ব্যাংকিং </a:t>
            </a:r>
            <a:r>
              <a:rPr lang="as-IN" sz="1800" b="1" dirty="0" smtClean="0">
                <a:latin typeface="Nikosh2" pitchFamily="2" charset="0"/>
                <a:cs typeface="Nikosh2" pitchFamily="2" charset="0"/>
              </a:rPr>
              <a:t>কার্যক্রমে </a:t>
            </a:r>
            <a:r>
              <a:rPr lang="as-IN" sz="1800" b="1" dirty="0" smtClean="0">
                <a:solidFill>
                  <a:srgbClr val="FF0000"/>
                </a:solidFill>
                <a:latin typeface="Nikosh2" pitchFamily="2" charset="0"/>
                <a:cs typeface="Nikosh2" pitchFamily="2" charset="0"/>
              </a:rPr>
              <a:t>সুশৃঙ্খলা</a:t>
            </a:r>
            <a:r>
              <a:rPr lang="as-IN" sz="1800" b="1" dirty="0" smtClean="0">
                <a:latin typeface="Nikosh2" pitchFamily="2" charset="0"/>
                <a:cs typeface="Nikosh2" pitchFamily="2" charset="0"/>
              </a:rPr>
              <a:t> প্রতিষ্ঠা</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করা</a:t>
            </a:r>
            <a:r>
              <a:rPr lang="as-IN" sz="1800" b="1" dirty="0" smtClean="0">
                <a:latin typeface="Nikosh2" pitchFamily="2" charset="0"/>
                <a:cs typeface="Nikosh2" pitchFamily="2" charset="0"/>
              </a:rPr>
              <a:t>। </a:t>
            </a:r>
            <a:endParaRPr lang="as-IN" sz="1200" b="1" dirty="0" smtClean="0">
              <a:latin typeface="Nikosh2" pitchFamily="2" charset="0"/>
              <a:cs typeface="Nikosh2" pitchFamily="2" charset="0"/>
            </a:endParaRPr>
          </a:p>
          <a:p>
            <a:pPr marL="38100" lvl="0" indent="0">
              <a:lnSpc>
                <a:spcPct val="90000"/>
              </a:lnSpc>
              <a:spcBef>
                <a:spcPts val="800"/>
              </a:spcBef>
              <a:buSzPts val="2100"/>
              <a:buNone/>
            </a:pPr>
            <a:r>
              <a:rPr lang="en-US" sz="1800" b="1" dirty="0" smtClean="0">
                <a:latin typeface="Nikosh2" pitchFamily="2" charset="0"/>
                <a:cs typeface="Nikosh2" pitchFamily="2" charset="0"/>
              </a:rPr>
              <a:t>২। </a:t>
            </a:r>
            <a:r>
              <a:rPr lang="en-US" sz="1800" b="1" dirty="0" err="1" smtClean="0">
                <a:latin typeface="Nikosh2" pitchFamily="2" charset="0"/>
                <a:cs typeface="Nikosh2" pitchFamily="2" charset="0"/>
              </a:rPr>
              <a:t>প্রচলিত</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হিসাব</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বইয়ের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যাবতীয়</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আর্থিক</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লেনদেনের</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সঠিকতা</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যাচাই</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করা</a:t>
            </a:r>
            <a:r>
              <a:rPr lang="en-US" sz="1800" b="1" dirty="0" smtClean="0">
                <a:latin typeface="Nikosh2" pitchFamily="2" charset="0"/>
                <a:cs typeface="Nikosh2" pitchFamily="2" charset="0"/>
              </a:rPr>
              <a:t>;</a:t>
            </a:r>
          </a:p>
          <a:p>
            <a:pPr marL="38100" lvl="0" indent="0">
              <a:lnSpc>
                <a:spcPct val="90000"/>
              </a:lnSpc>
              <a:spcBef>
                <a:spcPts val="800"/>
              </a:spcBef>
              <a:buSzPts val="2100"/>
              <a:buNone/>
            </a:pPr>
            <a:r>
              <a:rPr lang="en-US" sz="1800" b="1" dirty="0" smtClean="0">
                <a:latin typeface="Nikosh2" pitchFamily="2" charset="0"/>
                <a:cs typeface="Nikosh2" pitchFamily="2" charset="0"/>
              </a:rPr>
              <a:t>৩</a:t>
            </a:r>
            <a:r>
              <a:rPr lang="as-IN" sz="1800" b="1" dirty="0" smtClean="0">
                <a:latin typeface="Nikosh2" pitchFamily="2" charset="0"/>
                <a:cs typeface="Nikosh2" pitchFamily="2" charset="0"/>
              </a:rPr>
              <a:t>। </a:t>
            </a:r>
            <a:r>
              <a:rPr lang="as-IN" sz="1600" b="1" dirty="0" smtClean="0">
                <a:solidFill>
                  <a:srgbClr val="FF0000"/>
                </a:solidFill>
                <a:latin typeface="Nikosh2" pitchFamily="2" charset="0"/>
                <a:cs typeface="Nikosh2" pitchFamily="2" charset="0"/>
              </a:rPr>
              <a:t>ভুল</a:t>
            </a:r>
            <a:r>
              <a:rPr lang="as-IN" sz="1600" b="1" dirty="0" smtClean="0">
                <a:solidFill>
                  <a:srgbClr val="000000"/>
                </a:solidFill>
                <a:latin typeface="Nikosh2" pitchFamily="2" charset="0"/>
                <a:cs typeface="Nikosh2" pitchFamily="2" charset="0"/>
              </a:rPr>
              <a:t>-ভ্রান্তি</a:t>
            </a:r>
            <a:r>
              <a:rPr lang="as-IN" sz="1600" b="1" dirty="0" smtClean="0">
                <a:latin typeface="Nikosh2" pitchFamily="2" charset="0"/>
                <a:cs typeface="Nikosh2" pitchFamily="2" charset="0"/>
              </a:rPr>
              <a:t> </a:t>
            </a:r>
            <a:r>
              <a:rPr lang="en-US" sz="1600" b="1" dirty="0" err="1" smtClean="0">
                <a:latin typeface="Nikosh2" pitchFamily="2" charset="0"/>
                <a:cs typeface="Nikosh2" pitchFamily="2" charset="0"/>
              </a:rPr>
              <a:t>সংঘটিত</a:t>
            </a:r>
            <a:r>
              <a:rPr lang="en-US" sz="1600" b="1" dirty="0" smtClean="0">
                <a:latin typeface="Nikosh2" pitchFamily="2" charset="0"/>
                <a:cs typeface="Nikosh2" pitchFamily="2" charset="0"/>
              </a:rPr>
              <a:t> </a:t>
            </a:r>
            <a:r>
              <a:rPr lang="en-US" sz="1600" b="1" dirty="0" err="1" smtClean="0">
                <a:latin typeface="Nikosh2" pitchFamily="2" charset="0"/>
                <a:cs typeface="Nikosh2" pitchFamily="2" charset="0"/>
              </a:rPr>
              <a:t>হয়েছে</a:t>
            </a:r>
            <a:r>
              <a:rPr lang="en-US" sz="1600" b="1" dirty="0" smtClean="0">
                <a:latin typeface="Nikosh2" pitchFamily="2" charset="0"/>
                <a:cs typeface="Nikosh2" pitchFamily="2" charset="0"/>
              </a:rPr>
              <a:t> </a:t>
            </a:r>
            <a:r>
              <a:rPr lang="en-US" sz="1600" b="1" dirty="0" err="1" smtClean="0">
                <a:latin typeface="Nikosh2" pitchFamily="2" charset="0"/>
                <a:cs typeface="Nikosh2" pitchFamily="2" charset="0"/>
              </a:rPr>
              <a:t>কি</a:t>
            </a:r>
            <a:r>
              <a:rPr lang="en-US" sz="1600" b="1" dirty="0" smtClean="0">
                <a:latin typeface="Nikosh2" pitchFamily="2" charset="0"/>
                <a:cs typeface="Nikosh2" pitchFamily="2" charset="0"/>
              </a:rPr>
              <a:t> </a:t>
            </a:r>
            <a:r>
              <a:rPr lang="en-US" sz="1600" b="1" dirty="0" err="1" smtClean="0">
                <a:latin typeface="Nikosh2" pitchFamily="2" charset="0"/>
                <a:cs typeface="Nikosh2" pitchFamily="2" charset="0"/>
              </a:rPr>
              <a:t>না</a:t>
            </a:r>
            <a:r>
              <a:rPr lang="en-US" sz="1600" b="1" dirty="0" smtClean="0">
                <a:latin typeface="Nikosh2" pitchFamily="2" charset="0"/>
                <a:cs typeface="Nikosh2" pitchFamily="2" charset="0"/>
              </a:rPr>
              <a:t> </a:t>
            </a:r>
            <a:r>
              <a:rPr lang="en-US" sz="1600" b="1" dirty="0" err="1" smtClean="0">
                <a:latin typeface="Nikosh2" pitchFamily="2" charset="0"/>
                <a:cs typeface="Nikosh2" pitchFamily="2" charset="0"/>
              </a:rPr>
              <a:t>তা</a:t>
            </a:r>
            <a:r>
              <a:rPr lang="en-US" sz="1600" b="1" dirty="0" smtClean="0">
                <a:latin typeface="Nikosh2" pitchFamily="2" charset="0"/>
                <a:cs typeface="Nikosh2" pitchFamily="2" charset="0"/>
              </a:rPr>
              <a:t> </a:t>
            </a:r>
            <a:r>
              <a:rPr lang="as-IN" sz="1600" b="1" dirty="0" smtClean="0">
                <a:latin typeface="Nikosh2" pitchFamily="2" charset="0"/>
                <a:cs typeface="Nikosh2" pitchFamily="2" charset="0"/>
              </a:rPr>
              <a:t>উদঘাটন</a:t>
            </a:r>
            <a:r>
              <a:rPr lang="en-US" sz="1600" b="1" dirty="0" smtClean="0">
                <a:latin typeface="Nikosh2" pitchFamily="2" charset="0"/>
                <a:cs typeface="Nikosh2" pitchFamily="2" charset="0"/>
              </a:rPr>
              <a:t> </a:t>
            </a:r>
            <a:r>
              <a:rPr lang="en-US" sz="1600" b="1" dirty="0" err="1" smtClean="0">
                <a:latin typeface="Nikosh2" pitchFamily="2" charset="0"/>
                <a:cs typeface="Nikosh2" pitchFamily="2" charset="0"/>
              </a:rPr>
              <a:t>করা</a:t>
            </a:r>
            <a:r>
              <a:rPr lang="as-IN" sz="1600" b="1" dirty="0" smtClean="0">
                <a:latin typeface="Nikosh2" pitchFamily="2" charset="0"/>
                <a:cs typeface="Nikosh2" pitchFamily="2" charset="0"/>
              </a:rPr>
              <a:t> ও </a:t>
            </a:r>
            <a:r>
              <a:rPr lang="en-US" sz="1600" b="1" dirty="0" err="1" smtClean="0">
                <a:solidFill>
                  <a:schemeClr val="tx1"/>
                </a:solidFill>
                <a:latin typeface="Nikosh2" pitchFamily="2" charset="0"/>
                <a:cs typeface="Nikosh2" pitchFamily="2" charset="0"/>
              </a:rPr>
              <a:t>তা</a:t>
            </a:r>
            <a:r>
              <a:rPr lang="en-US" sz="1600" b="1" dirty="0" smtClean="0">
                <a:solidFill>
                  <a:schemeClr val="tx1"/>
                </a:solidFill>
                <a:latin typeface="Nikosh2" pitchFamily="2" charset="0"/>
                <a:cs typeface="Nikosh2" pitchFamily="2" charset="0"/>
              </a:rPr>
              <a:t> </a:t>
            </a:r>
            <a:r>
              <a:rPr lang="en-US" sz="1600" b="1" dirty="0" err="1" smtClean="0">
                <a:solidFill>
                  <a:schemeClr val="tx1"/>
                </a:solidFill>
                <a:latin typeface="Nikosh2" pitchFamily="2" charset="0"/>
                <a:cs typeface="Nikosh2" pitchFamily="2" charset="0"/>
              </a:rPr>
              <a:t>রহিত</a:t>
            </a:r>
            <a:r>
              <a:rPr lang="en-US" sz="1600" b="1" dirty="0" smtClean="0">
                <a:solidFill>
                  <a:schemeClr val="tx1"/>
                </a:solidFill>
                <a:latin typeface="Nikosh2" pitchFamily="2" charset="0"/>
                <a:cs typeface="Nikosh2" pitchFamily="2" charset="0"/>
              </a:rPr>
              <a:t> </a:t>
            </a:r>
            <a:r>
              <a:rPr lang="en-US" sz="1600" b="1" dirty="0" err="1" smtClean="0">
                <a:solidFill>
                  <a:schemeClr val="tx1"/>
                </a:solidFill>
                <a:latin typeface="Nikosh2" pitchFamily="2" charset="0"/>
                <a:cs typeface="Nikosh2" pitchFamily="2" charset="0"/>
              </a:rPr>
              <a:t>করণে</a:t>
            </a:r>
            <a:r>
              <a:rPr lang="en-US" sz="1600" b="1" dirty="0" smtClean="0">
                <a:solidFill>
                  <a:schemeClr val="tx1"/>
                </a:solidFill>
                <a:latin typeface="Nikosh2" pitchFamily="2" charset="0"/>
                <a:cs typeface="Nikosh2" pitchFamily="2" charset="0"/>
              </a:rPr>
              <a:t> </a:t>
            </a:r>
            <a:r>
              <a:rPr lang="en-US" sz="1600" b="1" dirty="0" err="1" smtClean="0">
                <a:solidFill>
                  <a:schemeClr val="tx1"/>
                </a:solidFill>
                <a:latin typeface="Nikosh2" pitchFamily="2" charset="0"/>
                <a:cs typeface="Nikosh2" pitchFamily="2" charset="0"/>
              </a:rPr>
              <a:t>সহায়তা</a:t>
            </a:r>
            <a:r>
              <a:rPr lang="en-US" sz="1600" b="1" dirty="0" smtClean="0">
                <a:solidFill>
                  <a:schemeClr val="tx1"/>
                </a:solidFill>
                <a:latin typeface="Nikosh2" pitchFamily="2" charset="0"/>
                <a:cs typeface="Nikosh2" pitchFamily="2" charset="0"/>
              </a:rPr>
              <a:t> </a:t>
            </a:r>
            <a:r>
              <a:rPr lang="en-US" sz="1600" b="1" dirty="0" err="1" smtClean="0">
                <a:solidFill>
                  <a:schemeClr val="tx1"/>
                </a:solidFill>
                <a:latin typeface="Nikosh2" pitchFamily="2" charset="0"/>
                <a:cs typeface="Nikosh2" pitchFamily="2" charset="0"/>
              </a:rPr>
              <a:t>করা</a:t>
            </a:r>
            <a:r>
              <a:rPr lang="as-IN" sz="1600" b="1" dirty="0" smtClean="0">
                <a:solidFill>
                  <a:schemeClr val="tx1"/>
                </a:solidFill>
                <a:latin typeface="Nikosh2" pitchFamily="2" charset="0"/>
                <a:cs typeface="Nikosh2" pitchFamily="2" charset="0"/>
              </a:rPr>
              <a:t>।</a:t>
            </a:r>
            <a:endParaRPr lang="as-IN" sz="1200" b="1" dirty="0" smtClean="0">
              <a:solidFill>
                <a:schemeClr val="tx1"/>
              </a:solidFill>
              <a:latin typeface="Nikosh2" pitchFamily="2" charset="0"/>
              <a:cs typeface="Nikosh2" pitchFamily="2" charset="0"/>
            </a:endParaRPr>
          </a:p>
          <a:p>
            <a:pPr marL="38100" lvl="0" indent="0">
              <a:lnSpc>
                <a:spcPct val="90000"/>
              </a:lnSpc>
              <a:spcBef>
                <a:spcPts val="800"/>
              </a:spcBef>
              <a:buSzPts val="2100"/>
              <a:buNone/>
            </a:pPr>
            <a:r>
              <a:rPr lang="en-US" sz="1800" b="1" dirty="0" smtClean="0">
                <a:latin typeface="Nikosh2" pitchFamily="2" charset="0"/>
                <a:cs typeface="Nikosh2" pitchFamily="2" charset="0"/>
              </a:rPr>
              <a:t>৪</a:t>
            </a:r>
            <a:r>
              <a:rPr lang="as-IN" sz="1800" b="1" dirty="0" smtClean="0">
                <a:latin typeface="Nikosh2" pitchFamily="2" charset="0"/>
                <a:cs typeface="Nikosh2" pitchFamily="2" charset="0"/>
              </a:rPr>
              <a:t>। জাল-</a:t>
            </a:r>
            <a:r>
              <a:rPr lang="as-IN" sz="1800" b="1" dirty="0" smtClean="0">
                <a:solidFill>
                  <a:srgbClr val="FF0000"/>
                </a:solidFill>
                <a:latin typeface="Nikosh2" pitchFamily="2" charset="0"/>
                <a:cs typeface="Nikosh2" pitchFamily="2" charset="0"/>
              </a:rPr>
              <a:t>জালিয়াতি</a:t>
            </a:r>
            <a:r>
              <a:rPr lang="as-IN" sz="1800" b="1" dirty="0" smtClean="0">
                <a:latin typeface="Nikosh2" pitchFamily="2" charset="0"/>
                <a:cs typeface="Nikosh2" pitchFamily="2" charset="0"/>
              </a:rPr>
              <a:t> উদঘাটন</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করা</a:t>
            </a:r>
            <a:r>
              <a:rPr lang="as-IN" sz="1800" b="1" dirty="0" smtClean="0">
                <a:latin typeface="Nikosh2" pitchFamily="2" charset="0"/>
                <a:cs typeface="Nikosh2" pitchFamily="2" charset="0"/>
              </a:rPr>
              <a:t> ও</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তা</a:t>
            </a:r>
            <a:r>
              <a:rPr lang="en-US" sz="1800" b="1" dirty="0" smtClean="0">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প্রতিরোধে</a:t>
            </a:r>
            <a:r>
              <a:rPr lang="en-US" sz="1800" b="1" dirty="0" smtClean="0">
                <a:solidFill>
                  <a:srgbClr val="FF0000"/>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সহায়তা</a:t>
            </a:r>
            <a:r>
              <a:rPr lang="en-US" sz="1800" b="1" dirty="0" smtClean="0">
                <a:solidFill>
                  <a:srgbClr val="FF0000"/>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করা</a:t>
            </a:r>
            <a:r>
              <a:rPr lang="as-IN" sz="1800" b="1" dirty="0" smtClean="0">
                <a:solidFill>
                  <a:srgbClr val="FF0000"/>
                </a:solidFill>
                <a:latin typeface="Nikosh2" pitchFamily="2" charset="0"/>
                <a:cs typeface="Nikosh2" pitchFamily="2" charset="0"/>
              </a:rPr>
              <a:t>।</a:t>
            </a:r>
            <a:endParaRPr lang="en-US" sz="1800" b="1" dirty="0" smtClean="0">
              <a:solidFill>
                <a:srgbClr val="FF0000"/>
              </a:solidFill>
              <a:latin typeface="Nikosh2" pitchFamily="2" charset="0"/>
              <a:cs typeface="Nikosh2" pitchFamily="2" charset="0"/>
            </a:endParaRPr>
          </a:p>
          <a:p>
            <a:pPr marL="38100" lvl="0" indent="0">
              <a:lnSpc>
                <a:spcPct val="90000"/>
              </a:lnSpc>
              <a:spcBef>
                <a:spcPts val="800"/>
              </a:spcBef>
              <a:buSzPts val="2100"/>
              <a:buNone/>
            </a:pPr>
            <a:r>
              <a:rPr lang="en-US" sz="1800" b="1" dirty="0" smtClean="0">
                <a:solidFill>
                  <a:schemeClr val="tx1"/>
                </a:solidFill>
                <a:latin typeface="Nikosh2" pitchFamily="2" charset="0"/>
                <a:cs typeface="Nikosh2" pitchFamily="2" charset="0"/>
              </a:rPr>
              <a:t>৫। </a:t>
            </a:r>
            <a:r>
              <a:rPr lang="en-US" sz="1800" b="1" dirty="0" err="1" smtClean="0">
                <a:solidFill>
                  <a:schemeClr val="tx1"/>
                </a:solidFill>
                <a:latin typeface="Nikosh2" pitchFamily="2" charset="0"/>
                <a:cs typeface="Nikosh2" pitchFamily="2" charset="0"/>
              </a:rPr>
              <a:t>অসাধু</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কর্মকর্তা</a:t>
            </a:r>
            <a:r>
              <a:rPr lang="en-US" sz="1800" b="1" dirty="0" smtClean="0">
                <a:solidFill>
                  <a:schemeClr val="tx1"/>
                </a:solidFill>
                <a:latin typeface="Nikosh2" pitchFamily="2" charset="0"/>
                <a:cs typeface="Nikosh2" pitchFamily="2" charset="0"/>
              </a:rPr>
              <a:t>/</a:t>
            </a:r>
            <a:r>
              <a:rPr lang="en-US" sz="1800" b="1" dirty="0" err="1" smtClean="0">
                <a:solidFill>
                  <a:schemeClr val="tx1"/>
                </a:solidFill>
                <a:latin typeface="Nikosh2" pitchFamily="2" charset="0"/>
                <a:cs typeface="Nikosh2" pitchFamily="2" charset="0"/>
              </a:rPr>
              <a:t>কর্মচারীদের</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মধ্যে</a:t>
            </a:r>
            <a:r>
              <a:rPr lang="en-US" sz="1800" b="1" dirty="0" smtClean="0">
                <a:solidFill>
                  <a:schemeClr val="tx1"/>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মানসিক</a:t>
            </a:r>
            <a:r>
              <a:rPr lang="en-US" sz="1800" b="1" dirty="0" smtClean="0">
                <a:solidFill>
                  <a:srgbClr val="FF0000"/>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চাপ</a:t>
            </a:r>
            <a:r>
              <a:rPr lang="en-US" sz="1800" b="1" dirty="0" smtClean="0">
                <a:solidFill>
                  <a:srgbClr val="FF0000"/>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সৃষ্টি</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করা</a:t>
            </a:r>
            <a:endParaRPr lang="as-IN" sz="1200" b="1" dirty="0" smtClean="0">
              <a:solidFill>
                <a:schemeClr val="tx1"/>
              </a:solidFill>
              <a:latin typeface="Nikosh2" pitchFamily="2" charset="0"/>
              <a:cs typeface="Nikosh2" pitchFamily="2" charset="0"/>
            </a:endParaRPr>
          </a:p>
          <a:p>
            <a:pPr marL="38100" lvl="0" indent="0">
              <a:lnSpc>
                <a:spcPct val="90000"/>
              </a:lnSpc>
              <a:spcBef>
                <a:spcPts val="800"/>
              </a:spcBef>
              <a:buSzPts val="2100"/>
              <a:buNone/>
            </a:pPr>
            <a:r>
              <a:rPr lang="en-US" sz="1800" b="1" dirty="0" smtClean="0">
                <a:latin typeface="Nikosh2" pitchFamily="2" charset="0"/>
                <a:cs typeface="Nikosh2" pitchFamily="2" charset="0"/>
              </a:rPr>
              <a:t>৬</a:t>
            </a:r>
            <a:r>
              <a:rPr lang="as-IN" sz="1800" b="1" dirty="0" smtClean="0">
                <a:latin typeface="Nikosh2" pitchFamily="2" charset="0"/>
                <a:cs typeface="Nikosh2" pitchFamily="2" charset="0"/>
              </a:rPr>
              <a:t>। </a:t>
            </a:r>
            <a:r>
              <a:rPr lang="as-IN" sz="1800" b="1" dirty="0" smtClean="0">
                <a:solidFill>
                  <a:srgbClr val="FF0000"/>
                </a:solidFill>
                <a:latin typeface="Nikosh2" pitchFamily="2" charset="0"/>
                <a:cs typeface="Nikosh2" pitchFamily="2" charset="0"/>
              </a:rPr>
              <a:t>ঝুঁকি</a:t>
            </a:r>
            <a:r>
              <a:rPr lang="as-IN" sz="1800" b="1" dirty="0" smtClean="0">
                <a:solidFill>
                  <a:srgbClr val="000000"/>
                </a:solidFill>
                <a:latin typeface="Nikosh2" pitchFamily="2" charset="0"/>
                <a:cs typeface="Nikosh2" pitchFamily="2" charset="0"/>
              </a:rPr>
              <a:t>র</a:t>
            </a:r>
            <a:r>
              <a:rPr lang="as-IN" sz="1800" b="1" dirty="0" smtClean="0">
                <a:latin typeface="Nikosh2" pitchFamily="2" charset="0"/>
                <a:cs typeface="Nikosh2" pitchFamily="2" charset="0"/>
              </a:rPr>
              <a:t> পরিমাণ</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নিরূপন</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করা</a:t>
            </a:r>
            <a:r>
              <a:rPr lang="as-IN" sz="1800" b="1" dirty="0" smtClean="0">
                <a:latin typeface="Nikosh2" pitchFamily="2" charset="0"/>
                <a:cs typeface="Nikosh2" pitchFamily="2" charset="0"/>
              </a:rPr>
              <a:t> ও </a:t>
            </a:r>
            <a:r>
              <a:rPr lang="en-US" sz="1800" b="1" dirty="0" err="1" smtClean="0">
                <a:latin typeface="Nikosh2" pitchFamily="2" charset="0"/>
                <a:cs typeface="Nikosh2" pitchFamily="2" charset="0"/>
              </a:rPr>
              <a:t>এর</a:t>
            </a:r>
            <a:r>
              <a:rPr lang="en-US" sz="1800" b="1" dirty="0" smtClean="0">
                <a:latin typeface="Nikosh2" pitchFamily="2" charset="0"/>
                <a:cs typeface="Nikosh2" pitchFamily="2" charset="0"/>
              </a:rPr>
              <a:t> </a:t>
            </a:r>
            <a:r>
              <a:rPr lang="as-IN" sz="1800" b="1" dirty="0" smtClean="0">
                <a:latin typeface="Nikosh2" pitchFamily="2" charset="0"/>
                <a:cs typeface="Nikosh2" pitchFamily="2" charset="0"/>
              </a:rPr>
              <a:t>মাত্রা </a:t>
            </a:r>
            <a:r>
              <a:rPr lang="as-IN" sz="1800" b="1" dirty="0" smtClean="0">
                <a:solidFill>
                  <a:srgbClr val="FF0000"/>
                </a:solidFill>
                <a:latin typeface="Nikosh2" pitchFamily="2" charset="0"/>
                <a:cs typeface="Nikosh2" pitchFamily="2" charset="0"/>
              </a:rPr>
              <a:t>হ্রাস</a:t>
            </a:r>
            <a:r>
              <a:rPr lang="as-IN" sz="1800" b="1" dirty="0" smtClean="0">
                <a:latin typeface="Nikosh2" pitchFamily="2" charset="0"/>
                <a:cs typeface="Nikosh2" pitchFamily="2" charset="0"/>
              </a:rPr>
              <a:t>কর</a:t>
            </a:r>
            <a:r>
              <a:rPr lang="en-US" sz="1800" b="1" dirty="0" err="1" smtClean="0">
                <a:latin typeface="Nikosh2" pitchFamily="2" charset="0"/>
                <a:cs typeface="Nikosh2" pitchFamily="2" charset="0"/>
              </a:rPr>
              <a:t>ণে</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সহায়তা</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করা</a:t>
            </a:r>
            <a:r>
              <a:rPr lang="as-IN" sz="1800" b="1" dirty="0" smtClean="0">
                <a:latin typeface="Nikosh2" pitchFamily="2" charset="0"/>
                <a:cs typeface="Nikosh2" pitchFamily="2" charset="0"/>
              </a:rPr>
              <a:t>। </a:t>
            </a:r>
            <a:endParaRPr lang="as-IN" sz="1200" b="1" dirty="0" smtClean="0">
              <a:latin typeface="Nikosh2" pitchFamily="2" charset="0"/>
              <a:cs typeface="Nikosh2" pitchFamily="2" charset="0"/>
            </a:endParaRPr>
          </a:p>
          <a:p>
            <a:pPr marL="38100" lvl="0" indent="0">
              <a:lnSpc>
                <a:spcPct val="90000"/>
              </a:lnSpc>
              <a:spcBef>
                <a:spcPts val="800"/>
              </a:spcBef>
              <a:buSzPts val="2100"/>
              <a:buNone/>
            </a:pPr>
            <a:r>
              <a:rPr lang="en-US" sz="1800" b="1" dirty="0" smtClean="0">
                <a:latin typeface="Nikosh2" pitchFamily="2" charset="0"/>
                <a:cs typeface="Nikosh2" pitchFamily="2" charset="0"/>
              </a:rPr>
              <a:t>৭</a:t>
            </a:r>
            <a:r>
              <a:rPr lang="as-IN" sz="1800" b="1" dirty="0" smtClean="0">
                <a:latin typeface="Nikosh2" pitchFamily="2" charset="0"/>
                <a:cs typeface="Nikosh2" pitchFamily="2" charset="0"/>
              </a:rPr>
              <a:t>। </a:t>
            </a:r>
            <a:r>
              <a:rPr lang="as-IN" sz="1800" b="1" dirty="0" smtClean="0">
                <a:solidFill>
                  <a:srgbClr val="FF0000"/>
                </a:solidFill>
                <a:latin typeface="Nikosh2" pitchFamily="2" charset="0"/>
                <a:cs typeface="Nikosh2" pitchFamily="2" charset="0"/>
              </a:rPr>
              <a:t>জবাবদিহিতা প্রতিষ্ঠা </a:t>
            </a:r>
            <a:r>
              <a:rPr lang="as-IN" sz="1800" b="1" dirty="0" smtClean="0">
                <a:latin typeface="Nikosh2" pitchFamily="2" charset="0"/>
                <a:cs typeface="Nikosh2" pitchFamily="2" charset="0"/>
              </a:rPr>
              <a:t>এবং </a:t>
            </a:r>
            <a:r>
              <a:rPr lang="en-US" sz="1800" b="1" dirty="0" err="1" smtClean="0">
                <a:latin typeface="Nikosh2" pitchFamily="2" charset="0"/>
                <a:cs typeface="Nikosh2" pitchFamily="2" charset="0"/>
              </a:rPr>
              <a:t>কাজে</a:t>
            </a:r>
            <a:r>
              <a:rPr lang="en-US" sz="1800" b="1" dirty="0" smtClean="0">
                <a:latin typeface="Nikosh2" pitchFamily="2" charset="0"/>
                <a:cs typeface="Nikosh2" pitchFamily="2" charset="0"/>
              </a:rPr>
              <a:t> </a:t>
            </a:r>
            <a:r>
              <a:rPr lang="as-IN" sz="1800" b="1" dirty="0" smtClean="0">
                <a:latin typeface="Nikosh2" pitchFamily="2" charset="0"/>
                <a:cs typeface="Nikosh2" pitchFamily="2" charset="0"/>
              </a:rPr>
              <a:t>গতিশীলতা আনয়ন</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করা</a:t>
            </a:r>
            <a:r>
              <a:rPr lang="as-IN" sz="1800" b="1" dirty="0" smtClean="0">
                <a:latin typeface="Nikosh2" pitchFamily="2" charset="0"/>
                <a:cs typeface="Nikosh2" pitchFamily="2" charset="0"/>
              </a:rPr>
              <a:t>। </a:t>
            </a:r>
            <a:endParaRPr lang="as-IN" sz="1200" b="1" dirty="0" smtClean="0">
              <a:latin typeface="Nikosh2" pitchFamily="2" charset="0"/>
              <a:cs typeface="Nikosh2" pitchFamily="2" charset="0"/>
            </a:endParaRPr>
          </a:p>
          <a:p>
            <a:pPr marL="38100" lvl="0" indent="0">
              <a:lnSpc>
                <a:spcPct val="90000"/>
              </a:lnSpc>
              <a:spcBef>
                <a:spcPts val="800"/>
              </a:spcBef>
              <a:buSzPts val="2100"/>
              <a:buNone/>
            </a:pPr>
            <a:r>
              <a:rPr lang="en-US" sz="1800" b="1" dirty="0" smtClean="0">
                <a:latin typeface="Nikosh2" pitchFamily="2" charset="0"/>
                <a:cs typeface="Nikosh2" pitchFamily="2" charset="0"/>
              </a:rPr>
              <a:t>৮</a:t>
            </a:r>
            <a:r>
              <a:rPr lang="as-IN" sz="1800" b="1" dirty="0" smtClean="0">
                <a:latin typeface="Nikosh2" pitchFamily="2" charset="0"/>
                <a:cs typeface="Nikosh2" pitchFamily="2" charset="0"/>
              </a:rPr>
              <a:t>। </a:t>
            </a:r>
            <a:r>
              <a:rPr lang="as-IN" sz="1800" b="1" dirty="0" smtClean="0">
                <a:solidFill>
                  <a:srgbClr val="FF0000"/>
                </a:solidFill>
                <a:latin typeface="Nikosh2" pitchFamily="2" charset="0"/>
                <a:cs typeface="Nikosh2" pitchFamily="2" charset="0"/>
              </a:rPr>
              <a:t>উন্নত গ্রাহক সেবা</a:t>
            </a:r>
            <a:r>
              <a:rPr lang="as-IN" sz="1800" b="1" dirty="0" smtClean="0">
                <a:latin typeface="Nikosh2" pitchFamily="2" charset="0"/>
                <a:cs typeface="Nikosh2" pitchFamily="2" charset="0"/>
              </a:rPr>
              <a:t> নিশ্চিত</a:t>
            </a:r>
            <a:r>
              <a:rPr lang="en-US" sz="1800" b="1" dirty="0" smtClean="0">
                <a:latin typeface="Nikosh2" pitchFamily="2" charset="0"/>
                <a:cs typeface="Nikosh2" pitchFamily="2" charset="0"/>
              </a:rPr>
              <a:t> </a:t>
            </a:r>
            <a:r>
              <a:rPr lang="as-IN" sz="1800" b="1" dirty="0" smtClean="0">
                <a:latin typeface="Nikosh2" pitchFamily="2" charset="0"/>
                <a:cs typeface="Nikosh2" pitchFamily="2" charset="0"/>
              </a:rPr>
              <a:t>ক</a:t>
            </a:r>
            <a:r>
              <a:rPr lang="en-US" sz="1800" b="1" dirty="0" err="1" smtClean="0">
                <a:latin typeface="Nikosh2" pitchFamily="2" charset="0"/>
                <a:cs typeface="Nikosh2" pitchFamily="2" charset="0"/>
              </a:rPr>
              <a:t>রা</a:t>
            </a:r>
            <a:r>
              <a:rPr lang="en-US" sz="1800" b="1" dirty="0" smtClean="0">
                <a:latin typeface="Nikosh2" pitchFamily="2" charset="0"/>
                <a:cs typeface="Nikosh2" pitchFamily="2" charset="0"/>
              </a:rPr>
              <a:t>।</a:t>
            </a:r>
            <a:endParaRPr lang="as-IN" sz="1200" b="1" dirty="0" smtClean="0">
              <a:latin typeface="Nikosh2" pitchFamily="2" charset="0"/>
              <a:cs typeface="Nikosh2" pitchFamily="2" charset="0"/>
            </a:endParaRPr>
          </a:p>
          <a:p>
            <a:pPr marL="38100" lvl="0" indent="0">
              <a:lnSpc>
                <a:spcPct val="90000"/>
              </a:lnSpc>
              <a:spcBef>
                <a:spcPts val="800"/>
              </a:spcBef>
              <a:buSzPts val="2100"/>
              <a:buNone/>
            </a:pPr>
            <a:r>
              <a:rPr lang="en-US" sz="1800" b="1" dirty="0" smtClean="0">
                <a:latin typeface="Nikosh2" pitchFamily="2" charset="0"/>
                <a:cs typeface="Nikosh2" pitchFamily="2" charset="0"/>
              </a:rPr>
              <a:t>৯</a:t>
            </a:r>
            <a:r>
              <a:rPr lang="as-IN" sz="1800" b="1" dirty="0" smtClean="0">
                <a:latin typeface="Nikosh2" pitchFamily="2" charset="0"/>
                <a:cs typeface="Nikosh2" pitchFamily="2" charset="0"/>
              </a:rPr>
              <a:t>। আর্থিক ক্ষতি ও </a:t>
            </a:r>
            <a:r>
              <a:rPr lang="as-IN" sz="1800" b="1" dirty="0" smtClean="0">
                <a:solidFill>
                  <a:srgbClr val="FF0000"/>
                </a:solidFill>
                <a:latin typeface="Nikosh2" pitchFamily="2" charset="0"/>
                <a:cs typeface="Nikosh2" pitchFamily="2" charset="0"/>
              </a:rPr>
              <a:t>অপচয়</a:t>
            </a:r>
            <a:r>
              <a:rPr lang="en-US" sz="1800" b="1" dirty="0" smtClean="0">
                <a:solidFill>
                  <a:srgbClr val="FF0000"/>
                </a:solidFill>
                <a:latin typeface="Nikosh2" pitchFamily="2" charset="0"/>
                <a:cs typeface="Nikosh2" pitchFamily="2" charset="0"/>
              </a:rPr>
              <a:t> </a:t>
            </a:r>
            <a:r>
              <a:rPr lang="as-IN" sz="1800" b="1" dirty="0" smtClean="0">
                <a:solidFill>
                  <a:srgbClr val="FF0000"/>
                </a:solidFill>
                <a:latin typeface="Nikosh2" pitchFamily="2" charset="0"/>
                <a:cs typeface="Nikosh2" pitchFamily="2" charset="0"/>
              </a:rPr>
              <a:t>রোধ</a:t>
            </a:r>
            <a:r>
              <a:rPr lang="en-US" sz="1800" b="1" dirty="0" smtClean="0">
                <a:solidFill>
                  <a:srgbClr val="FF0000"/>
                </a:solidFill>
                <a:latin typeface="Nikosh2" pitchFamily="2" charset="0"/>
                <a:cs typeface="Nikosh2" pitchFamily="2" charset="0"/>
              </a:rPr>
              <a:t> </a:t>
            </a:r>
            <a:r>
              <a:rPr lang="en-US" sz="1800" b="1" dirty="0" err="1" smtClean="0">
                <a:solidFill>
                  <a:srgbClr val="FF0000"/>
                </a:solidFill>
                <a:latin typeface="Nikosh2" pitchFamily="2" charset="0"/>
                <a:cs typeface="Nikosh2" pitchFamily="2" charset="0"/>
              </a:rPr>
              <a:t>করা</a:t>
            </a:r>
            <a:r>
              <a:rPr lang="as-IN" sz="1800" b="1" dirty="0" smtClean="0">
                <a:latin typeface="Nikosh2" pitchFamily="2" charset="0"/>
                <a:cs typeface="Nikosh2" pitchFamily="2" charset="0"/>
              </a:rPr>
              <a:t>। </a:t>
            </a:r>
            <a:endParaRPr lang="as-IN" sz="1200" b="1" dirty="0" smtClean="0">
              <a:latin typeface="Nikosh2" pitchFamily="2" charset="0"/>
              <a:cs typeface="Nikosh2" pitchFamily="2" charset="0"/>
            </a:endParaRPr>
          </a:p>
          <a:p>
            <a:pPr marL="38100" lvl="0" indent="0">
              <a:lnSpc>
                <a:spcPct val="90000"/>
              </a:lnSpc>
              <a:spcBef>
                <a:spcPts val="800"/>
              </a:spcBef>
              <a:buSzPts val="2100"/>
              <a:buNone/>
            </a:pPr>
            <a:r>
              <a:rPr lang="en-US" sz="1800" b="1" dirty="0" smtClean="0">
                <a:latin typeface="Nikosh2" pitchFamily="2" charset="0"/>
                <a:cs typeface="Nikosh2" pitchFamily="2" charset="0"/>
              </a:rPr>
              <a:t>১০</a:t>
            </a:r>
            <a:r>
              <a:rPr lang="as-IN" sz="1800" b="1" dirty="0" smtClean="0">
                <a:latin typeface="Nikosh2" pitchFamily="2" charset="0"/>
                <a:cs typeface="Nikosh2" pitchFamily="2" charset="0"/>
              </a:rPr>
              <a:t>। দায় ও </a:t>
            </a:r>
            <a:r>
              <a:rPr lang="as-IN" sz="1800" b="1" dirty="0" smtClean="0">
                <a:solidFill>
                  <a:srgbClr val="FF0000"/>
                </a:solidFill>
                <a:latin typeface="Nikosh2" pitchFamily="2" charset="0"/>
                <a:cs typeface="Nikosh2" pitchFamily="2" charset="0"/>
              </a:rPr>
              <a:t>সম্পদের নিরাপত্তা</a:t>
            </a:r>
            <a:r>
              <a:rPr lang="as-IN" sz="1800" b="1" dirty="0" smtClean="0">
                <a:latin typeface="Nikosh2" pitchFamily="2" charset="0"/>
                <a:cs typeface="Nikosh2" pitchFamily="2" charset="0"/>
              </a:rPr>
              <a:t> বিধান</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করা</a:t>
            </a:r>
            <a:r>
              <a:rPr lang="as-IN" sz="1800" b="1" dirty="0" smtClean="0">
                <a:latin typeface="Nikosh2" pitchFamily="2" charset="0"/>
                <a:cs typeface="Nikosh2" pitchFamily="2" charset="0"/>
              </a:rPr>
              <a:t>। </a:t>
            </a:r>
            <a:endParaRPr lang="as-IN" sz="1200" b="1" dirty="0" smtClean="0">
              <a:latin typeface="Nikosh2" pitchFamily="2" charset="0"/>
              <a:cs typeface="Nikosh2" pitchFamily="2" charset="0"/>
            </a:endParaRPr>
          </a:p>
          <a:p>
            <a:pPr marL="38100" lvl="0" indent="0">
              <a:lnSpc>
                <a:spcPct val="90000"/>
              </a:lnSpc>
              <a:spcBef>
                <a:spcPts val="800"/>
              </a:spcBef>
              <a:buSzPts val="2100"/>
              <a:buNone/>
            </a:pPr>
            <a:r>
              <a:rPr lang="en-US" sz="2000" b="1" dirty="0" smtClean="0">
                <a:latin typeface="Nikosh2" pitchFamily="2" charset="0"/>
                <a:cs typeface="Nikosh2" pitchFamily="2" charset="0"/>
              </a:rPr>
              <a:t>১১</a:t>
            </a:r>
            <a:r>
              <a:rPr lang="as-IN" sz="2000" b="1" dirty="0" smtClean="0">
                <a:latin typeface="Nikosh2" pitchFamily="2" charset="0"/>
                <a:cs typeface="Nikosh2" pitchFamily="2" charset="0"/>
              </a:rPr>
              <a:t>। </a:t>
            </a:r>
            <a:r>
              <a:rPr lang="as-IN" sz="1800" b="1" dirty="0" smtClean="0">
                <a:latin typeface="Nikosh2" pitchFamily="2" charset="0"/>
                <a:cs typeface="Nikosh2" pitchFamily="2" charset="0"/>
              </a:rPr>
              <a:t>ব্যবস্থাপনা কর্তৃপক্ষকে সহায়তা প্রদান/</a:t>
            </a:r>
            <a:r>
              <a:rPr lang="as-IN" sz="1800" b="1" dirty="0" smtClean="0">
                <a:solidFill>
                  <a:srgbClr val="FF0000"/>
                </a:solidFill>
                <a:latin typeface="Nikosh2" pitchFamily="2" charset="0"/>
                <a:cs typeface="Nikosh2" pitchFamily="2" charset="0"/>
              </a:rPr>
              <a:t>ব্যবস্থাপনায় উৎকর্ষ</a:t>
            </a:r>
            <a:r>
              <a:rPr lang="en-US" sz="1800" b="1" dirty="0" smtClean="0">
                <a:solidFill>
                  <a:srgbClr val="FF0000"/>
                </a:solidFill>
                <a:latin typeface="Nikosh2" pitchFamily="2" charset="0"/>
                <a:cs typeface="Nikosh2" pitchFamily="2" charset="0"/>
              </a:rPr>
              <a:t> </a:t>
            </a:r>
            <a:r>
              <a:rPr lang="as-IN" sz="1800" b="1" dirty="0" smtClean="0">
                <a:latin typeface="Nikosh2" pitchFamily="2" charset="0"/>
                <a:cs typeface="Nikosh2" pitchFamily="2" charset="0"/>
              </a:rPr>
              <a:t>সাধন</a:t>
            </a:r>
            <a:r>
              <a:rPr lang="en-US" sz="1800" b="1" dirty="0" smtClean="0">
                <a:latin typeface="Nikosh2" pitchFamily="2" charset="0"/>
                <a:cs typeface="Nikosh2" pitchFamily="2" charset="0"/>
              </a:rPr>
              <a:t> </a:t>
            </a:r>
            <a:r>
              <a:rPr lang="en-US" sz="1800" b="1" dirty="0" err="1" smtClean="0">
                <a:latin typeface="Nikosh2" pitchFamily="2" charset="0"/>
                <a:cs typeface="Nikosh2" pitchFamily="2" charset="0"/>
              </a:rPr>
              <a:t>করা</a:t>
            </a:r>
            <a:r>
              <a:rPr lang="as-IN" sz="1800" b="1" dirty="0" smtClean="0">
                <a:latin typeface="Nikosh2" pitchFamily="2" charset="0"/>
                <a:cs typeface="Nikosh2" pitchFamily="2" charset="0"/>
              </a:rPr>
              <a:t>।</a:t>
            </a:r>
            <a:endParaRPr lang="as-IN" sz="1400" b="1" dirty="0" smtClean="0">
              <a:latin typeface="Nikosh2" pitchFamily="2" charset="0"/>
              <a:cs typeface="Nikosh2" pitchFamily="2" charset="0"/>
            </a:endParaRPr>
          </a:p>
          <a:p>
            <a:pPr marL="38100" lvl="0" indent="0">
              <a:lnSpc>
                <a:spcPct val="90000"/>
              </a:lnSpc>
              <a:spcBef>
                <a:spcPts val="800"/>
              </a:spcBef>
              <a:buSzPts val="2100"/>
              <a:buNone/>
            </a:pPr>
            <a:r>
              <a:rPr lang="as-IN" sz="2000" b="1" dirty="0" smtClean="0">
                <a:latin typeface="Nikosh2" pitchFamily="2" charset="0"/>
                <a:cs typeface="Nikosh2" pitchFamily="2" charset="0"/>
              </a:rPr>
              <a:t>১</a:t>
            </a:r>
            <a:r>
              <a:rPr lang="en-US" sz="1800" b="1" dirty="0" smtClean="0">
                <a:latin typeface="Nikosh2" pitchFamily="2" charset="0"/>
                <a:cs typeface="Nikosh2" pitchFamily="2" charset="0"/>
              </a:rPr>
              <a:t>২</a:t>
            </a:r>
            <a:r>
              <a:rPr lang="as-IN" sz="1800" b="1" dirty="0" smtClean="0">
                <a:latin typeface="Nikosh2" pitchFamily="2" charset="0"/>
                <a:cs typeface="Nikosh2" pitchFamily="2" charset="0"/>
              </a:rPr>
              <a:t>। প্রতিষ্ঠানের </a:t>
            </a:r>
            <a:r>
              <a:rPr lang="as-IN" sz="1800" b="1" dirty="0" smtClean="0">
                <a:solidFill>
                  <a:srgbClr val="FF0000"/>
                </a:solidFill>
                <a:latin typeface="Nikosh2" pitchFamily="2" charset="0"/>
                <a:cs typeface="Nikosh2" pitchFamily="2" charset="0"/>
              </a:rPr>
              <a:t>লক্ষ্য</a:t>
            </a:r>
            <a:r>
              <a:rPr lang="as-IN" sz="1800" b="1" dirty="0" smtClean="0">
                <a:latin typeface="Nikosh2" pitchFamily="2" charset="0"/>
                <a:cs typeface="Nikosh2" pitchFamily="2" charset="0"/>
              </a:rPr>
              <a:t> ও উদ্দেশ্য </a:t>
            </a:r>
            <a:r>
              <a:rPr lang="as-IN" sz="1800" b="1" dirty="0" smtClean="0">
                <a:solidFill>
                  <a:schemeClr val="tx1"/>
                </a:solidFill>
                <a:latin typeface="Nikosh2" pitchFamily="2" charset="0"/>
                <a:cs typeface="Nikosh2" pitchFamily="2" charset="0"/>
              </a:rPr>
              <a:t>অর্জ</a:t>
            </a:r>
            <a:r>
              <a:rPr lang="en-US" sz="1800" b="1" dirty="0" err="1" smtClean="0">
                <a:solidFill>
                  <a:schemeClr val="tx1"/>
                </a:solidFill>
                <a:latin typeface="Nikosh2" pitchFamily="2" charset="0"/>
                <a:cs typeface="Nikosh2" pitchFamily="2" charset="0"/>
              </a:rPr>
              <a:t>নে</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সহায়তা</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করা</a:t>
            </a:r>
            <a:r>
              <a:rPr lang="as-IN" sz="1800" b="1" dirty="0" smtClean="0">
                <a:solidFill>
                  <a:schemeClr val="tx1"/>
                </a:solidFill>
                <a:latin typeface="Nikosh2" pitchFamily="2" charset="0"/>
                <a:cs typeface="Nikosh2" pitchFamily="2" charset="0"/>
              </a:rPr>
              <a:t>। </a:t>
            </a:r>
            <a:endParaRPr lang="en-US" sz="1800" b="1" dirty="0" smtClean="0">
              <a:solidFill>
                <a:schemeClr val="tx1"/>
              </a:solidFill>
              <a:latin typeface="Nikosh2" pitchFamily="2" charset="0"/>
              <a:cs typeface="Nikosh2" pitchFamily="2" charset="0"/>
            </a:endParaRPr>
          </a:p>
          <a:p>
            <a:pPr marL="38100" lvl="0" indent="0">
              <a:lnSpc>
                <a:spcPct val="90000"/>
              </a:lnSpc>
              <a:spcBef>
                <a:spcPts val="800"/>
              </a:spcBef>
              <a:buSzPts val="2100"/>
              <a:buNone/>
            </a:pPr>
            <a:r>
              <a:rPr lang="en-US" sz="1600" b="1" dirty="0" smtClean="0">
                <a:solidFill>
                  <a:schemeClr val="tx1"/>
                </a:solidFill>
                <a:latin typeface="Nikosh2" pitchFamily="2" charset="0"/>
                <a:cs typeface="Nikosh2" pitchFamily="2" charset="0"/>
              </a:rPr>
              <a:t>১৩। </a:t>
            </a:r>
            <a:r>
              <a:rPr lang="en-US" sz="1600" b="1" dirty="0" err="1" smtClean="0">
                <a:solidFill>
                  <a:schemeClr val="tx1"/>
                </a:solidFill>
                <a:latin typeface="Nikosh2" pitchFamily="2" charset="0"/>
                <a:cs typeface="Nikosh2" pitchFamily="2" charset="0"/>
              </a:rPr>
              <a:t>হিসাব</a:t>
            </a:r>
            <a:r>
              <a:rPr lang="en-US" sz="1600" b="1" dirty="0" smtClean="0">
                <a:solidFill>
                  <a:schemeClr val="tx1"/>
                </a:solidFill>
                <a:latin typeface="Nikosh2" pitchFamily="2" charset="0"/>
                <a:cs typeface="Nikosh2" pitchFamily="2" charset="0"/>
              </a:rPr>
              <a:t> </a:t>
            </a:r>
            <a:r>
              <a:rPr lang="en-US" sz="1600" b="1" dirty="0" err="1" smtClean="0">
                <a:solidFill>
                  <a:schemeClr val="tx1"/>
                </a:solidFill>
                <a:latin typeface="Nikosh2" pitchFamily="2" charset="0"/>
                <a:cs typeface="Nikosh2" pitchFamily="2" charset="0"/>
              </a:rPr>
              <a:t>মানের</a:t>
            </a:r>
            <a:r>
              <a:rPr lang="en-US" sz="1600" b="1" dirty="0" smtClean="0">
                <a:solidFill>
                  <a:schemeClr val="tx1"/>
                </a:solidFill>
                <a:latin typeface="Nikosh2" pitchFamily="2" charset="0"/>
                <a:cs typeface="Nikosh2" pitchFamily="2" charset="0"/>
              </a:rPr>
              <a:t> </a:t>
            </a:r>
            <a:r>
              <a:rPr lang="en-US" sz="1600" b="1" dirty="0" err="1" smtClean="0">
                <a:solidFill>
                  <a:schemeClr val="tx1"/>
                </a:solidFill>
                <a:latin typeface="Nikosh2" pitchFamily="2" charset="0"/>
                <a:cs typeface="Nikosh2" pitchFamily="2" charset="0"/>
              </a:rPr>
              <a:t>সঠিকতা</a:t>
            </a:r>
            <a:r>
              <a:rPr lang="en-US" sz="1600" b="1" dirty="0" smtClean="0">
                <a:solidFill>
                  <a:schemeClr val="tx1"/>
                </a:solidFill>
                <a:latin typeface="Nikosh2" pitchFamily="2" charset="0"/>
                <a:cs typeface="Nikosh2" pitchFamily="2" charset="0"/>
              </a:rPr>
              <a:t> </a:t>
            </a:r>
            <a:r>
              <a:rPr lang="en-US" sz="1600" b="1" dirty="0" err="1" smtClean="0">
                <a:solidFill>
                  <a:schemeClr val="tx1"/>
                </a:solidFill>
                <a:latin typeface="Nikosh2" pitchFamily="2" charset="0"/>
                <a:cs typeface="Nikosh2" pitchFamily="2" charset="0"/>
              </a:rPr>
              <a:t>নিশ্চিত</a:t>
            </a:r>
            <a:r>
              <a:rPr lang="en-US" sz="1600" b="1" dirty="0" smtClean="0">
                <a:solidFill>
                  <a:schemeClr val="tx1"/>
                </a:solidFill>
                <a:latin typeface="Nikosh2" pitchFamily="2" charset="0"/>
                <a:cs typeface="Nikosh2" pitchFamily="2" charset="0"/>
              </a:rPr>
              <a:t> </a:t>
            </a:r>
            <a:r>
              <a:rPr lang="en-US" sz="1600" b="1" dirty="0" err="1" smtClean="0">
                <a:solidFill>
                  <a:schemeClr val="tx1"/>
                </a:solidFill>
                <a:latin typeface="Nikosh2" pitchFamily="2" charset="0"/>
                <a:cs typeface="Nikosh2" pitchFamily="2" charset="0"/>
              </a:rPr>
              <a:t>করা</a:t>
            </a:r>
            <a:r>
              <a:rPr lang="en-US" sz="1600" b="1" dirty="0" smtClean="0">
                <a:solidFill>
                  <a:schemeClr val="tx1"/>
                </a:solidFill>
                <a:latin typeface="Nikosh2" pitchFamily="2" charset="0"/>
                <a:cs typeface="Nikosh2" pitchFamily="2" charset="0"/>
              </a:rPr>
              <a:t> ও </a:t>
            </a:r>
            <a:r>
              <a:rPr lang="en-US" sz="1600" b="1" dirty="0" err="1" smtClean="0">
                <a:solidFill>
                  <a:schemeClr val="tx1"/>
                </a:solidFill>
                <a:latin typeface="Nikosh2" pitchFamily="2" charset="0"/>
                <a:cs typeface="Nikosh2" pitchFamily="2" charset="0"/>
              </a:rPr>
              <a:t>হিসাব</a:t>
            </a:r>
            <a:r>
              <a:rPr lang="en-US" sz="1600" b="1" dirty="0" smtClean="0">
                <a:solidFill>
                  <a:schemeClr val="tx1"/>
                </a:solidFill>
                <a:latin typeface="Nikosh2" pitchFamily="2" charset="0"/>
                <a:cs typeface="Nikosh2" pitchFamily="2" charset="0"/>
              </a:rPr>
              <a:t> </a:t>
            </a:r>
            <a:r>
              <a:rPr lang="en-US" sz="1600" b="1" dirty="0" err="1" smtClean="0">
                <a:solidFill>
                  <a:schemeClr val="tx1"/>
                </a:solidFill>
                <a:latin typeface="Nikosh2" pitchFamily="2" charset="0"/>
                <a:cs typeface="Nikosh2" pitchFamily="2" charset="0"/>
              </a:rPr>
              <a:t>আইন</a:t>
            </a:r>
            <a:r>
              <a:rPr lang="en-US" sz="1600" b="1" dirty="0" smtClean="0">
                <a:solidFill>
                  <a:schemeClr val="tx1"/>
                </a:solidFill>
                <a:latin typeface="Nikosh2" pitchFamily="2" charset="0"/>
                <a:cs typeface="Nikosh2" pitchFamily="2" charset="0"/>
              </a:rPr>
              <a:t> ও </a:t>
            </a:r>
            <a:r>
              <a:rPr lang="en-US" sz="1600" b="1" dirty="0" err="1" smtClean="0">
                <a:solidFill>
                  <a:schemeClr val="tx1"/>
                </a:solidFill>
                <a:latin typeface="Nikosh2" pitchFamily="2" charset="0"/>
                <a:cs typeface="Nikosh2" pitchFamily="2" charset="0"/>
              </a:rPr>
              <a:t>বিধি</a:t>
            </a:r>
            <a:r>
              <a:rPr lang="en-US" sz="1600" b="1" dirty="0" smtClean="0">
                <a:solidFill>
                  <a:schemeClr val="tx1"/>
                </a:solidFill>
                <a:latin typeface="Nikosh2" pitchFamily="2" charset="0"/>
                <a:cs typeface="Nikosh2" pitchFamily="2" charset="0"/>
              </a:rPr>
              <a:t> </a:t>
            </a:r>
            <a:r>
              <a:rPr lang="en-US" sz="1600" b="1" dirty="0" err="1" smtClean="0">
                <a:solidFill>
                  <a:schemeClr val="tx1"/>
                </a:solidFill>
                <a:latin typeface="Nikosh2" pitchFamily="2" charset="0"/>
                <a:cs typeface="Nikosh2" pitchFamily="2" charset="0"/>
              </a:rPr>
              <a:t>অনুসরণ</a:t>
            </a:r>
            <a:r>
              <a:rPr lang="en-US" sz="1600" b="1" dirty="0" smtClean="0">
                <a:solidFill>
                  <a:schemeClr val="tx1"/>
                </a:solidFill>
                <a:latin typeface="Nikosh2" pitchFamily="2" charset="0"/>
                <a:cs typeface="Nikosh2" pitchFamily="2" charset="0"/>
              </a:rPr>
              <a:t> </a:t>
            </a:r>
            <a:r>
              <a:rPr lang="en-US" sz="1600" b="1" dirty="0" err="1" smtClean="0">
                <a:solidFill>
                  <a:schemeClr val="tx1"/>
                </a:solidFill>
                <a:latin typeface="Nikosh2" pitchFamily="2" charset="0"/>
                <a:cs typeface="Nikosh2" pitchFamily="2" charset="0"/>
              </a:rPr>
              <a:t>করে</a:t>
            </a:r>
            <a:r>
              <a:rPr lang="en-US" sz="1600" b="1" dirty="0" smtClean="0">
                <a:solidFill>
                  <a:schemeClr val="tx1"/>
                </a:solidFill>
                <a:latin typeface="Nikosh2" pitchFamily="2" charset="0"/>
                <a:cs typeface="Nikosh2" pitchFamily="2" charset="0"/>
              </a:rPr>
              <a:t> </a:t>
            </a:r>
            <a:r>
              <a:rPr lang="en-US" sz="1600" b="1" dirty="0" err="1" smtClean="0">
                <a:solidFill>
                  <a:schemeClr val="tx1"/>
                </a:solidFill>
                <a:latin typeface="Nikosh2" pitchFamily="2" charset="0"/>
                <a:cs typeface="Nikosh2" pitchFamily="2" charset="0"/>
              </a:rPr>
              <a:t>হিসাব</a:t>
            </a:r>
            <a:r>
              <a:rPr lang="en-US" sz="1600" b="1" dirty="0" smtClean="0">
                <a:solidFill>
                  <a:schemeClr val="tx1"/>
                </a:solidFill>
                <a:latin typeface="Nikosh2" pitchFamily="2" charset="0"/>
                <a:cs typeface="Nikosh2" pitchFamily="2" charset="0"/>
              </a:rPr>
              <a:t> </a:t>
            </a:r>
            <a:r>
              <a:rPr lang="en-US" sz="1600" b="1" dirty="0" err="1" smtClean="0">
                <a:solidFill>
                  <a:schemeClr val="tx1"/>
                </a:solidFill>
                <a:latin typeface="Nikosh2" pitchFamily="2" charset="0"/>
                <a:cs typeface="Nikosh2" pitchFamily="2" charset="0"/>
              </a:rPr>
              <a:t>প্রণয়ন</a:t>
            </a:r>
            <a:r>
              <a:rPr lang="en-US" sz="1600" b="1" dirty="0" smtClean="0">
                <a:solidFill>
                  <a:schemeClr val="tx1"/>
                </a:solidFill>
                <a:latin typeface="Nikosh2" pitchFamily="2" charset="0"/>
                <a:cs typeface="Nikosh2" pitchFamily="2" charset="0"/>
              </a:rPr>
              <a:t> </a:t>
            </a:r>
            <a:r>
              <a:rPr lang="en-US" sz="1600" b="1" dirty="0" err="1" smtClean="0">
                <a:solidFill>
                  <a:schemeClr val="tx1"/>
                </a:solidFill>
                <a:latin typeface="Nikosh2" pitchFamily="2" charset="0"/>
                <a:cs typeface="Nikosh2" pitchFamily="2" charset="0"/>
              </a:rPr>
              <a:t>বাধ্যতামূলক</a:t>
            </a:r>
            <a:r>
              <a:rPr lang="en-US" sz="1600" b="1" dirty="0" smtClean="0">
                <a:solidFill>
                  <a:schemeClr val="tx1"/>
                </a:solidFill>
                <a:latin typeface="Nikosh2" pitchFamily="2" charset="0"/>
                <a:cs typeface="Nikosh2" pitchFamily="2" charset="0"/>
              </a:rPr>
              <a:t> </a:t>
            </a:r>
            <a:r>
              <a:rPr lang="en-US" sz="1600" b="1" dirty="0" err="1" smtClean="0">
                <a:solidFill>
                  <a:schemeClr val="tx1"/>
                </a:solidFill>
                <a:latin typeface="Nikosh2" pitchFamily="2" charset="0"/>
                <a:cs typeface="Nikosh2" pitchFamily="2" charset="0"/>
              </a:rPr>
              <a:t>করা</a:t>
            </a:r>
            <a:r>
              <a:rPr lang="en-US" sz="1600" b="1" dirty="0" smtClean="0">
                <a:solidFill>
                  <a:schemeClr val="tx1"/>
                </a:solidFill>
                <a:latin typeface="Nikosh2" pitchFamily="2" charset="0"/>
                <a:cs typeface="Nikosh2" pitchFamily="2" charset="0"/>
              </a:rPr>
              <a:t>;</a:t>
            </a:r>
          </a:p>
          <a:p>
            <a:pPr marL="38100" lvl="0" indent="0">
              <a:lnSpc>
                <a:spcPct val="90000"/>
              </a:lnSpc>
              <a:spcBef>
                <a:spcPts val="800"/>
              </a:spcBef>
              <a:buSzPts val="2100"/>
              <a:buNone/>
            </a:pPr>
            <a:r>
              <a:rPr lang="en-US" sz="1800" b="1" dirty="0" smtClean="0">
                <a:solidFill>
                  <a:schemeClr val="tx1"/>
                </a:solidFill>
                <a:latin typeface="Nikosh2" pitchFamily="2" charset="0"/>
                <a:cs typeface="Nikosh2" pitchFamily="2" charset="0"/>
              </a:rPr>
              <a:t>১৪। </a:t>
            </a:r>
            <a:r>
              <a:rPr lang="en-US" sz="1800" b="1" dirty="0" err="1" smtClean="0">
                <a:solidFill>
                  <a:schemeClr val="tx1"/>
                </a:solidFill>
                <a:latin typeface="Nikosh2" pitchFamily="2" charset="0"/>
                <a:cs typeface="Nikosh2" pitchFamily="2" charset="0"/>
              </a:rPr>
              <a:t>সরকারের</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পাওনা</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ভ্যাট</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ট্যাক্স</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উৎসে</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কর</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সঠিকভাবে</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পরিশোধে</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সহায়তা</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করা</a:t>
            </a:r>
            <a:r>
              <a:rPr lang="en-US" sz="1800" b="1" dirty="0" smtClean="0">
                <a:solidFill>
                  <a:schemeClr val="tx1"/>
                </a:solidFill>
                <a:latin typeface="Nikosh2" pitchFamily="2" charset="0"/>
                <a:cs typeface="Nikosh2" pitchFamily="2" charset="0"/>
              </a:rPr>
              <a:t>;</a:t>
            </a:r>
          </a:p>
          <a:p>
            <a:pPr marL="38100" lvl="0" indent="0">
              <a:lnSpc>
                <a:spcPct val="90000"/>
              </a:lnSpc>
              <a:spcBef>
                <a:spcPts val="800"/>
              </a:spcBef>
              <a:buSzPts val="2100"/>
              <a:buNone/>
            </a:pPr>
            <a:r>
              <a:rPr lang="en-US" sz="1800" b="1" dirty="0" smtClean="0">
                <a:solidFill>
                  <a:schemeClr val="tx1"/>
                </a:solidFill>
                <a:latin typeface="Nikosh2" pitchFamily="2" charset="0"/>
                <a:cs typeface="Nikosh2" pitchFamily="2" charset="0"/>
              </a:rPr>
              <a:t>১৫। </a:t>
            </a:r>
            <a:r>
              <a:rPr lang="en-US" sz="1800" b="1" dirty="0" err="1" smtClean="0">
                <a:solidFill>
                  <a:schemeClr val="tx1"/>
                </a:solidFill>
                <a:latin typeface="Nikosh2" pitchFamily="2" charset="0"/>
                <a:cs typeface="Nikosh2" pitchFamily="2" charset="0"/>
              </a:rPr>
              <a:t>প্রতিষ্ঠানের</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প্রতি</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গ্রাহকদের</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আস্থা</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সূদৃঢ়</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করা</a:t>
            </a:r>
            <a:r>
              <a:rPr lang="en-US" sz="1800" b="1" dirty="0" smtClean="0">
                <a:solidFill>
                  <a:schemeClr val="tx1"/>
                </a:solidFill>
                <a:latin typeface="Nikosh2" pitchFamily="2" charset="0"/>
                <a:cs typeface="Nikosh2" pitchFamily="2" charset="0"/>
              </a:rPr>
              <a:t>;</a:t>
            </a:r>
          </a:p>
          <a:p>
            <a:pPr marL="38100" lvl="0" indent="0">
              <a:lnSpc>
                <a:spcPct val="90000"/>
              </a:lnSpc>
              <a:spcBef>
                <a:spcPts val="800"/>
              </a:spcBef>
              <a:buSzPts val="2100"/>
              <a:buNone/>
            </a:pPr>
            <a:r>
              <a:rPr lang="en-US" sz="1800" b="1" dirty="0" smtClean="0">
                <a:solidFill>
                  <a:schemeClr val="tx1"/>
                </a:solidFill>
                <a:latin typeface="Nikosh2" pitchFamily="2" charset="0"/>
                <a:cs typeface="Nikosh2" pitchFamily="2" charset="0"/>
              </a:rPr>
              <a:t>১৬। </a:t>
            </a:r>
            <a:r>
              <a:rPr lang="en-US" sz="1800" b="1" dirty="0" err="1" smtClean="0">
                <a:solidFill>
                  <a:schemeClr val="tx1"/>
                </a:solidFill>
                <a:latin typeface="Nikosh2" pitchFamily="2" charset="0"/>
                <a:cs typeface="Nikosh2" pitchFamily="2" charset="0"/>
              </a:rPr>
              <a:t>সঠিক</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রিপোর্টিং</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নিশ্চিত</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করা</a:t>
            </a:r>
            <a:r>
              <a:rPr lang="en-US" sz="1800" b="1" dirty="0" smtClean="0">
                <a:solidFill>
                  <a:schemeClr val="tx1"/>
                </a:solidFill>
                <a:latin typeface="Nikosh2" pitchFamily="2" charset="0"/>
                <a:cs typeface="Nikosh2" pitchFamily="2" charset="0"/>
              </a:rPr>
              <a:t> ও </a:t>
            </a:r>
            <a:r>
              <a:rPr lang="en-US" sz="1800" b="1" dirty="0" err="1" smtClean="0">
                <a:solidFill>
                  <a:schemeClr val="tx1"/>
                </a:solidFill>
                <a:latin typeface="Nikosh2" pitchFamily="2" charset="0"/>
                <a:cs typeface="Nikosh2" pitchFamily="2" charset="0"/>
              </a:rPr>
              <a:t>শক্তিশালী</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তথ্য</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ব্যবস্থাপনা</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ব্যবস্থা</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প্রতিষ্ঠায়</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সহায়তা</a:t>
            </a:r>
            <a:r>
              <a:rPr lang="en-US" sz="1800" b="1" dirty="0" smtClean="0">
                <a:solidFill>
                  <a:schemeClr val="tx1"/>
                </a:solidFill>
                <a:latin typeface="Nikosh2" pitchFamily="2" charset="0"/>
                <a:cs typeface="Nikosh2" pitchFamily="2" charset="0"/>
              </a:rPr>
              <a:t> </a:t>
            </a:r>
            <a:r>
              <a:rPr lang="en-US" sz="1800" b="1" dirty="0" err="1" smtClean="0">
                <a:solidFill>
                  <a:schemeClr val="tx1"/>
                </a:solidFill>
                <a:latin typeface="Nikosh2" pitchFamily="2" charset="0"/>
                <a:cs typeface="Nikosh2" pitchFamily="2" charset="0"/>
              </a:rPr>
              <a:t>করা</a:t>
            </a:r>
            <a:r>
              <a:rPr lang="en-US" sz="1800" b="1" dirty="0" smtClean="0">
                <a:solidFill>
                  <a:schemeClr val="tx1"/>
                </a:solidFill>
                <a:latin typeface="Nikosh2" pitchFamily="2" charset="0"/>
                <a:cs typeface="Nikosh2" pitchFamily="2" charset="0"/>
              </a:rPr>
              <a:t>।</a:t>
            </a:r>
            <a:endParaRPr lang="as-IN" sz="2000" b="1" dirty="0" smtClean="0">
              <a:solidFill>
                <a:schemeClr val="tx1"/>
              </a:solidFill>
              <a:latin typeface="Nikosh2" pitchFamily="2" charset="0"/>
              <a:cs typeface="Nikosh2" pitchFamily="2" charset="0"/>
            </a:endParaRPr>
          </a:p>
          <a:p>
            <a:endParaRPr lang="en-US" sz="2800" b="1" dirty="0">
              <a:latin typeface="Nikosh2" pitchFamily="2" charset="0"/>
              <a:cs typeface="Nikosh2" pitchFamily="2" charset="0"/>
            </a:endParaRPr>
          </a:p>
        </p:txBody>
      </p:sp>
      <p:sp>
        <p:nvSpPr>
          <p:cNvPr id="3" name="Title 2"/>
          <p:cNvSpPr>
            <a:spLocks noGrp="1"/>
          </p:cNvSpPr>
          <p:nvPr>
            <p:ph type="title"/>
          </p:nvPr>
        </p:nvSpPr>
        <p:spPr>
          <a:xfrm>
            <a:off x="0" y="0"/>
            <a:ext cx="9296400" cy="762000"/>
          </a:xfrm>
        </p:spPr>
        <p:style>
          <a:lnRef idx="2">
            <a:schemeClr val="accent3"/>
          </a:lnRef>
          <a:fillRef idx="1">
            <a:schemeClr val="lt1"/>
          </a:fillRef>
          <a:effectRef idx="0">
            <a:schemeClr val="accent3"/>
          </a:effectRef>
          <a:fontRef idx="minor">
            <a:schemeClr val="dk1"/>
          </a:fontRef>
        </p:style>
        <p:txBody>
          <a:bodyPr/>
          <a:lstStyle/>
          <a:p>
            <a:r>
              <a:rPr lang="en-US"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Objectives of internal audit</a:t>
            </a:r>
            <a:endParaRPr lang="en-US"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ransition spd="slow">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61;p50"/>
          <p:cNvPicPr preferRelativeResize="0"/>
          <p:nvPr/>
        </p:nvPicPr>
        <p:blipFill>
          <a:blip r:embed="rId2">
            <a:alphaModFix/>
          </a:blip>
          <a:stretch>
            <a:fillRect/>
          </a:stretch>
        </p:blipFill>
        <p:spPr>
          <a:xfrm>
            <a:off x="152400" y="0"/>
            <a:ext cx="4114800" cy="3124200"/>
          </a:xfrm>
          <a:prstGeom prst="rect">
            <a:avLst/>
          </a:prstGeom>
          <a:noFill/>
          <a:ln>
            <a:noFill/>
          </a:ln>
        </p:spPr>
      </p:pic>
      <p:pic>
        <p:nvPicPr>
          <p:cNvPr id="4" name="Google Shape;280;p52" descr="IMG-0623.JPEG"/>
          <p:cNvPicPr preferRelativeResize="0"/>
          <p:nvPr/>
        </p:nvPicPr>
        <p:blipFill rotWithShape="1">
          <a:blip r:embed="rId3" cstate="print">
            <a:alphaModFix/>
          </a:blip>
          <a:srcRect/>
          <a:stretch/>
        </p:blipFill>
        <p:spPr>
          <a:xfrm>
            <a:off x="4343400" y="0"/>
            <a:ext cx="4800600" cy="6553200"/>
          </a:xfrm>
          <a:prstGeom prst="rect">
            <a:avLst/>
          </a:prstGeom>
          <a:noFill/>
          <a:ln>
            <a:noFill/>
          </a:ln>
        </p:spPr>
      </p:pic>
      <p:pic>
        <p:nvPicPr>
          <p:cNvPr id="5" name="Google Shape;272;p51" descr="IMG-0619.JPEG"/>
          <p:cNvPicPr preferRelativeResize="0"/>
          <p:nvPr/>
        </p:nvPicPr>
        <p:blipFill rotWithShape="1">
          <a:blip r:embed="rId4">
            <a:alphaModFix/>
          </a:blip>
          <a:srcRect/>
          <a:stretch/>
        </p:blipFill>
        <p:spPr>
          <a:xfrm>
            <a:off x="0" y="3124200"/>
            <a:ext cx="3657600" cy="373380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tr-TR" b="1" dirty="0" smtClean="0">
                <a:solidFill>
                  <a:srgbClr val="006600"/>
                </a:solidFill>
                <a:cs typeface="Times New Roman" pitchFamily="18" charset="0"/>
              </a:rPr>
              <a:t>External Audit</a:t>
            </a:r>
            <a:r>
              <a:rPr lang="en-US"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Times New Roman" pitchFamily="18" charset="0"/>
              </a:rPr>
              <a:t>-D</a:t>
            </a:r>
            <a:r>
              <a:rPr lang="en-US"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efinition</a:t>
            </a:r>
            <a:endParaRPr lang="en-US"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0" y="1143000"/>
            <a:ext cx="9144000" cy="5715000"/>
          </a:xfrm>
        </p:spPr>
        <p:txBody>
          <a:bodyPr>
            <a:noAutofit/>
          </a:bodyPr>
          <a:lstStyle/>
          <a:p>
            <a:pPr algn="just"/>
            <a:r>
              <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E</a:t>
            </a:r>
            <a:r>
              <a:rPr lang="tr-TR"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xternal</a:t>
            </a:r>
            <a:r>
              <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a:t>
            </a:r>
            <a:r>
              <a:rPr lang="tr-TR"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audit</a:t>
            </a:r>
            <a:r>
              <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is an audit conducted by outside </a:t>
            </a:r>
            <a:r>
              <a:rPr lang="en-US" sz="2400" b="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peronnel</a:t>
            </a:r>
            <a:r>
              <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individual or firm that is independent of the company being audited. </a:t>
            </a:r>
          </a:p>
          <a:p>
            <a:pPr algn="just"/>
            <a:r>
              <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Independent auditors audit the books of a company generally once per year after the completion of the company</a:t>
            </a:r>
            <a:r>
              <a:rPr lang="tr-TR"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a:t>
            </a:r>
            <a:r>
              <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s financial year. </a:t>
            </a:r>
          </a:p>
          <a:p>
            <a:pPr algn="just"/>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Their role is to give an opinion of the financials statements </a:t>
            </a:r>
            <a:r>
              <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reflection of the status and operations of the company being audited.</a:t>
            </a:r>
            <a:r>
              <a:rPr lang="tr-TR"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a:t>
            </a:r>
            <a:endPar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a:p>
            <a:pPr algn="just"/>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Although a financial statement audit is the most common type of external audit, external auditors may also conduct special purpose audits which might include: </a:t>
            </a: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performing specific tests and procedures and reporting on the results, a less intensive review, and compilations</a:t>
            </a:r>
          </a:p>
          <a:p>
            <a:pPr algn="just"/>
            <a:endParaRPr lang="en-US" sz="20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ransition spd="slow">
    <p:strips dir="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9144000" cy="5867400"/>
          </a:xfrm>
        </p:spPr>
        <p:style>
          <a:lnRef idx="2">
            <a:schemeClr val="accent3"/>
          </a:lnRef>
          <a:fillRef idx="1">
            <a:schemeClr val="lt1"/>
          </a:fillRef>
          <a:effectRef idx="0">
            <a:schemeClr val="accent3"/>
          </a:effectRef>
          <a:fontRef idx="minor">
            <a:schemeClr val="dk1"/>
          </a:fontRef>
        </p:style>
        <p:txBody>
          <a:bodyPr/>
          <a:lstStyle/>
          <a:p>
            <a:pPr algn="just">
              <a:buNone/>
            </a:pPr>
            <a:r>
              <a:rPr lang="en-US" sz="3600" b="1" dirty="0" smtClean="0"/>
              <a:t>The scope of an audit is determined by the auditor with regards to: </a:t>
            </a:r>
          </a:p>
          <a:p>
            <a:pPr lvl="2" algn="just">
              <a:buNone/>
            </a:pPr>
            <a:r>
              <a:rPr lang="en-US" sz="2800" dirty="0" smtClean="0">
                <a:solidFill>
                  <a:srgbClr val="0070C0"/>
                </a:solidFill>
              </a:rPr>
              <a:t>a) the terms of engagement</a:t>
            </a:r>
          </a:p>
          <a:p>
            <a:pPr lvl="2" algn="just">
              <a:buNone/>
            </a:pPr>
            <a:r>
              <a:rPr lang="en-US" sz="2800" dirty="0" smtClean="0">
                <a:solidFill>
                  <a:srgbClr val="0070C0"/>
                </a:solidFill>
              </a:rPr>
              <a:t>b) requirement of the relevant legislation (Statutory Requirement)</a:t>
            </a:r>
          </a:p>
          <a:p>
            <a:pPr lvl="2" algn="just">
              <a:buNone/>
            </a:pPr>
            <a:r>
              <a:rPr lang="en-US" sz="2800" dirty="0" smtClean="0">
                <a:solidFill>
                  <a:srgbClr val="0070C0"/>
                </a:solidFill>
              </a:rPr>
              <a:t>c) the pronouncement of </a:t>
            </a:r>
            <a:r>
              <a:rPr lang="en-US" sz="2800" dirty="0" err="1" smtClean="0">
                <a:solidFill>
                  <a:srgbClr val="0070C0"/>
                </a:solidFill>
              </a:rPr>
              <a:t>ICAB</a:t>
            </a:r>
            <a:r>
              <a:rPr lang="en-US" sz="2800" dirty="0" smtClean="0">
                <a:solidFill>
                  <a:srgbClr val="0070C0"/>
                </a:solidFill>
              </a:rPr>
              <a:t>.</a:t>
            </a:r>
            <a:endParaRPr lang="en-US" dirty="0" smtClean="0">
              <a:solidFill>
                <a:srgbClr val="0070C0"/>
              </a:solidFill>
            </a:endParaRPr>
          </a:p>
          <a:p>
            <a:pPr algn="just">
              <a:buNone/>
            </a:pPr>
            <a:endParaRPr lang="en-US" sz="2000" dirty="0" smtClean="0"/>
          </a:p>
          <a:p>
            <a:pPr algn="just">
              <a:buNone/>
            </a:pPr>
            <a:r>
              <a:rPr lang="en-US" sz="3200" b="1" dirty="0" smtClean="0">
                <a:solidFill>
                  <a:srgbClr val="FF0000"/>
                </a:solidFill>
              </a:rPr>
              <a:t>However, the audit should adequately cover all aspects of the organization which are relevant to the financial and accounting statements under audit. </a:t>
            </a:r>
            <a:endParaRPr lang="en-US" sz="3200" b="1" dirty="0">
              <a:solidFill>
                <a:srgbClr val="FF0000"/>
              </a:solidFill>
            </a:endParaRPr>
          </a:p>
        </p:txBody>
      </p:sp>
      <p:sp>
        <p:nvSpPr>
          <p:cNvPr id="3" name="Title 2"/>
          <p:cNvSpPr>
            <a:spLocks noGrp="1"/>
          </p:cNvSpPr>
          <p:nvPr>
            <p:ph type="title"/>
          </p:nvPr>
        </p:nvSpPr>
        <p:spPr>
          <a:xfrm>
            <a:off x="0" y="0"/>
            <a:ext cx="9144000" cy="990600"/>
          </a:xfrm>
        </p:spPr>
        <p:style>
          <a:lnRef idx="2">
            <a:schemeClr val="accent3"/>
          </a:lnRef>
          <a:fillRef idx="1">
            <a:schemeClr val="lt1"/>
          </a:fillRef>
          <a:effectRef idx="0">
            <a:schemeClr val="accent3"/>
          </a:effectRef>
          <a:fontRef idx="minor">
            <a:schemeClr val="dk1"/>
          </a:fontRef>
        </p:style>
        <p:txBody>
          <a:bodyPr>
            <a:noAutofit/>
          </a:bodyPr>
          <a:lstStyle/>
          <a:p>
            <a:r>
              <a:rPr lang="en-US" sz="480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Scope of External Audit</a:t>
            </a:r>
            <a:endParaRPr lang="en-US" sz="480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endParaRPr>
          </a:p>
        </p:txBody>
      </p:sp>
    </p:spTree>
  </p:cSld>
  <p:clrMapOvr>
    <a:masterClrMapping/>
  </p:clrMapOvr>
  <p:transition>
    <p:cover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style>
          <a:lnRef idx="2">
            <a:schemeClr val="accent3"/>
          </a:lnRef>
          <a:fillRef idx="1">
            <a:schemeClr val="lt1"/>
          </a:fillRef>
          <a:effectRef idx="0">
            <a:schemeClr val="accent3"/>
          </a:effectRef>
          <a:fontRef idx="minor">
            <a:schemeClr val="dk1"/>
          </a:fontRef>
        </p:style>
        <p:txBody>
          <a:bodyPr/>
          <a:lstStyle/>
          <a:p>
            <a:pPr>
              <a:buNone/>
            </a:pPr>
            <a:r>
              <a:rPr lang="en-US" sz="4800" b="1" u="sng"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Importance of audit are…….</a:t>
            </a:r>
            <a:endParaRPr lang="en-US" sz="48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a:p>
            <a:pPr>
              <a:buNone/>
            </a:pPr>
            <a:endParaRPr lang="en-US" sz="1400" dirty="0" smtClean="0"/>
          </a:p>
          <a:p>
            <a:pPr algn="just">
              <a:buNone/>
            </a:pPr>
            <a:r>
              <a:rPr lang="en-US" sz="2400" b="1"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1. It helps in protecting the interest of persons who are not directly associated with enterprise like partners, shareholders, creditors, debtors etc.</a:t>
            </a:r>
          </a:p>
          <a:p>
            <a:pPr algn="just">
              <a:buNone/>
            </a:pPr>
            <a:r>
              <a:rPr lang="en-US" sz="2400" b="1"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2. It helps at the time of taking government grants.</a:t>
            </a:r>
          </a:p>
          <a:p>
            <a:pPr algn="just">
              <a:buNone/>
            </a:pPr>
            <a:r>
              <a:rPr lang="en-US" sz="2400" b="1"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3. It acts as a moral check on employees.</a:t>
            </a:r>
          </a:p>
          <a:p>
            <a:pPr algn="just">
              <a:buNone/>
            </a:pPr>
            <a:r>
              <a:rPr lang="en-US" sz="2400" b="1"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4. Helps to settle trade disputes.</a:t>
            </a:r>
          </a:p>
          <a:p>
            <a:pPr algn="just">
              <a:buNone/>
            </a:pPr>
            <a:r>
              <a:rPr lang="en-US" sz="2400" b="1"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5. Helps to settle accounts at the time of retirement, or death of partners. And also at the time of liquidation of any company.</a:t>
            </a:r>
          </a:p>
          <a:p>
            <a:pPr algn="just">
              <a:buNone/>
            </a:pPr>
            <a:r>
              <a:rPr lang="en-US" sz="2400" b="1"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6. Helps to settle tax liability, helps for taking refunds of tax etc.</a:t>
            </a:r>
          </a:p>
          <a:p>
            <a:endParaRPr lang="en-US" sz="2400"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endParaRPr>
          </a:p>
        </p:txBody>
      </p:sp>
    </p:spTree>
  </p:cSld>
  <p:clrMapOvr>
    <a:masterClrMapping/>
  </p:clrMapOvr>
  <p:transition>
    <p:cover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9144000" cy="6096000"/>
          </a:xfrm>
        </p:spPr>
        <p:style>
          <a:lnRef idx="2">
            <a:schemeClr val="accent3"/>
          </a:lnRef>
          <a:fillRef idx="1">
            <a:schemeClr val="lt1"/>
          </a:fillRef>
          <a:effectRef idx="0">
            <a:schemeClr val="accent3"/>
          </a:effectRef>
          <a:fontRef idx="minor">
            <a:schemeClr val="dk1"/>
          </a:fontRef>
        </p:style>
        <p:txBody>
          <a:bodyPr/>
          <a:lstStyle/>
          <a:p>
            <a:pPr>
              <a:buNone/>
            </a:pPr>
            <a:r>
              <a:rPr lang="en-US" sz="2400" b="1" u="sng"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দায়িত্ব</a:t>
            </a:r>
            <a:r>
              <a:rPr lang="en-US" sz="2400" b="1" u="sng"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2" pitchFamily="2" charset="0"/>
                <a:cs typeface="Nikosh2" pitchFamily="2" charset="0"/>
              </a:rPr>
              <a:t>: </a:t>
            </a:r>
          </a:p>
          <a:p>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শাখা</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প্রধানকে</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অযাচিতভাবে</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বিরক্ত</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না</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a:t>
            </a:r>
          </a:p>
          <a:p>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হিসাবের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যাবতীয়</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রেকর্ডসমূহ</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সঠিক</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ও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সুষ্ঠুভাবে</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যাচা্য়</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a:t>
            </a:r>
          </a:p>
          <a:p>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হিসাবের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ভূল-ত্রুটি</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থাকলে</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তা</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সঠিকভাবে</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সনাক্ত</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a:t>
            </a:r>
          </a:p>
          <a:p>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হিসাবের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বিভিন্ন</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এন্ট্রির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সঠিকতা</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নিরূপণ</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a:t>
            </a:r>
          </a:p>
          <a:p>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হিসাবের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খাতসমূহের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ব্যালেন্সিং</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নিয়মিত</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হয়</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কিনা</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তা</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যাচা্য়</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a:t>
            </a:r>
          </a:p>
          <a:p>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শাখার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যাবতীয়</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বহি</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রেজিষ্টার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কাগজ</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ও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দলিলপত্র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সঠিকভাবে</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প্রস্তুত</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পরিচালনা</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ও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সংরক্ষণ</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হয়</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না</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তা</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যাচায়</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a:t>
            </a:r>
          </a:p>
          <a:p>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অনিয়ম</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প্রতারণা</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জাল-জালিয়াতি</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প্রভৃতি</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ঘটনা</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উদ্‌ঘাটনে</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অনুসন্ধিৎসু</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দৃষ্টি</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দিয়ে</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পরীক্ষা</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a:t>
            </a:r>
          </a:p>
          <a:p>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কাজের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গুণগত</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ও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পরিমাণগত</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মান</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পরীক্ষা</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a:t>
            </a:r>
          </a:p>
          <a:p>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প্রতিষ্ঠানের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আর্থিক</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ক্ষতি</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বা</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সুনাম</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নষ্ট</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হওয়ার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মত</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কোন</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বিষয়</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বিদ্যমান</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আছে</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না</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তা</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পরীক্ষা</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বের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এবং</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তা</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থেকে</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প্রতিষ্ঠানকে</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রক্ষা</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a:t>
            </a:r>
          </a:p>
          <a:p>
            <a:r>
              <a:rPr lang="en-US" sz="23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সন্দেহ</a:t>
            </a:r>
            <a:r>
              <a:rPr lang="en-US" sz="23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3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প্রবন</a:t>
            </a:r>
            <a:r>
              <a:rPr lang="en-US" sz="23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3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না</a:t>
            </a:r>
            <a:r>
              <a:rPr lang="en-US" sz="23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3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হয়ে</a:t>
            </a:r>
            <a:r>
              <a:rPr lang="en-US" sz="23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3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সতর্ক</a:t>
            </a:r>
            <a:r>
              <a:rPr lang="en-US" sz="23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3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দৃষ্টি</a:t>
            </a:r>
            <a:r>
              <a:rPr lang="en-US" sz="23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3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দিয়ে</a:t>
            </a:r>
            <a:r>
              <a:rPr lang="en-US" sz="23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3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হিসাবরে</a:t>
            </a:r>
            <a:r>
              <a:rPr lang="en-US" sz="23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3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উপাত্ত</a:t>
            </a:r>
            <a:r>
              <a:rPr lang="en-US" sz="23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ও </a:t>
            </a:r>
            <a:r>
              <a:rPr lang="en-US" sz="23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তথ্যসমূহ</a:t>
            </a:r>
            <a:r>
              <a:rPr lang="en-US" sz="23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3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যাচায়</a:t>
            </a:r>
            <a:r>
              <a:rPr lang="en-US" sz="23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3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r>
              <a:rPr lang="en-US" sz="23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a:t>
            </a:r>
          </a:p>
          <a:p>
            <a:r>
              <a:rPr lang="en-US" sz="23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শাখা</a:t>
            </a:r>
            <a:r>
              <a:rPr lang="en-US" sz="23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3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ব্যবস্থাপকের</a:t>
            </a:r>
            <a:r>
              <a:rPr lang="en-US" sz="23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3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সাথে</a:t>
            </a:r>
            <a:r>
              <a:rPr lang="en-US" sz="23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3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কাজকর্ম</a:t>
            </a:r>
            <a:r>
              <a:rPr lang="en-US" sz="23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 </a:t>
            </a:r>
            <a:r>
              <a:rPr lang="en-US" sz="23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ভূল-ত্রুটি</a:t>
            </a:r>
            <a:r>
              <a:rPr lang="en-US" sz="23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3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সম্পর্কে</a:t>
            </a:r>
            <a:r>
              <a:rPr lang="en-US" sz="23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3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খোলামেলা</a:t>
            </a:r>
            <a:r>
              <a:rPr lang="en-US" sz="23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3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আলোচনা</a:t>
            </a:r>
            <a:r>
              <a:rPr lang="en-US" sz="23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3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endParaRPr lang="en-US" sz="23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endParaRPr>
          </a:p>
          <a:p>
            <a:pPr>
              <a:buNone/>
            </a:pP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endParaRPr lang="en-US" sz="2000" dirty="0" smtClean="0">
              <a:solidFill>
                <a:schemeClr val="tx1"/>
              </a:solidFill>
              <a:latin typeface="Nikosh2" pitchFamily="2" charset="0"/>
              <a:cs typeface="Nikosh2" pitchFamily="2" charset="0"/>
            </a:endParaRPr>
          </a:p>
          <a:p>
            <a:pPr>
              <a:buNone/>
            </a:pPr>
            <a:endParaRPr lang="en-US" dirty="0">
              <a:solidFill>
                <a:srgbClr val="92D050"/>
              </a:solidFill>
            </a:endParaRPr>
          </a:p>
        </p:txBody>
      </p:sp>
      <p:sp>
        <p:nvSpPr>
          <p:cNvPr id="3" name="Title 2"/>
          <p:cNvSpPr>
            <a:spLocks noGrp="1"/>
          </p:cNvSpPr>
          <p:nvPr>
            <p:ph type="title"/>
          </p:nvPr>
        </p:nvSpPr>
        <p:spPr>
          <a:xfrm>
            <a:off x="0" y="0"/>
            <a:ext cx="9144000" cy="762000"/>
          </a:xfrm>
        </p:spPr>
        <p:style>
          <a:lnRef idx="2">
            <a:schemeClr val="accent3"/>
          </a:lnRef>
          <a:fillRef idx="1">
            <a:schemeClr val="lt1"/>
          </a:fillRef>
          <a:effectRef idx="0">
            <a:schemeClr val="accent3"/>
          </a:effectRef>
          <a:fontRef idx="minor">
            <a:schemeClr val="dk1"/>
          </a:fontRef>
        </p:style>
        <p:txBody>
          <a:bodyPr>
            <a:normAutofit/>
          </a:bodyPr>
          <a:lstStyle/>
          <a:p>
            <a:pPr algn="ctr"/>
            <a:r>
              <a:rPr lang="en-US" sz="280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Duties and Responsibilities of internal Auditor</a:t>
            </a:r>
            <a:endParaRPr lang="en-US" sz="280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ransition spd="slow">
    <p:strips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8200"/>
            <a:ext cx="9144000" cy="6019800"/>
          </a:xfrm>
        </p:spPr>
        <p:style>
          <a:lnRef idx="2">
            <a:schemeClr val="accent3"/>
          </a:lnRef>
          <a:fillRef idx="1">
            <a:schemeClr val="lt1"/>
          </a:fillRef>
          <a:effectRef idx="0">
            <a:schemeClr val="accent3"/>
          </a:effectRef>
          <a:fontRef idx="minor">
            <a:schemeClr val="dk1"/>
          </a:fontRef>
        </p:style>
        <p:txBody>
          <a:bodyPr>
            <a:normAutofit/>
          </a:bodyPr>
          <a:lstStyle/>
          <a:p>
            <a:pPr>
              <a:buNone/>
            </a:pPr>
            <a:r>
              <a:rPr lang="en-US" sz="2800" b="1" u="sng"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কর্তব্যঃ</a:t>
            </a:r>
            <a:endParaRPr lang="en-US" sz="2800" b="1" u="sng"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endParaRPr>
          </a:p>
          <a:p>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সহনশীলতা</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ও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ধৈর্য্যশীলতা</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দ্বারা</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শাখা</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প্রধানদের</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আস্থাভাজন</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হওয়া</a:t>
            </a:r>
            <a:endPar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endParaRPr>
          </a:p>
          <a:p>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পরদির্শনকালে</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কোন</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পদ্ধতিগত</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ত্রুটি</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দেখা</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দিলে</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তা</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তাৎক্ষণিকভাবে</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শোধরে</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দেয়া</a:t>
            </a:r>
            <a:endPar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endParaRPr>
          </a:p>
          <a:p>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ভূল</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সনাক্ত</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হলে</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তাসেংশোধনের</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সুযোগ</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দেয়া</a:t>
            </a:r>
            <a:endPar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endParaRPr>
          </a:p>
          <a:p>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হিসাবের</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সকল</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খাতের</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ব্যালেন্স</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নিশ্চিত</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endPar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endParaRPr>
          </a:p>
          <a:p>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শাখার</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রেকর্ড</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ব্যবস্থাপনা</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বা</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নথিপত্র</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সংরক্ষণের</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ক্ষেত্রে</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প্রয়োজনীয়</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নির্দেশনা</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প্রদান</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endPar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endParaRPr>
          </a:p>
          <a:p>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জাল-জালিয়াতি</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পরিলক্ষিত</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হলে</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দায়ী</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সঠিক</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ব্যক্তিকে</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চিহ্নিত</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ও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সুস্পষ্ঠ</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দায়</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নিরূপন</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endPar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endParaRPr>
          </a:p>
          <a:p>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ডকুমেন্টেশনের</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ক্ষেত্রে</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কোন</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ত্রুটি</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বিচ্যুতি</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দেখা</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গেলে</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তা</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শোধরে</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দেয়া</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ও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পরবর্তীতে</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যাতে</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সঠিকভাবে</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করতে</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বিষয়ে</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মেন্টরিং</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endPar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endParaRPr>
          </a:p>
          <a:p>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কর্মকর্তাদের</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কাজের</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দক্ষতা</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উন্নয়নে</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পরামর্শ</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1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দেয়া</a:t>
            </a:r>
            <a:endPar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endParaRPr>
          </a:p>
          <a:p>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গুরুতর</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অনিয়ম</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উদ্‌ঘাটিত</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হলে</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স্থানীয়</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জোনাল</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ম্যানেজার</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বিভাগীয়</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প্রধানের</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গোচরে</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নিয়ে</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প্রয়োজনীয়</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পদক্ষেপ</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গ্রহণ</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endPar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endParaRPr>
          </a:p>
          <a:p>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প্রয়োজনীয়</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ক্ষেত্রে</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প্রশিক্ষকের</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ভুমিকা</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পালন</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এবং</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বিভিন্ন</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সার্কুলার</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ও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নির্দেশনা</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সম্বলিত</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ডকুমেন্ট</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দিয়ে</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শাখাকে</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সহযোগিতা</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endPar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endParaRPr>
          </a:p>
          <a:p>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কমপ্লায়েন্স</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এর</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বিষয়ে</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সুস্পষ্ট</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দিকে-নির্দেশনা</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প্রদান</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endPar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endParaRPr>
          </a:p>
          <a:p>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সর্বদা</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সততা</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ও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নৈতিকতার</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মধ্যে</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থেকে</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কাজ</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এবং</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কোন</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অনৈতিক</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সুবিধা</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গ্রহণ</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না</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 </a:t>
            </a:r>
            <a:r>
              <a:rPr lang="en-US" sz="2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করা</a:t>
            </a:r>
            <a:r>
              <a:rPr lang="en-US"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2" pitchFamily="2" charset="0"/>
                <a:cs typeface="Nikosh2" pitchFamily="2" charset="0"/>
              </a:rPr>
              <a:t>।</a:t>
            </a:r>
          </a:p>
          <a:p>
            <a:endParaRPr lang="en-US" sz="18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sp>
        <p:nvSpPr>
          <p:cNvPr id="3" name="Title 2"/>
          <p:cNvSpPr>
            <a:spLocks noGrp="1"/>
          </p:cNvSpPr>
          <p:nvPr>
            <p:ph type="title"/>
          </p:nvPr>
        </p:nvSpPr>
        <p:spPr>
          <a:xfrm>
            <a:off x="0" y="0"/>
            <a:ext cx="9144000" cy="838200"/>
          </a:xfrm>
        </p:spPr>
        <p:style>
          <a:lnRef idx="2">
            <a:schemeClr val="accent3"/>
          </a:lnRef>
          <a:fillRef idx="1">
            <a:schemeClr val="lt1"/>
          </a:fillRef>
          <a:effectRef idx="0">
            <a:schemeClr val="accent3"/>
          </a:effectRef>
          <a:fontRef idx="minor">
            <a:schemeClr val="dk1"/>
          </a:fontRef>
        </p:style>
        <p:txBody>
          <a:bodyPr>
            <a:normAutofit/>
          </a:bodyPr>
          <a:lstStyle/>
          <a:p>
            <a:pPr algn="ctr"/>
            <a:r>
              <a:rPr lang="en-US" sz="280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Duties and Responsibilities of internal Auditor</a:t>
            </a:r>
            <a:endParaRPr lang="en-US" sz="280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ransition spd="slow">
    <p:strips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9144000" cy="5867400"/>
          </a:xfrm>
        </p:spPr>
        <p:style>
          <a:lnRef idx="2">
            <a:schemeClr val="accent3"/>
          </a:lnRef>
          <a:fillRef idx="1">
            <a:schemeClr val="lt1"/>
          </a:fillRef>
          <a:effectRef idx="0">
            <a:schemeClr val="accent3"/>
          </a:effectRef>
          <a:fontRef idx="minor">
            <a:schemeClr val="dk1"/>
          </a:fontRef>
        </p:style>
        <p:txBody>
          <a:bodyPr/>
          <a:lstStyle/>
          <a:p>
            <a:pPr marL="457200" lvl="0" indent="-381000" algn="just">
              <a:lnSpc>
                <a:spcPct val="90000"/>
              </a:lnSpc>
              <a:spcBef>
                <a:spcPts val="800"/>
              </a:spcBef>
              <a:buSzPts val="2400"/>
              <a:buAutoNum type="arabicPeriod"/>
            </a:pPr>
            <a:r>
              <a:rPr lang="en-US" sz="3200" b="1" dirty="0" smtClean="0">
                <a:solidFill>
                  <a:srgbClr val="FF0000"/>
                </a:solidFill>
                <a:latin typeface="Andalus" pitchFamily="18" charset="-78"/>
                <a:cs typeface="Andalus" pitchFamily="18" charset="-78"/>
              </a:rPr>
              <a:t>Review</a:t>
            </a:r>
            <a:r>
              <a:rPr lang="en-US" sz="3200" b="1" dirty="0" smtClean="0">
                <a:latin typeface="Andalus" pitchFamily="18" charset="-78"/>
                <a:cs typeface="Andalus" pitchFamily="18" charset="-78"/>
              </a:rPr>
              <a:t> the Bank’s Business Processes/</a:t>
            </a:r>
            <a:r>
              <a:rPr lang="en-US" sz="3200" b="1" dirty="0" smtClean="0">
                <a:solidFill>
                  <a:srgbClr val="FF0000"/>
                </a:solidFill>
                <a:latin typeface="Andalus" pitchFamily="18" charset="-78"/>
                <a:cs typeface="Andalus" pitchFamily="18" charset="-78"/>
              </a:rPr>
              <a:t>Banking Processes</a:t>
            </a:r>
            <a:r>
              <a:rPr lang="en-US" sz="3200" b="1" dirty="0" smtClean="0">
                <a:latin typeface="Andalus" pitchFamily="18" charset="-78"/>
                <a:cs typeface="Andalus" pitchFamily="18" charset="-78"/>
              </a:rPr>
              <a:t>.</a:t>
            </a:r>
          </a:p>
          <a:p>
            <a:pPr marL="457200" lvl="0" indent="-381000" algn="just">
              <a:lnSpc>
                <a:spcPct val="90000"/>
              </a:lnSpc>
              <a:spcBef>
                <a:spcPts val="0"/>
              </a:spcBef>
              <a:buSzPts val="2400"/>
              <a:buAutoNum type="arabicPeriod"/>
            </a:pPr>
            <a:r>
              <a:rPr lang="en-US" sz="3200" b="1" dirty="0" smtClean="0">
                <a:solidFill>
                  <a:srgbClr val="FF0000"/>
                </a:solidFill>
                <a:latin typeface="Andalus" pitchFamily="18" charset="-78"/>
                <a:cs typeface="Andalus" pitchFamily="18" charset="-78"/>
              </a:rPr>
              <a:t>Evaluate the risk Management</a:t>
            </a:r>
            <a:r>
              <a:rPr lang="en-US" sz="3200" b="1" dirty="0" smtClean="0">
                <a:latin typeface="Andalus" pitchFamily="18" charset="-78"/>
                <a:cs typeface="Andalus" pitchFamily="18" charset="-78"/>
              </a:rPr>
              <a:t> Procedures.</a:t>
            </a:r>
          </a:p>
          <a:p>
            <a:pPr marL="457200" lvl="0" indent="-381000" algn="just">
              <a:lnSpc>
                <a:spcPct val="90000"/>
              </a:lnSpc>
              <a:spcBef>
                <a:spcPts val="0"/>
              </a:spcBef>
              <a:buSzPts val="2400"/>
              <a:buAutoNum type="arabicPeriod"/>
            </a:pPr>
            <a:r>
              <a:rPr lang="en-US" sz="3200" b="1" dirty="0" smtClean="0">
                <a:solidFill>
                  <a:srgbClr val="FF0000"/>
                </a:solidFill>
                <a:latin typeface="Andalus" pitchFamily="18" charset="-78"/>
                <a:cs typeface="Andalus" pitchFamily="18" charset="-78"/>
              </a:rPr>
              <a:t>Protect against</a:t>
            </a:r>
            <a:r>
              <a:rPr lang="en-US" sz="3200" b="1" dirty="0" smtClean="0">
                <a:latin typeface="Andalus" pitchFamily="18" charset="-78"/>
                <a:cs typeface="Andalus" pitchFamily="18" charset="-78"/>
              </a:rPr>
              <a:t> errors, </a:t>
            </a:r>
            <a:r>
              <a:rPr lang="en-US" sz="3200" b="1" dirty="0" smtClean="0">
                <a:solidFill>
                  <a:srgbClr val="FF0000"/>
                </a:solidFill>
                <a:latin typeface="Andalus" pitchFamily="18" charset="-78"/>
                <a:cs typeface="Andalus" pitchFamily="18" charset="-78"/>
              </a:rPr>
              <a:t>fraud-forgery </a:t>
            </a:r>
            <a:r>
              <a:rPr lang="en-US" sz="3200" b="1" dirty="0" smtClean="0">
                <a:latin typeface="Andalus" pitchFamily="18" charset="-78"/>
                <a:cs typeface="Andalus" pitchFamily="18" charset="-78"/>
              </a:rPr>
              <a:t>and theft of the Bank’s assets.</a:t>
            </a:r>
          </a:p>
          <a:p>
            <a:pPr marL="457200" lvl="0" indent="-381000" algn="just">
              <a:lnSpc>
                <a:spcPct val="90000"/>
              </a:lnSpc>
              <a:spcBef>
                <a:spcPts val="0"/>
              </a:spcBef>
              <a:buSzPts val="2400"/>
              <a:buAutoNum type="arabicPeriod"/>
            </a:pPr>
            <a:r>
              <a:rPr lang="en-US" sz="3200" b="1" dirty="0" smtClean="0">
                <a:solidFill>
                  <a:srgbClr val="FF0000"/>
                </a:solidFill>
                <a:latin typeface="Andalus" pitchFamily="18" charset="-78"/>
                <a:cs typeface="Andalus" pitchFamily="18" charset="-78"/>
              </a:rPr>
              <a:t>Ensure</a:t>
            </a:r>
            <a:r>
              <a:rPr lang="en-US" sz="3200" b="1" dirty="0" smtClean="0">
                <a:latin typeface="Andalus" pitchFamily="18" charset="-78"/>
                <a:cs typeface="Andalus" pitchFamily="18" charset="-78"/>
              </a:rPr>
              <a:t> that the bank is complying with relevant </a:t>
            </a:r>
            <a:r>
              <a:rPr lang="en-US" sz="3200" b="1" dirty="0" smtClean="0">
                <a:solidFill>
                  <a:srgbClr val="FF0000"/>
                </a:solidFill>
                <a:latin typeface="Andalus" pitchFamily="18" charset="-78"/>
                <a:cs typeface="Andalus" pitchFamily="18" charset="-78"/>
              </a:rPr>
              <a:t>rules, regulations</a:t>
            </a:r>
            <a:r>
              <a:rPr lang="en-US" sz="3200" b="1" dirty="0" smtClean="0">
                <a:latin typeface="Andalus" pitchFamily="18" charset="-78"/>
                <a:cs typeface="Andalus" pitchFamily="18" charset="-78"/>
              </a:rPr>
              <a:t>, laws, circulars etc.</a:t>
            </a:r>
          </a:p>
          <a:p>
            <a:pPr marL="457200" lvl="0" indent="-381000" algn="just">
              <a:lnSpc>
                <a:spcPct val="90000"/>
              </a:lnSpc>
              <a:spcBef>
                <a:spcPts val="0"/>
              </a:spcBef>
              <a:buSzPts val="2400"/>
              <a:buAutoNum type="arabicPeriod"/>
            </a:pPr>
            <a:r>
              <a:rPr lang="en-US" sz="3200" b="1" dirty="0" smtClean="0">
                <a:latin typeface="Andalus" pitchFamily="18" charset="-78"/>
                <a:cs typeface="Andalus" pitchFamily="18" charset="-78"/>
              </a:rPr>
              <a:t>Check the Departmental Control Function Checklist </a:t>
            </a:r>
            <a:r>
              <a:rPr lang="en-US" sz="3200" b="1" dirty="0" smtClean="0">
                <a:solidFill>
                  <a:srgbClr val="FF0000"/>
                </a:solidFill>
                <a:latin typeface="Andalus" pitchFamily="18" charset="-78"/>
                <a:cs typeface="Andalus" pitchFamily="18" charset="-78"/>
              </a:rPr>
              <a:t>(</a:t>
            </a:r>
            <a:r>
              <a:rPr lang="en-US" sz="3200" b="1" dirty="0" err="1" smtClean="0">
                <a:solidFill>
                  <a:srgbClr val="FF0000"/>
                </a:solidFill>
                <a:latin typeface="Andalus" pitchFamily="18" charset="-78"/>
                <a:cs typeface="Andalus" pitchFamily="18" charset="-78"/>
              </a:rPr>
              <a:t>DFCL</a:t>
            </a:r>
            <a:r>
              <a:rPr lang="en-US" sz="3200" b="1" dirty="0" smtClean="0">
                <a:solidFill>
                  <a:srgbClr val="FF0000"/>
                </a:solidFill>
                <a:latin typeface="Andalus" pitchFamily="18" charset="-78"/>
                <a:cs typeface="Andalus" pitchFamily="18" charset="-78"/>
              </a:rPr>
              <a:t>, </a:t>
            </a:r>
            <a:r>
              <a:rPr lang="en-US" sz="3200" b="1" dirty="0" err="1" smtClean="0">
                <a:solidFill>
                  <a:srgbClr val="FF0000"/>
                </a:solidFill>
                <a:latin typeface="Andalus" pitchFamily="18" charset="-78"/>
                <a:cs typeface="Andalus" pitchFamily="18" charset="-78"/>
              </a:rPr>
              <a:t>LDCL</a:t>
            </a:r>
            <a:r>
              <a:rPr lang="en-US" sz="3200" b="1" dirty="0" smtClean="0">
                <a:solidFill>
                  <a:srgbClr val="FF0000"/>
                </a:solidFill>
                <a:latin typeface="Andalus" pitchFamily="18" charset="-78"/>
                <a:cs typeface="Andalus" pitchFamily="18" charset="-78"/>
              </a:rPr>
              <a:t>)</a:t>
            </a:r>
            <a:r>
              <a:rPr lang="en-US" sz="3200" b="1" dirty="0" smtClean="0">
                <a:latin typeface="Andalus" pitchFamily="18" charset="-78"/>
                <a:cs typeface="Andalus" pitchFamily="18" charset="-78"/>
              </a:rPr>
              <a:t>.</a:t>
            </a:r>
          </a:p>
          <a:p>
            <a:pPr marL="457200" lvl="0" indent="-381000" algn="just">
              <a:lnSpc>
                <a:spcPct val="90000"/>
              </a:lnSpc>
              <a:spcBef>
                <a:spcPts val="0"/>
              </a:spcBef>
              <a:buSzPts val="2400"/>
              <a:buAutoNum type="arabicPeriod"/>
            </a:pPr>
            <a:r>
              <a:rPr lang="en-US" sz="3200" b="1" dirty="0" smtClean="0">
                <a:latin typeface="Andalus" pitchFamily="18" charset="-78"/>
                <a:cs typeface="Andalus" pitchFamily="18" charset="-78"/>
              </a:rPr>
              <a:t>Give the </a:t>
            </a:r>
            <a:r>
              <a:rPr lang="en-US" sz="3200" b="1" dirty="0" smtClean="0">
                <a:solidFill>
                  <a:srgbClr val="FF0000"/>
                </a:solidFill>
                <a:latin typeface="Andalus" pitchFamily="18" charset="-78"/>
                <a:cs typeface="Andalus" pitchFamily="18" charset="-78"/>
              </a:rPr>
              <a:t>right picture</a:t>
            </a:r>
            <a:r>
              <a:rPr lang="en-US" sz="3200" b="1" dirty="0" smtClean="0">
                <a:latin typeface="Andalus" pitchFamily="18" charset="-78"/>
                <a:cs typeface="Andalus" pitchFamily="18" charset="-78"/>
              </a:rPr>
              <a:t> of the bank to Management.</a:t>
            </a:r>
          </a:p>
          <a:p>
            <a:pPr marL="457200" lvl="0" indent="-381000" algn="just">
              <a:lnSpc>
                <a:spcPct val="90000"/>
              </a:lnSpc>
              <a:spcBef>
                <a:spcPts val="0"/>
              </a:spcBef>
              <a:buSzPts val="2400"/>
              <a:buAutoNum type="arabicPeriod"/>
            </a:pPr>
            <a:r>
              <a:rPr lang="en-US" sz="3200" b="1" dirty="0" smtClean="0">
                <a:latin typeface="Andalus" pitchFamily="18" charset="-78"/>
                <a:cs typeface="Andalus" pitchFamily="18" charset="-78"/>
              </a:rPr>
              <a:t>Make recommendations on how to </a:t>
            </a:r>
            <a:r>
              <a:rPr lang="en-US" sz="3200" b="1" dirty="0" smtClean="0">
                <a:solidFill>
                  <a:srgbClr val="FF0000"/>
                </a:solidFill>
                <a:latin typeface="Andalus" pitchFamily="18" charset="-78"/>
                <a:cs typeface="Andalus" pitchFamily="18" charset="-78"/>
              </a:rPr>
              <a:t>improve </a:t>
            </a:r>
            <a:r>
              <a:rPr lang="en-US" sz="3200" b="1" dirty="0" smtClean="0">
                <a:solidFill>
                  <a:srgbClr val="7030A0"/>
                </a:solidFill>
                <a:latin typeface="Andalus" pitchFamily="18" charset="-78"/>
                <a:cs typeface="Andalus" pitchFamily="18" charset="-78"/>
              </a:rPr>
              <a:t>Audit </a:t>
            </a:r>
            <a:r>
              <a:rPr lang="en-US" sz="3200" b="1" dirty="0" smtClean="0">
                <a:latin typeface="Andalus" pitchFamily="18" charset="-78"/>
                <a:cs typeface="Andalus" pitchFamily="18" charset="-78"/>
              </a:rPr>
              <a:t>and </a:t>
            </a:r>
            <a:r>
              <a:rPr lang="en-US" sz="3200" b="1" dirty="0" smtClean="0">
                <a:solidFill>
                  <a:srgbClr val="7030A0"/>
                </a:solidFill>
                <a:latin typeface="Andalus" pitchFamily="18" charset="-78"/>
                <a:cs typeface="Andalus" pitchFamily="18" charset="-78"/>
              </a:rPr>
              <a:t>Inspection</a:t>
            </a:r>
            <a:r>
              <a:rPr lang="en-US" sz="3200" b="1" dirty="0" smtClean="0">
                <a:latin typeface="Andalus" pitchFamily="18" charset="-78"/>
                <a:cs typeface="Andalus" pitchFamily="18" charset="-78"/>
              </a:rPr>
              <a:t> </a:t>
            </a:r>
            <a:r>
              <a:rPr lang="en-US" sz="3200" b="1" dirty="0" smtClean="0">
                <a:solidFill>
                  <a:srgbClr val="FF0000"/>
                </a:solidFill>
                <a:latin typeface="Andalus" pitchFamily="18" charset="-78"/>
                <a:cs typeface="Andalus" pitchFamily="18" charset="-78"/>
              </a:rPr>
              <a:t>Processes.</a:t>
            </a:r>
            <a:r>
              <a:rPr lang="en-US" sz="3200" b="1" dirty="0" smtClean="0">
                <a:latin typeface="Andalus" pitchFamily="18" charset="-78"/>
                <a:cs typeface="Andalus" pitchFamily="18" charset="-78"/>
              </a:rPr>
              <a:t> </a:t>
            </a:r>
          </a:p>
          <a:p>
            <a:endParaRPr lang="en-US" dirty="0"/>
          </a:p>
        </p:txBody>
      </p:sp>
      <p:sp>
        <p:nvSpPr>
          <p:cNvPr id="3" name="Title 2"/>
          <p:cNvSpPr>
            <a:spLocks noGrp="1"/>
          </p:cNvSpPr>
          <p:nvPr>
            <p:ph type="title"/>
          </p:nvPr>
        </p:nvSpPr>
        <p:spPr>
          <a:xfrm>
            <a:off x="0" y="0"/>
            <a:ext cx="9144000" cy="990600"/>
          </a:xfrm>
        </p:spPr>
        <p:style>
          <a:lnRef idx="2">
            <a:schemeClr val="accent3"/>
          </a:lnRef>
          <a:fillRef idx="1">
            <a:schemeClr val="lt1"/>
          </a:fillRef>
          <a:effectRef idx="0">
            <a:schemeClr val="accent3"/>
          </a:effectRef>
          <a:fontRef idx="minor">
            <a:schemeClr val="dk1"/>
          </a:fontRef>
        </p:style>
        <p:txBody>
          <a:bodyPr>
            <a:noAutofit/>
          </a:bodyPr>
          <a:lstStyle/>
          <a:p>
            <a:r>
              <a:rPr lang="en-US" sz="360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Further Role of the Auditor</a:t>
            </a:r>
            <a:endParaRPr lang="en-US" sz="360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5943600"/>
          </a:xfrm>
        </p:spPr>
        <p:txBody>
          <a:bodyPr>
            <a:normAutofit/>
          </a:bodyPr>
          <a:lstStyle/>
          <a:p>
            <a:pPr algn="just"/>
            <a:r>
              <a:rPr lang="en-US" sz="1800" b="1" dirty="0" smtClean="0">
                <a:solidFill>
                  <a:srgbClr val="002060"/>
                </a:solidFill>
                <a:latin typeface="Andalus" pitchFamily="18" charset="-78"/>
                <a:cs typeface="Andalus" pitchFamily="18" charset="-78"/>
              </a:rPr>
              <a:t>The Banking Companies Act, 1991 (Section: 48(Inspection) and Section: 39(Audit))</a:t>
            </a:r>
          </a:p>
          <a:p>
            <a:pPr algn="just"/>
            <a:r>
              <a:rPr lang="en-US" sz="18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Financial Reporting Act, 2015 (Section: 36, 36(2), 38 , 40)</a:t>
            </a:r>
          </a:p>
          <a:p>
            <a:pPr algn="just"/>
            <a:r>
              <a:rPr lang="en-US" sz="1800" b="1" dirty="0" smtClean="0">
                <a:solidFill>
                  <a:srgbClr val="002060"/>
                </a:solidFill>
                <a:latin typeface="Andalus" pitchFamily="18" charset="-78"/>
                <a:cs typeface="Andalus" pitchFamily="18" charset="-78"/>
              </a:rPr>
              <a:t>Guidelines on External Audit of Banks, 2016</a:t>
            </a:r>
          </a:p>
          <a:p>
            <a:pPr algn="just"/>
            <a:r>
              <a:rPr lang="en-US" sz="1800" b="1" dirty="0" smtClean="0">
                <a:solidFill>
                  <a:srgbClr val="002060"/>
                </a:solidFill>
                <a:latin typeface="Andalus" pitchFamily="18" charset="-78"/>
                <a:cs typeface="Andalus" pitchFamily="18" charset="-78"/>
              </a:rPr>
              <a:t>The Companies Act, 1994</a:t>
            </a:r>
            <a:r>
              <a:rPr lang="en-US" sz="14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(Section 210, 211, 212, 213), (Section 210(2)), Sec 213(3)</a:t>
            </a:r>
            <a:endParaRPr lang="en-US" sz="1800" dirty="0" smtClean="0">
              <a:solidFill>
                <a:srgbClr val="002060"/>
              </a:solidFill>
              <a:latin typeface="Andalus" pitchFamily="18" charset="-78"/>
              <a:cs typeface="Andalus" pitchFamily="18" charset="-78"/>
            </a:endParaRPr>
          </a:p>
          <a:p>
            <a:pPr algn="just"/>
            <a:r>
              <a:rPr lang="en-US" sz="1800" b="1" dirty="0" err="1" smtClean="0">
                <a:solidFill>
                  <a:srgbClr val="002060"/>
                </a:solidFill>
                <a:latin typeface="Andalus" pitchFamily="18" charset="-78"/>
                <a:cs typeface="Andalus" pitchFamily="18" charset="-78"/>
              </a:rPr>
              <a:t>PPA</a:t>
            </a:r>
            <a:r>
              <a:rPr lang="en-US" sz="1800" b="1" dirty="0" smtClean="0">
                <a:solidFill>
                  <a:srgbClr val="002060"/>
                </a:solidFill>
                <a:latin typeface="Andalus" pitchFamily="18" charset="-78"/>
                <a:cs typeface="Andalus" pitchFamily="18" charset="-78"/>
              </a:rPr>
              <a:t>, 2008, </a:t>
            </a:r>
            <a:r>
              <a:rPr lang="en-US" sz="1800" b="1" dirty="0" err="1" smtClean="0">
                <a:solidFill>
                  <a:srgbClr val="002060"/>
                </a:solidFill>
                <a:latin typeface="Andalus" pitchFamily="18" charset="-78"/>
                <a:cs typeface="Andalus" pitchFamily="18" charset="-78"/>
              </a:rPr>
              <a:t>PPR</a:t>
            </a:r>
            <a:r>
              <a:rPr lang="en-US" sz="1800" b="1" dirty="0" smtClean="0">
                <a:solidFill>
                  <a:srgbClr val="002060"/>
                </a:solidFill>
                <a:latin typeface="Andalus" pitchFamily="18" charset="-78"/>
                <a:cs typeface="Andalus" pitchFamily="18" charset="-78"/>
              </a:rPr>
              <a:t>, 2009</a:t>
            </a:r>
          </a:p>
          <a:p>
            <a:pPr algn="just"/>
            <a:r>
              <a:rPr lang="en-US" sz="1800" b="1" dirty="0" err="1" smtClean="0">
                <a:solidFill>
                  <a:srgbClr val="002060"/>
                </a:solidFill>
                <a:latin typeface="Andalus" pitchFamily="18" charset="-78"/>
                <a:cs typeface="Andalus" pitchFamily="18" charset="-78"/>
              </a:rPr>
              <a:t>ICT</a:t>
            </a:r>
            <a:r>
              <a:rPr lang="en-US" sz="1800" b="1" dirty="0" smtClean="0">
                <a:solidFill>
                  <a:srgbClr val="002060"/>
                </a:solidFill>
                <a:latin typeface="Andalus" pitchFamily="18" charset="-78"/>
                <a:cs typeface="Andalus" pitchFamily="18" charset="-78"/>
              </a:rPr>
              <a:t> Act, 2006 and Digital Security Act, 2018</a:t>
            </a:r>
          </a:p>
          <a:p>
            <a:pPr algn="just"/>
            <a:r>
              <a:rPr lang="en-US" sz="1800" b="1" dirty="0" smtClean="0">
                <a:solidFill>
                  <a:srgbClr val="002060"/>
                </a:solidFill>
                <a:latin typeface="Andalus" pitchFamily="18" charset="-78"/>
                <a:cs typeface="Andalus" pitchFamily="18" charset="-78"/>
              </a:rPr>
              <a:t>Government Service Act, 2018</a:t>
            </a:r>
          </a:p>
          <a:p>
            <a:pPr algn="just"/>
            <a:r>
              <a:rPr lang="en-US" sz="1800" b="1" dirty="0" smtClean="0">
                <a:solidFill>
                  <a:srgbClr val="002060"/>
                </a:solidFill>
                <a:latin typeface="Andalus" pitchFamily="18" charset="-78"/>
                <a:cs typeface="Andalus" pitchFamily="18" charset="-78"/>
              </a:rPr>
              <a:t>Public Money and Budget Management Act, 2009 ( Commercial Audit), Allocation of Business among the different Ministries and Divisions, Audit and Accounts order,1952 and Treasury Rules</a:t>
            </a:r>
          </a:p>
          <a:p>
            <a:pPr algn="just"/>
            <a:r>
              <a:rPr lang="en-US" sz="1800" b="1" dirty="0" err="1" smtClean="0">
                <a:solidFill>
                  <a:srgbClr val="002060"/>
                </a:solidFill>
                <a:latin typeface="Andalus" pitchFamily="18" charset="-78"/>
                <a:cs typeface="Andalus" pitchFamily="18" charset="-78"/>
              </a:rPr>
              <a:t>FERA</a:t>
            </a:r>
            <a:r>
              <a:rPr lang="en-US" sz="1800" b="1" dirty="0" smtClean="0">
                <a:solidFill>
                  <a:srgbClr val="002060"/>
                </a:solidFill>
                <a:latin typeface="Andalus" pitchFamily="18" charset="-78"/>
                <a:cs typeface="Andalus" pitchFamily="18" charset="-78"/>
              </a:rPr>
              <a:t>, 1947 and </a:t>
            </a:r>
            <a:r>
              <a:rPr lang="en-US" sz="1800" b="1" dirty="0" err="1" smtClean="0">
                <a:solidFill>
                  <a:srgbClr val="002060"/>
                </a:solidFill>
                <a:latin typeface="Andalus" pitchFamily="18" charset="-78"/>
                <a:cs typeface="Andalus" pitchFamily="18" charset="-78"/>
              </a:rPr>
              <a:t>GFET</a:t>
            </a:r>
            <a:r>
              <a:rPr lang="en-US" sz="1800" b="1" dirty="0" smtClean="0">
                <a:solidFill>
                  <a:srgbClr val="002060"/>
                </a:solidFill>
                <a:latin typeface="Andalus" pitchFamily="18" charset="-78"/>
                <a:cs typeface="Andalus" pitchFamily="18" charset="-78"/>
              </a:rPr>
              <a:t> of BB</a:t>
            </a:r>
          </a:p>
          <a:p>
            <a:pPr algn="just"/>
            <a:r>
              <a:rPr lang="en-US" sz="1800" b="1" dirty="0" err="1" smtClean="0">
                <a:solidFill>
                  <a:srgbClr val="002060"/>
                </a:solidFill>
                <a:latin typeface="Andalus" pitchFamily="18" charset="-78"/>
                <a:cs typeface="Andalus" pitchFamily="18" charset="-78"/>
              </a:rPr>
              <a:t>BSEC</a:t>
            </a:r>
            <a:r>
              <a:rPr lang="en-US" sz="1800" b="1" dirty="0" smtClean="0">
                <a:solidFill>
                  <a:srgbClr val="002060"/>
                </a:solidFill>
                <a:latin typeface="Andalus" pitchFamily="18" charset="-78"/>
                <a:cs typeface="Andalus" pitchFamily="18" charset="-78"/>
              </a:rPr>
              <a:t> Act, 1993, Regulations, 1996, Rules thereafter</a:t>
            </a:r>
          </a:p>
          <a:p>
            <a:pPr algn="just"/>
            <a:r>
              <a:rPr lang="en-US" sz="1800" b="1" dirty="0" smtClean="0">
                <a:solidFill>
                  <a:srgbClr val="002060"/>
                </a:solidFill>
                <a:latin typeface="Andalus" pitchFamily="18" charset="-78"/>
                <a:cs typeface="Andalus" pitchFamily="18" charset="-78"/>
              </a:rPr>
              <a:t>Listing Rules of </a:t>
            </a:r>
            <a:r>
              <a:rPr lang="en-US" sz="1800" b="1" dirty="0" err="1" smtClean="0">
                <a:solidFill>
                  <a:srgbClr val="002060"/>
                </a:solidFill>
                <a:latin typeface="Andalus" pitchFamily="18" charset="-78"/>
                <a:cs typeface="Andalus" pitchFamily="18" charset="-78"/>
              </a:rPr>
              <a:t>DSE</a:t>
            </a:r>
            <a:r>
              <a:rPr lang="en-US" sz="1800" b="1" dirty="0" smtClean="0">
                <a:solidFill>
                  <a:srgbClr val="002060"/>
                </a:solidFill>
                <a:latin typeface="Andalus" pitchFamily="18" charset="-78"/>
                <a:cs typeface="Andalus" pitchFamily="18" charset="-78"/>
              </a:rPr>
              <a:t> and </a:t>
            </a:r>
            <a:r>
              <a:rPr lang="en-US" sz="1800" b="1" dirty="0" err="1" smtClean="0">
                <a:solidFill>
                  <a:srgbClr val="002060"/>
                </a:solidFill>
                <a:latin typeface="Andalus" pitchFamily="18" charset="-78"/>
                <a:cs typeface="Andalus" pitchFamily="18" charset="-78"/>
              </a:rPr>
              <a:t>CSE</a:t>
            </a:r>
            <a:endParaRPr lang="en-US" sz="1800" b="1" dirty="0" smtClean="0">
              <a:solidFill>
                <a:srgbClr val="002060"/>
              </a:solidFill>
              <a:latin typeface="Andalus" pitchFamily="18" charset="-78"/>
              <a:cs typeface="Andalus" pitchFamily="18" charset="-78"/>
            </a:endParaRPr>
          </a:p>
          <a:p>
            <a:pPr algn="just"/>
            <a:r>
              <a:rPr lang="en-US" sz="1800" b="1" dirty="0" err="1" smtClean="0">
                <a:solidFill>
                  <a:srgbClr val="002060"/>
                </a:solidFill>
                <a:latin typeface="Andalus" pitchFamily="18" charset="-78"/>
                <a:cs typeface="Andalus" pitchFamily="18" charset="-78"/>
              </a:rPr>
              <a:t>MLPA</a:t>
            </a:r>
            <a:r>
              <a:rPr lang="en-US" sz="1800" b="1" dirty="0" smtClean="0">
                <a:solidFill>
                  <a:srgbClr val="002060"/>
                </a:solidFill>
                <a:latin typeface="Andalus" pitchFamily="18" charset="-78"/>
                <a:cs typeface="Andalus" pitchFamily="18" charset="-78"/>
              </a:rPr>
              <a:t>, 2012 and </a:t>
            </a:r>
            <a:r>
              <a:rPr lang="en-US" sz="1800" b="1" dirty="0" err="1" smtClean="0">
                <a:solidFill>
                  <a:srgbClr val="002060"/>
                </a:solidFill>
                <a:latin typeface="Andalus" pitchFamily="18" charset="-78"/>
                <a:cs typeface="Andalus" pitchFamily="18" charset="-78"/>
              </a:rPr>
              <a:t>BFIU</a:t>
            </a:r>
            <a:r>
              <a:rPr lang="en-US" sz="1800" b="1" dirty="0" smtClean="0">
                <a:solidFill>
                  <a:srgbClr val="002060"/>
                </a:solidFill>
                <a:latin typeface="Andalus" pitchFamily="18" charset="-78"/>
                <a:cs typeface="Andalus" pitchFamily="18" charset="-78"/>
              </a:rPr>
              <a:t> Master Circular 26/2020 (</a:t>
            </a:r>
            <a:r>
              <a:rPr lang="en-US" sz="1800" b="1" dirty="0" err="1" smtClean="0">
                <a:solidFill>
                  <a:srgbClr val="002060"/>
                </a:solidFill>
                <a:latin typeface="Andalus" pitchFamily="18" charset="-78"/>
                <a:cs typeface="Andalus" pitchFamily="18" charset="-78"/>
              </a:rPr>
              <a:t>ITP</a:t>
            </a:r>
            <a:r>
              <a:rPr lang="en-US" sz="1800" b="1" dirty="0" smtClean="0">
                <a:solidFill>
                  <a:srgbClr val="002060"/>
                </a:solidFill>
                <a:latin typeface="Andalus" pitchFamily="18" charset="-78"/>
                <a:cs typeface="Andalus" pitchFamily="18" charset="-78"/>
              </a:rPr>
              <a:t> and Self Assessment) </a:t>
            </a:r>
          </a:p>
          <a:p>
            <a:pPr algn="just"/>
            <a:r>
              <a:rPr lang="en-US" sz="1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Bangladesh Financial Reporting Standard (</a:t>
            </a:r>
            <a:r>
              <a:rPr lang="en-US" sz="18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BFRS</a:t>
            </a:r>
            <a:r>
              <a:rPr lang="en-US" sz="1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a:t>
            </a:r>
          </a:p>
          <a:p>
            <a:pPr algn="just"/>
            <a:r>
              <a:rPr lang="en-US" sz="1600" b="1" dirty="0" smtClean="0">
                <a:ln w="12700">
                  <a:solidFill>
                    <a:schemeClr val="tx2">
                      <a:satMod val="155000"/>
                    </a:schemeClr>
                  </a:solidFill>
                  <a:prstDash val="solid"/>
                </a:ln>
                <a:effectLst>
                  <a:outerShdw blurRad="41275" dist="20320" dir="1800000" algn="tl" rotWithShape="0">
                    <a:srgbClr val="000000">
                      <a:alpha val="40000"/>
                    </a:srgbClr>
                  </a:outerShdw>
                </a:effectLst>
              </a:rPr>
              <a:t>Bangladesh Standard on Auditing (</a:t>
            </a:r>
            <a:r>
              <a:rPr lang="en-US" sz="16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BSA</a:t>
            </a:r>
            <a:r>
              <a:rPr lang="en-US" sz="1600" b="1" dirty="0" smtClean="0">
                <a:ln w="12700">
                  <a:solidFill>
                    <a:schemeClr val="tx2">
                      <a:satMod val="155000"/>
                    </a:schemeClr>
                  </a:solidFill>
                  <a:prstDash val="solid"/>
                </a:ln>
                <a:effectLst>
                  <a:outerShdw blurRad="41275" dist="20320" dir="1800000" algn="tl" rotWithShape="0">
                    <a:srgbClr val="000000">
                      <a:alpha val="40000"/>
                    </a:srgbClr>
                  </a:outerShdw>
                </a:effectLst>
              </a:rPr>
              <a:t>), South Asian Federation of Accountants (</a:t>
            </a:r>
            <a:r>
              <a:rPr lang="en-US" sz="16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SAFA</a:t>
            </a:r>
            <a:r>
              <a:rPr lang="en-US" sz="1600" b="1" dirty="0" smtClean="0">
                <a:ln w="12700">
                  <a:solidFill>
                    <a:schemeClr val="tx2">
                      <a:satMod val="155000"/>
                    </a:schemeClr>
                  </a:solidFill>
                  <a:prstDash val="solid"/>
                </a:ln>
                <a:effectLst>
                  <a:outerShdw blurRad="41275" dist="20320" dir="1800000" algn="tl" rotWithShape="0">
                    <a:srgbClr val="000000">
                      <a:alpha val="40000"/>
                    </a:srgbClr>
                  </a:outerShdw>
                </a:effectLst>
              </a:rPr>
              <a:t>) Code of Ethics, International Ethics Standards Board for Accountants (</a:t>
            </a:r>
            <a:r>
              <a:rPr lang="en-US" sz="16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IESBA</a:t>
            </a:r>
            <a:r>
              <a:rPr lang="en-US" sz="1600" b="1" dirty="0" smtClean="0">
                <a:ln w="12700">
                  <a:solidFill>
                    <a:schemeClr val="tx2">
                      <a:satMod val="155000"/>
                    </a:schemeClr>
                  </a:solidFill>
                  <a:prstDash val="solid"/>
                </a:ln>
                <a:effectLst>
                  <a:outerShdw blurRad="41275" dist="20320" dir="1800000" algn="tl" rotWithShape="0">
                    <a:srgbClr val="000000">
                      <a:alpha val="40000"/>
                    </a:srgbClr>
                  </a:outerShdw>
                </a:effectLst>
              </a:rPr>
              <a:t>)</a:t>
            </a:r>
          </a:p>
          <a:p>
            <a:pPr algn="just"/>
            <a:r>
              <a:rPr lang="en-US" sz="2000" b="1" dirty="0" smtClean="0">
                <a:solidFill>
                  <a:srgbClr val="002060"/>
                </a:solidFill>
                <a:latin typeface="Andalus" pitchFamily="18" charset="-78"/>
                <a:cs typeface="Andalus" pitchFamily="18" charset="-78"/>
              </a:rPr>
              <a:t>ICC Guidelines of Bangladesh Bank</a:t>
            </a:r>
          </a:p>
          <a:p>
            <a:pPr algn="just"/>
            <a:r>
              <a:rPr lang="en-US" sz="2000" b="1" dirty="0" smtClean="0">
                <a:solidFill>
                  <a:srgbClr val="002060"/>
                </a:solidFill>
                <a:latin typeface="Andalus" pitchFamily="18" charset="-78"/>
                <a:cs typeface="Andalus" pitchFamily="18" charset="-78"/>
              </a:rPr>
              <a:t>Bank’s Internal Audit Policy</a:t>
            </a:r>
            <a:endParaRPr lang="en-US" sz="2000" b="1" dirty="0" smtClean="0">
              <a:latin typeface="Andalus" pitchFamily="18" charset="-78"/>
              <a:cs typeface="Andalus" pitchFamily="18" charset="-78"/>
            </a:endParaRPr>
          </a:p>
          <a:p>
            <a:pPr algn="just"/>
            <a:endParaRPr lang="en-US" sz="1600" dirty="0"/>
          </a:p>
        </p:txBody>
      </p:sp>
      <p:sp>
        <p:nvSpPr>
          <p:cNvPr id="3" name="Title 2"/>
          <p:cNvSpPr>
            <a:spLocks noGrp="1"/>
          </p:cNvSpPr>
          <p:nvPr>
            <p:ph type="title"/>
          </p:nvPr>
        </p:nvSpPr>
        <p:spPr>
          <a:xfrm>
            <a:off x="0" y="0"/>
            <a:ext cx="9144000" cy="990600"/>
          </a:xfrm>
        </p:spPr>
        <p:txBody>
          <a:bodyPr>
            <a:noAutofit/>
          </a:bodyPr>
          <a:lstStyle/>
          <a:p>
            <a:pPr algn="ctr"/>
            <a:r>
              <a:rPr lang="en-US" sz="2800"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rPr>
              <a:t>Legal &amp; Regulatory Aspects of Audit and Inspection for Bank</a:t>
            </a:r>
            <a:endParaRPr lang="en-US" sz="2800"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b="1" dirty="0" smtClean="0"/>
              <a:t/>
            </a:r>
            <a:br>
              <a:rPr lang="en-US" b="1" dirty="0" smtClean="0"/>
            </a:br>
            <a:r>
              <a:rPr lang="en-US" b="1" dirty="0" smtClean="0"/>
              <a:t/>
            </a:r>
            <a:br>
              <a:rPr lang="en-US" b="1" dirty="0" smtClean="0"/>
            </a:br>
            <a:r>
              <a:rPr lang="en-US" b="1" dirty="0" smtClean="0"/>
              <a:t>What is a Systems Audit</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0" y="838200"/>
            <a:ext cx="9144000" cy="6019800"/>
          </a:xfrm>
        </p:spPr>
        <p:txBody>
          <a:bodyPr>
            <a:normAutofit/>
          </a:bodyPr>
          <a:lstStyle/>
          <a:p>
            <a:pPr algn="just"/>
            <a:r>
              <a:rPr lang="en-US" sz="2800" dirty="0" smtClean="0">
                <a:latin typeface="Andalus" pitchFamily="18" charset="-78"/>
                <a:cs typeface="Andalus" pitchFamily="18" charset="-78"/>
              </a:rPr>
              <a:t>The audit of systems involves the review and evaluation of controls and computer systems, as well as their use, efficiency and security in the company, which processes the information.</a:t>
            </a:r>
          </a:p>
          <a:p>
            <a:pPr>
              <a:buNone/>
            </a:pPr>
            <a:r>
              <a:rPr lang="en-US" sz="2800" b="1" u="sng" dirty="0" smtClean="0">
                <a:latin typeface="Andalus" pitchFamily="18" charset="-78"/>
                <a:cs typeface="Andalus" pitchFamily="18" charset="-78"/>
              </a:rPr>
              <a:t>	In short, the systems audit consists of:</a:t>
            </a:r>
          </a:p>
          <a:p>
            <a:pPr algn="just"/>
            <a:r>
              <a:rPr lang="en-US" sz="2000" b="1" dirty="0" smtClean="0">
                <a:solidFill>
                  <a:srgbClr val="7030A0"/>
                </a:solidFill>
                <a:latin typeface="Andalus" pitchFamily="18" charset="-78"/>
                <a:cs typeface="Andalus" pitchFamily="18" charset="-78"/>
              </a:rPr>
              <a:t>Verification of controls in the processing of information and installation of systems, in order to evaluate their effectiveness and also present some recommendation and advice</a:t>
            </a:r>
          </a:p>
          <a:p>
            <a:pPr algn="just"/>
            <a:r>
              <a:rPr lang="en-US" sz="2000" b="1" dirty="0" smtClean="0">
                <a:solidFill>
                  <a:srgbClr val="7030A0"/>
                </a:solidFill>
                <a:latin typeface="Andalus" pitchFamily="18" charset="-78"/>
                <a:cs typeface="Andalus" pitchFamily="18" charset="-78"/>
              </a:rPr>
              <a:t>Verify and judge the information objectively</a:t>
            </a:r>
          </a:p>
          <a:p>
            <a:pPr algn="just"/>
            <a:r>
              <a:rPr lang="en-US" sz="2000" b="1" dirty="0" smtClean="0">
                <a:solidFill>
                  <a:srgbClr val="7030A0"/>
                </a:solidFill>
                <a:latin typeface="Andalus" pitchFamily="18" charset="-78"/>
                <a:cs typeface="Andalus" pitchFamily="18" charset="-78"/>
              </a:rPr>
              <a:t>Examination and evaluation of the processes in terms of computerization and data processing. In addition, the amount of resources invested, the profitability of each process and its effectiveness and efficiency are evaluated</a:t>
            </a:r>
          </a:p>
          <a:p>
            <a:pPr algn="just"/>
            <a:r>
              <a:rPr lang="en-US" sz="2000" b="1" dirty="0" smtClean="0">
                <a:solidFill>
                  <a:srgbClr val="7030A0"/>
                </a:solidFill>
                <a:latin typeface="Andalus" pitchFamily="18" charset="-78"/>
                <a:cs typeface="Andalus" pitchFamily="18" charset="-78"/>
              </a:rPr>
              <a:t>The analysis and evaluation carried out through the systems audit must be objective, critical, systematic and impartial. The final audit report should be a clear example of the reality of the company in terms of processes and computerization, to make better decisions and improve the business.</a:t>
            </a:r>
          </a:p>
          <a:p>
            <a:pPr algn="just"/>
            <a:endParaRPr lang="en-US" sz="1800" dirty="0">
              <a:solidFill>
                <a:srgbClr val="7030A0"/>
              </a:solidFill>
              <a:latin typeface="Andalus" pitchFamily="18" charset="-78"/>
              <a:cs typeface="Andalus" pitchFamily="18" charset="-78"/>
            </a:endParaRPr>
          </a:p>
        </p:txBody>
      </p:sp>
    </p:spTree>
  </p:cSld>
  <p:clrMapOvr>
    <a:masterClrMapping/>
  </p:clrMapOvr>
  <p:transition>
    <p:strips dir="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gn="ctr"/>
            <a:r>
              <a:rPr lang="en-US" b="1" dirty="0" smtClean="0"/>
              <a:t>Objectives of the Systems Audit</a:t>
            </a:r>
            <a:endParaRPr lang="en-US" dirty="0"/>
          </a:p>
        </p:txBody>
      </p:sp>
      <p:sp>
        <p:nvSpPr>
          <p:cNvPr id="3" name="Content Placeholder 2"/>
          <p:cNvSpPr>
            <a:spLocks noGrp="1"/>
          </p:cNvSpPr>
          <p:nvPr>
            <p:ph idx="1"/>
          </p:nvPr>
        </p:nvSpPr>
        <p:spPr>
          <a:xfrm>
            <a:off x="0" y="838200"/>
            <a:ext cx="9144000" cy="6019800"/>
          </a:xfrm>
        </p:spPr>
        <p:txBody>
          <a:bodyPr>
            <a:noAutofit/>
          </a:bodyPr>
          <a:lstStyle/>
          <a:p>
            <a:pPr>
              <a:buNone/>
            </a:pPr>
            <a:r>
              <a:rPr lang="en-US" sz="2800" b="1" dirty="0" smtClean="0"/>
              <a:t>Objectives of the systems audit are:</a:t>
            </a:r>
          </a:p>
          <a:p>
            <a:pPr algn="just"/>
            <a:r>
              <a:rPr lang="en-US" sz="2800" dirty="0" smtClean="0">
                <a:latin typeface="Baskerville Old Face" pitchFamily="18" charset="0"/>
              </a:rPr>
              <a:t>Improve the cost-benefit ratio of information systems</a:t>
            </a:r>
          </a:p>
          <a:p>
            <a:pPr algn="just"/>
            <a:r>
              <a:rPr lang="en-US" sz="2800" dirty="0" smtClean="0">
                <a:latin typeface="Baskerville Old Face" pitchFamily="18" charset="0"/>
              </a:rPr>
              <a:t>Increase the satisfaction and security of the users of these computerized systems</a:t>
            </a:r>
          </a:p>
          <a:p>
            <a:pPr algn="just"/>
            <a:r>
              <a:rPr lang="en-US" sz="2800" dirty="0" smtClean="0">
                <a:latin typeface="Baskerville Old Face" pitchFamily="18" charset="0"/>
              </a:rPr>
              <a:t>Guarantee confidentiality and integrity through professional security and control systems</a:t>
            </a:r>
          </a:p>
          <a:p>
            <a:pPr algn="just"/>
            <a:r>
              <a:rPr lang="en-US" sz="2800" dirty="0" smtClean="0">
                <a:latin typeface="Baskerville Old Face" pitchFamily="18" charset="0"/>
              </a:rPr>
              <a:t>Minimize the existence of risks, such as viruses or hackers, for example</a:t>
            </a:r>
          </a:p>
          <a:p>
            <a:pPr algn="just"/>
            <a:r>
              <a:rPr lang="en-US" sz="2800" dirty="0" smtClean="0">
                <a:latin typeface="Baskerville Old Face" pitchFamily="18" charset="0"/>
              </a:rPr>
              <a:t>Optimize and streamline decision making</a:t>
            </a:r>
          </a:p>
          <a:p>
            <a:pPr algn="just"/>
            <a:r>
              <a:rPr lang="en-US" sz="2800" dirty="0" smtClean="0">
                <a:latin typeface="Baskerville Old Face" pitchFamily="18" charset="0"/>
              </a:rPr>
              <a:t>Educate on the control of information systems , since it is a very changing and relatively new sector, so it is necessary to educate users of these computerized processes.</a:t>
            </a:r>
          </a:p>
          <a:p>
            <a:pPr algn="just"/>
            <a:endParaRPr lang="en-US" sz="2800" dirty="0">
              <a:latin typeface="Baskerville Old Face" pitchFamily="18" charset="0"/>
            </a:endParaRPr>
          </a:p>
        </p:txBody>
      </p:sp>
    </p:spTree>
  </p:cSld>
  <p:clrMapOvr>
    <a:masterClrMapping/>
  </p:clrMapOvr>
  <p:transition>
    <p:strips dir="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Who are the Auditors</a:t>
            </a:r>
            <a:endPar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0" y="1481328"/>
            <a:ext cx="9144000" cy="4525963"/>
          </a:xfrm>
        </p:spPr>
        <p:txBody>
          <a:bodyPr>
            <a:normAutofit/>
          </a:bodyPr>
          <a:lstStyle/>
          <a:p>
            <a:pPr algn="just"/>
            <a:r>
              <a:rPr lang="en-US"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Bank’s Regular Employee with  no specialization</a:t>
            </a:r>
          </a:p>
          <a:p>
            <a:pPr algn="just"/>
            <a:r>
              <a:rPr lang="en-US"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Bank’s Regular Employee with specialized knowledge</a:t>
            </a:r>
          </a:p>
          <a:p>
            <a:pPr algn="just"/>
            <a:r>
              <a:rPr lang="en-US"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Outsourced </a:t>
            </a:r>
            <a:r>
              <a:rPr lang="en-US" sz="36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personnels</a:t>
            </a:r>
            <a:endPar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0"/>
            <a:ext cx="9144000" cy="6172200"/>
          </a:xfrm>
        </p:spPr>
        <p:txBody>
          <a:bodyPr>
            <a:normAutofit/>
          </a:bodyPr>
          <a:lstStyle/>
          <a:p>
            <a:pPr algn="just"/>
            <a:endParaRPr lang="en-US" sz="1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just"/>
            <a:r>
              <a:rPr lang="en-US" sz="1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Bank deals directly with cash and public money</a:t>
            </a:r>
          </a:p>
          <a:p>
            <a:pPr algn="just"/>
            <a:r>
              <a:rPr lang="en-US" sz="18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rPr>
              <a:t>Protection of public interest is the top priority of regulator and statutes</a:t>
            </a:r>
          </a:p>
          <a:p>
            <a:pPr algn="just"/>
            <a:r>
              <a:rPr lang="en-US" sz="1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Advent of new technologies in the financial sector exposed the banking credibility  at risk</a:t>
            </a:r>
          </a:p>
          <a:p>
            <a:pPr algn="just"/>
            <a:r>
              <a:rPr lang="en-US" sz="1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Fraud and Forgeries are an increasing phenomena in the banking sector</a:t>
            </a:r>
          </a:p>
          <a:p>
            <a:pPr algn="just"/>
            <a:r>
              <a:rPr lang="en-US" sz="18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Business of banking is susceptible to frauds. It is therefore necessary to have an internal control and supervision mechanism for ensuring that no one person is in a position to violate procedures, rules, regulations, guidelines, do an unauthorized act detrimental to the organization which remains undetected for an indefinite period or long time. </a:t>
            </a:r>
          </a:p>
          <a:p>
            <a:pPr algn="just"/>
            <a:r>
              <a:rPr lang="en-US" sz="1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Credibility of an institution, particularly that of financial institution depends on its internal control and supervision mechanism which can promptly detect irregularities, if any, and take corrective measures and ensure non recurrence of irregularities. </a:t>
            </a:r>
          </a:p>
          <a:p>
            <a:pPr algn="just"/>
            <a:r>
              <a:rPr lang="en-US" sz="1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Bangladesh Bank, </a:t>
            </a:r>
            <a:r>
              <a:rPr lang="en-US" sz="18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MoF</a:t>
            </a:r>
            <a:r>
              <a:rPr lang="en-US" sz="1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en-US" sz="18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BSEC</a:t>
            </a:r>
            <a:r>
              <a:rPr lang="en-US" sz="1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en-US" sz="18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BFIU</a:t>
            </a:r>
            <a:r>
              <a:rPr lang="en-US" sz="1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en-US" sz="18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BIS</a:t>
            </a:r>
            <a:r>
              <a:rPr lang="en-US" sz="1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WB, IMF persistently insist on transparency and accountability  and protection of public interest.</a:t>
            </a:r>
          </a:p>
          <a:p>
            <a:pPr algn="just"/>
            <a:r>
              <a:rPr lang="en-US" sz="1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Therefore, inspection and audit plays crucial role in success of banking operations</a:t>
            </a:r>
          </a:p>
          <a:p>
            <a:pPr algn="just"/>
            <a:endParaRPr lang="en-US" sz="1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just"/>
            <a:endParaRPr lang="en-US" sz="1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3" name="Title 2"/>
          <p:cNvSpPr>
            <a:spLocks noGrp="1"/>
          </p:cNvSpPr>
          <p:nvPr>
            <p:ph type="title"/>
          </p:nvPr>
        </p:nvSpPr>
        <p:spPr>
          <a:xfrm>
            <a:off x="0" y="0"/>
            <a:ext cx="9144000" cy="609600"/>
          </a:xfrm>
        </p:spPr>
        <p:txBody>
          <a:bodyPr>
            <a:normAutofit fontScale="90000"/>
          </a:bodyPr>
          <a:lstStyle/>
          <a:p>
            <a:pPr algn="ctr"/>
            <a:r>
              <a:rPr lang="en-US"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rPr>
              <a:t>Introduction</a:t>
            </a:r>
            <a:endParaRPr lang="en-US"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8200"/>
            <a:ext cx="9144000" cy="6019800"/>
          </a:xfrm>
        </p:spPr>
        <p:txBody>
          <a:bodyPr>
            <a:noAutofit/>
          </a:bodyPr>
          <a:lstStyle/>
          <a:p>
            <a:pPr algn="just"/>
            <a:r>
              <a:rPr lang="en-US" sz="1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Audit and Inspection Division shall conducts regular/periodic and special audit/inspection of the bank/branches/divisions/controlling offices.</a:t>
            </a:r>
          </a:p>
          <a:p>
            <a:pPr algn="just"/>
            <a:r>
              <a:rPr lang="en-US" sz="1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They will act as the contract/communicating point and helping hand for external audit and inspection (BB, Commercial audit etc) </a:t>
            </a:r>
          </a:p>
          <a:p>
            <a:pPr algn="just"/>
            <a:r>
              <a:rPr lang="en-US" sz="1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Audit and Compliance Division may be further divided in to the following units- </a:t>
            </a:r>
          </a:p>
          <a:p>
            <a:pPr algn="just"/>
            <a:r>
              <a:rPr lang="en-US" sz="1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 Audit Division-1: </a:t>
            </a:r>
            <a:r>
              <a:rPr lang="en-US" sz="1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To carryout audit on Branch offices(Non-AD &amp; </a:t>
            </a:r>
            <a:r>
              <a:rPr lang="en-US" sz="1800" b="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SME</a:t>
            </a:r>
            <a:r>
              <a:rPr lang="en-US" sz="1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/Agri. branches). </a:t>
            </a:r>
          </a:p>
          <a:p>
            <a:pPr algn="just"/>
            <a:r>
              <a:rPr lang="en-US" sz="1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 Audit Division-2:</a:t>
            </a:r>
            <a:r>
              <a:rPr lang="en-US" sz="1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To carryout audit on All </a:t>
            </a:r>
            <a:r>
              <a:rPr lang="en-US" sz="1800" b="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ADs</a:t>
            </a:r>
            <a:r>
              <a:rPr lang="en-US" sz="1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Corp. Br. Circle, Zonal Office, Subsidiaries &amp; H/O(divisions/dept). </a:t>
            </a:r>
          </a:p>
          <a:p>
            <a:pPr algn="just"/>
            <a:r>
              <a:rPr lang="en-US" sz="1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3. Audit Division-3: </a:t>
            </a:r>
            <a:r>
              <a:rPr lang="en-US" sz="1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To carry out specialized </a:t>
            </a:r>
            <a:r>
              <a:rPr lang="en-US" sz="1800" b="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ara</a:t>
            </a:r>
            <a:r>
              <a:rPr lang="en-US" sz="1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(IT/IS) and vigilance audit. </a:t>
            </a:r>
          </a:p>
          <a:p>
            <a:pPr algn="just"/>
            <a:r>
              <a:rPr lang="en-US" sz="1800" b="1" u="sng"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Compliance of Audit:</a:t>
            </a:r>
          </a:p>
          <a:p>
            <a:pPr algn="just"/>
            <a:r>
              <a:rPr lang="en-US" sz="1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4. External Audit Compliance Division : </a:t>
            </a:r>
            <a:r>
              <a:rPr lang="en-US" sz="1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To monitor compliance activities of branch and office under internal audit.</a:t>
            </a:r>
          </a:p>
          <a:p>
            <a:pPr algn="just"/>
            <a:r>
              <a:rPr lang="en-US" sz="1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5. Internal Audit Compliance Division: </a:t>
            </a:r>
            <a:r>
              <a:rPr lang="en-US" sz="1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To monitor compliance activities of branch, Office and sub-divisions under external audit (Bangladesh Bank Audit/Inspection, Commercial Audit, External Audit /statutory audit and other regulatory authorities).</a:t>
            </a:r>
          </a:p>
          <a:p>
            <a:pPr algn="just"/>
            <a:endParaRPr lang="en-US" sz="1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
        <p:nvSpPr>
          <p:cNvPr id="3" name="Title 2"/>
          <p:cNvSpPr>
            <a:spLocks noGrp="1"/>
          </p:cNvSpPr>
          <p:nvPr>
            <p:ph type="title"/>
          </p:nvPr>
        </p:nvSpPr>
        <p:spPr>
          <a:xfrm>
            <a:off x="0" y="0"/>
            <a:ext cx="9144000" cy="838200"/>
          </a:xfrm>
        </p:spPr>
        <p:txBody>
          <a:bodyPr/>
          <a:lstStyle/>
          <a:p>
            <a:r>
              <a:rPr lang="en-US"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Formations of Internal Audit Unit</a:t>
            </a:r>
            <a:endParaRPr lang="en-US"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Tree>
  </p:cSld>
  <p:clrMapOvr>
    <a:masterClrMapping/>
  </p:clrMapOvr>
  <p:transition spd="slow">
    <p:strips dir="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Functions of AID-1: </a:t>
            </a:r>
            <a:endParaRPr lang="en-US"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0" y="1066800"/>
            <a:ext cx="9144000" cy="5791200"/>
          </a:xfrm>
        </p:spPr>
        <p:txBody>
          <a:bodyPr>
            <a:noAutofit/>
          </a:bodyPr>
          <a:lstStyle/>
          <a:p>
            <a:pPr lvl="0" algn="just"/>
            <a:r>
              <a:rPr lang="en-US" sz="1400" b="1" dirty="0" smtClean="0"/>
              <a:t>Audit and Inspection unit will </a:t>
            </a:r>
            <a:r>
              <a:rPr lang="en-US" sz="1400" b="1" dirty="0" smtClean="0">
                <a:solidFill>
                  <a:srgbClr val="FF0000"/>
                </a:solidFill>
              </a:rPr>
              <a:t>formulate an annual audit plan</a:t>
            </a:r>
            <a:r>
              <a:rPr lang="en-US" sz="1400" b="1" dirty="0" smtClean="0"/>
              <a:t>, obtain approval from the authority and </a:t>
            </a:r>
            <a:r>
              <a:rPr lang="en-US" sz="1400" b="1" dirty="0" smtClean="0">
                <a:solidFill>
                  <a:srgbClr val="FF0000"/>
                </a:solidFill>
              </a:rPr>
              <a:t>conduct audit accordingly</a:t>
            </a:r>
            <a:r>
              <a:rPr lang="en-US" sz="1400" b="1" dirty="0" smtClean="0"/>
              <a:t>.</a:t>
            </a:r>
          </a:p>
          <a:p>
            <a:pPr lvl="0" algn="just"/>
            <a:r>
              <a:rPr lang="en-US" sz="1400" b="1" dirty="0" smtClean="0"/>
              <a:t>They will </a:t>
            </a:r>
            <a:r>
              <a:rPr lang="en-US" sz="1400" b="1" dirty="0" smtClean="0">
                <a:solidFill>
                  <a:srgbClr val="FF0000"/>
                </a:solidFill>
              </a:rPr>
              <a:t>introduce risk based audit/inspection </a:t>
            </a:r>
            <a:r>
              <a:rPr lang="en-US" sz="1400" b="1" dirty="0" smtClean="0"/>
              <a:t>activity giving special attention to sensitive risk areas.</a:t>
            </a:r>
          </a:p>
          <a:p>
            <a:pPr lvl="0" algn="just"/>
            <a:r>
              <a:rPr lang="en-US" sz="1400" b="1" dirty="0" smtClean="0"/>
              <a:t>They will adequately </a:t>
            </a:r>
            <a:r>
              <a:rPr lang="en-US" sz="1400" b="1" dirty="0" smtClean="0">
                <a:solidFill>
                  <a:srgbClr val="FF0000"/>
                </a:solidFill>
              </a:rPr>
              <a:t>monitor the effectiveness of internal control system, test and review information system and recommend corrective measures.</a:t>
            </a:r>
          </a:p>
          <a:p>
            <a:pPr lvl="0" algn="just"/>
            <a:r>
              <a:rPr lang="en-US" sz="1400" b="1" dirty="0" smtClean="0"/>
              <a:t>They will </a:t>
            </a:r>
            <a:r>
              <a:rPr lang="en-US" sz="1400" b="1" dirty="0" smtClean="0">
                <a:solidFill>
                  <a:srgbClr val="FF0000"/>
                </a:solidFill>
              </a:rPr>
              <a:t>scrutinize the verification activity of correctness of books of accounts and review management actions addressing material weakness.</a:t>
            </a:r>
          </a:p>
          <a:p>
            <a:pPr lvl="0" algn="just"/>
            <a:r>
              <a:rPr lang="en-US" sz="1400" b="1" dirty="0" smtClean="0"/>
              <a:t>They will </a:t>
            </a:r>
            <a:r>
              <a:rPr lang="en-US" sz="1400" b="1" dirty="0" smtClean="0">
                <a:solidFill>
                  <a:srgbClr val="FF0000"/>
                </a:solidFill>
              </a:rPr>
              <a:t>inspect all Branches, Local Office, Zonal Offices and Divisional Offices.</a:t>
            </a:r>
          </a:p>
          <a:p>
            <a:pPr lvl="0" algn="just"/>
            <a:r>
              <a:rPr lang="en-US" sz="1400" b="1" dirty="0" smtClean="0"/>
              <a:t>They will </a:t>
            </a:r>
            <a:r>
              <a:rPr lang="en-US" sz="1400" b="1" dirty="0" smtClean="0">
                <a:solidFill>
                  <a:srgbClr val="FF0000"/>
                </a:solidFill>
              </a:rPr>
              <a:t>perform con-current audit and also special audit, surprise inspection etc. when needed.</a:t>
            </a:r>
          </a:p>
          <a:p>
            <a:pPr lvl="0" algn="just"/>
            <a:r>
              <a:rPr lang="en-US" sz="1400" b="1" dirty="0" smtClean="0"/>
              <a:t>They will </a:t>
            </a:r>
            <a:r>
              <a:rPr lang="en-US" sz="1400" b="1" dirty="0" smtClean="0">
                <a:solidFill>
                  <a:srgbClr val="FF0000"/>
                </a:solidFill>
              </a:rPr>
              <a:t>perform pre-audit activities of all purposes </a:t>
            </a:r>
            <a:r>
              <a:rPr lang="en-US" sz="1400" b="1" dirty="0" smtClean="0"/>
              <a:t>(such as cash award for achieving business targets, retirement benefits of the employees, TA bill, expenses of applicable cases etc.)</a:t>
            </a:r>
          </a:p>
          <a:p>
            <a:pPr lvl="0" algn="just"/>
            <a:r>
              <a:rPr lang="en-US" sz="1400" b="1" dirty="0" smtClean="0"/>
              <a:t>They will </a:t>
            </a:r>
            <a:r>
              <a:rPr lang="en-US" sz="1400" b="1" dirty="0" smtClean="0">
                <a:solidFill>
                  <a:srgbClr val="FF0000"/>
                </a:solidFill>
              </a:rPr>
              <a:t>conduct investigation against various complaints </a:t>
            </a:r>
            <a:r>
              <a:rPr lang="en-US" sz="1400" b="1" dirty="0" smtClean="0"/>
              <a:t>if instructed by the higher management.</a:t>
            </a:r>
          </a:p>
          <a:p>
            <a:pPr lvl="0" algn="just"/>
            <a:r>
              <a:rPr lang="en-US" sz="1400" b="1" dirty="0" smtClean="0"/>
              <a:t>They will monitor the activities of audit and inspection team of Divisional offices and also inspect their expenditure budget.</a:t>
            </a:r>
          </a:p>
          <a:p>
            <a:pPr lvl="0" algn="just"/>
            <a:r>
              <a:rPr lang="en-US" sz="1400" b="1" dirty="0" smtClean="0"/>
              <a:t>They will </a:t>
            </a:r>
            <a:r>
              <a:rPr lang="en-US" sz="1400" b="1" dirty="0" smtClean="0">
                <a:solidFill>
                  <a:srgbClr val="FF0000"/>
                </a:solidFill>
              </a:rPr>
              <a:t>prepare an “Audit and inspection Guideline/Policy” </a:t>
            </a:r>
            <a:r>
              <a:rPr lang="en-US" sz="1400" b="1" dirty="0" smtClean="0"/>
              <a:t>wherein audit’s purpose, scope, objectives, organization, authority, responsibility and process etc. should be stated clearly. They will be also responsible for timely up-dating and implementation of the guideline/policy.</a:t>
            </a:r>
          </a:p>
          <a:p>
            <a:pPr lvl="0" algn="just"/>
            <a:r>
              <a:rPr lang="en-US" sz="1400" b="1" dirty="0" smtClean="0"/>
              <a:t>They will organize training targeting audit/inspection personnel regarding update of regulatory compliance, audit standard, </a:t>
            </a:r>
            <a:r>
              <a:rPr lang="en-US" sz="1400" b="1" dirty="0" err="1" smtClean="0"/>
              <a:t>PPR</a:t>
            </a:r>
            <a:r>
              <a:rPr lang="en-US" sz="1400" b="1" dirty="0" smtClean="0"/>
              <a:t>, Tax/VAT, Accounting standard etc.</a:t>
            </a:r>
          </a:p>
          <a:p>
            <a:pPr lvl="0" algn="just"/>
            <a:r>
              <a:rPr lang="en-US" sz="1400" b="1" dirty="0" smtClean="0"/>
              <a:t>They will perform any other responsibility assigned by the authority.</a:t>
            </a:r>
          </a:p>
          <a:p>
            <a:pPr algn="just"/>
            <a:r>
              <a:rPr lang="en-US" sz="1400" b="1" dirty="0" smtClean="0"/>
              <a:t>    </a:t>
            </a:r>
          </a:p>
          <a:p>
            <a:pPr algn="just"/>
            <a:endParaRPr lang="en-US" sz="1400" b="1" dirty="0"/>
          </a:p>
        </p:txBody>
      </p:sp>
    </p:spTree>
  </p:cSld>
  <p:clrMapOvr>
    <a:masterClrMapping/>
  </p:clrMapOvr>
  <p:transition spd="slow">
    <p:strips dir="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Functions of AID-2: </a:t>
            </a:r>
            <a:endParaRPr lang="en-US" dirty="0"/>
          </a:p>
        </p:txBody>
      </p:sp>
      <p:sp>
        <p:nvSpPr>
          <p:cNvPr id="3" name="Content Placeholder 2"/>
          <p:cNvSpPr>
            <a:spLocks noGrp="1"/>
          </p:cNvSpPr>
          <p:nvPr>
            <p:ph idx="1"/>
          </p:nvPr>
        </p:nvSpPr>
        <p:spPr>
          <a:xfrm>
            <a:off x="0" y="990600"/>
            <a:ext cx="9144000" cy="5867400"/>
          </a:xfrm>
        </p:spPr>
        <p:txBody>
          <a:bodyPr>
            <a:noAutofit/>
          </a:bodyPr>
          <a:lstStyle/>
          <a:p>
            <a:pPr lvl="0" algn="just"/>
            <a:r>
              <a:rPr lang="en-US" sz="1600" b="1" dirty="0" smtClean="0"/>
              <a:t>To </a:t>
            </a:r>
            <a:r>
              <a:rPr lang="en-US" sz="1600" b="1" dirty="0" smtClean="0">
                <a:solidFill>
                  <a:srgbClr val="FF0000"/>
                </a:solidFill>
              </a:rPr>
              <a:t>conduct internal Audit of all Division of </a:t>
            </a:r>
            <a:r>
              <a:rPr lang="en-US" sz="1600" b="1" dirty="0" err="1" smtClean="0">
                <a:solidFill>
                  <a:srgbClr val="FF0000"/>
                </a:solidFill>
              </a:rPr>
              <a:t>RBL</a:t>
            </a:r>
            <a:r>
              <a:rPr lang="en-US" sz="1600" b="1" dirty="0" smtClean="0">
                <a:solidFill>
                  <a:srgbClr val="FF0000"/>
                </a:solidFill>
              </a:rPr>
              <a:t> Head Office </a:t>
            </a:r>
            <a:r>
              <a:rPr lang="en-US" sz="1600" b="1" dirty="0" smtClean="0"/>
              <a:t>at Least once in every year; </a:t>
            </a:r>
          </a:p>
          <a:p>
            <a:pPr lvl="0" algn="just"/>
            <a:r>
              <a:rPr lang="en-US" sz="1600" b="1" dirty="0" smtClean="0"/>
              <a:t>To </a:t>
            </a:r>
            <a:r>
              <a:rPr lang="en-US" sz="1600" b="1" dirty="0" smtClean="0">
                <a:solidFill>
                  <a:srgbClr val="FF0000"/>
                </a:solidFill>
              </a:rPr>
              <a:t>conduct System Audit of IT Division of </a:t>
            </a:r>
            <a:r>
              <a:rPr lang="en-US" sz="1600" b="1" dirty="0" err="1" smtClean="0">
                <a:solidFill>
                  <a:srgbClr val="FF0000"/>
                </a:solidFill>
              </a:rPr>
              <a:t>RBL</a:t>
            </a:r>
            <a:r>
              <a:rPr lang="en-US" sz="1600" b="1" dirty="0" smtClean="0">
                <a:solidFill>
                  <a:srgbClr val="FF0000"/>
                </a:solidFill>
              </a:rPr>
              <a:t> Head Office </a:t>
            </a:r>
            <a:r>
              <a:rPr lang="en-US" sz="1600" b="1" dirty="0" smtClean="0"/>
              <a:t>through system auditors at least once in every year;</a:t>
            </a:r>
          </a:p>
          <a:p>
            <a:pPr lvl="0" algn="just"/>
            <a:r>
              <a:rPr lang="en-US" sz="1600" b="1" dirty="0" smtClean="0">
                <a:solidFill>
                  <a:srgbClr val="FF0000"/>
                </a:solidFill>
              </a:rPr>
              <a:t>Arrange &amp; manage the foreign exchange audit in all AD branches </a:t>
            </a:r>
            <a:r>
              <a:rPr lang="en-US" sz="1600" b="1" dirty="0" smtClean="0"/>
              <a:t>at Least twice in a Year;</a:t>
            </a:r>
          </a:p>
          <a:p>
            <a:pPr lvl="0" algn="just"/>
            <a:r>
              <a:rPr lang="en-US" sz="1600" b="1" dirty="0" smtClean="0"/>
              <a:t>To </a:t>
            </a:r>
            <a:r>
              <a:rPr lang="en-US" sz="1600" b="1" dirty="0" smtClean="0">
                <a:solidFill>
                  <a:srgbClr val="00B050"/>
                </a:solidFill>
              </a:rPr>
              <a:t>monitor &amp; review the effectiveness of the bank’s divisional internal audit function;</a:t>
            </a:r>
          </a:p>
          <a:p>
            <a:pPr lvl="0" algn="just"/>
            <a:r>
              <a:rPr lang="en-US" sz="1600" b="1" dirty="0" smtClean="0"/>
              <a:t>To </a:t>
            </a:r>
            <a:r>
              <a:rPr lang="en-US" sz="1600" b="1" dirty="0" smtClean="0">
                <a:solidFill>
                  <a:srgbClr val="00B050"/>
                </a:solidFill>
              </a:rPr>
              <a:t>arrange for approving the risk assessment basis strategies divisional internal audit plan, scope and budget;</a:t>
            </a:r>
          </a:p>
          <a:p>
            <a:pPr lvl="0" algn="just"/>
            <a:r>
              <a:rPr lang="en-US" sz="1600" b="1" dirty="0" smtClean="0"/>
              <a:t>To </a:t>
            </a:r>
            <a:r>
              <a:rPr lang="en-US" sz="1600" b="1" dirty="0" smtClean="0">
                <a:solidFill>
                  <a:srgbClr val="FF0000"/>
                </a:solidFill>
              </a:rPr>
              <a:t>arrange for approving the departmental audit charter and the code of ethics of the </a:t>
            </a:r>
            <a:r>
              <a:rPr lang="en-US" sz="1600" b="1" dirty="0" smtClean="0">
                <a:solidFill>
                  <a:srgbClr val="00B050"/>
                </a:solidFill>
              </a:rPr>
              <a:t>divisional internal audit function;</a:t>
            </a:r>
          </a:p>
          <a:p>
            <a:pPr lvl="0" algn="just"/>
            <a:r>
              <a:rPr lang="en-US" sz="1600" b="1" dirty="0" smtClean="0"/>
              <a:t>To </a:t>
            </a:r>
            <a:r>
              <a:rPr lang="en-US" sz="1600" b="1" dirty="0" smtClean="0">
                <a:solidFill>
                  <a:srgbClr val="00B050"/>
                </a:solidFill>
              </a:rPr>
              <a:t>review and discuss departmental internal audit reports with top management;</a:t>
            </a:r>
          </a:p>
          <a:p>
            <a:pPr lvl="0" algn="just"/>
            <a:r>
              <a:rPr lang="en-US" sz="1600" b="1" dirty="0" smtClean="0"/>
              <a:t>To ensure that the divisional internal audit function maintains open communication with senior management and the audit committee;</a:t>
            </a:r>
          </a:p>
          <a:p>
            <a:pPr lvl="0" algn="just"/>
            <a:r>
              <a:rPr lang="en-US" sz="1600" b="1" dirty="0" smtClean="0"/>
              <a:t>Review of accounting and other records and the internal control environment;</a:t>
            </a:r>
          </a:p>
          <a:p>
            <a:pPr lvl="0" algn="just"/>
            <a:r>
              <a:rPr lang="en-US" sz="1600" b="1" dirty="0" smtClean="0"/>
              <a:t>To review detections of fraud and non-compliance/violations of laws &amp; regulations as raised by the other authorities’ audit function;</a:t>
            </a:r>
          </a:p>
          <a:p>
            <a:pPr lvl="0" algn="just"/>
            <a:r>
              <a:rPr lang="en-US" sz="1600" b="1" dirty="0" smtClean="0">
                <a:solidFill>
                  <a:srgbClr val="FF0000"/>
                </a:solidFill>
              </a:rPr>
              <a:t>Follow up recommendations made in previous reports;</a:t>
            </a:r>
          </a:p>
          <a:p>
            <a:pPr lvl="0" algn="just"/>
            <a:r>
              <a:rPr lang="en-US" sz="1600" b="1" dirty="0" smtClean="0"/>
              <a:t>To perform any other responsibilities as and when assigned by the management of the bank, etc;</a:t>
            </a:r>
          </a:p>
          <a:p>
            <a:pPr algn="just">
              <a:buNone/>
            </a:pPr>
            <a:r>
              <a:rPr lang="en-US" sz="1600" b="1" dirty="0" smtClean="0"/>
              <a:t> </a:t>
            </a:r>
          </a:p>
          <a:p>
            <a:pPr algn="just">
              <a:buNone/>
            </a:pPr>
            <a:endParaRPr lang="en-US" sz="1600" b="1" dirty="0" smtClean="0"/>
          </a:p>
          <a:p>
            <a:pPr algn="just"/>
            <a:endParaRPr lang="en-US" sz="1600" b="1" dirty="0"/>
          </a:p>
        </p:txBody>
      </p:sp>
    </p:spTree>
  </p:cSld>
  <p:clrMapOvr>
    <a:masterClrMapping/>
  </p:clrMapOvr>
  <p:transition spd="slow">
    <p:strips dir="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Auditing Process</a:t>
            </a:r>
            <a:endParaRPr lang="en-US"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0" y="1066800"/>
            <a:ext cx="9144000" cy="5791200"/>
          </a:xfrm>
        </p:spPr>
        <p:txBody>
          <a:bodyPr>
            <a:normAutofit/>
          </a:bodyPr>
          <a:lstStyle/>
          <a:p>
            <a:pPr algn="just"/>
            <a:r>
              <a:rPr 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Audit Planning: </a:t>
            </a:r>
            <a:r>
              <a:rPr lang="en-US"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Each year Audit division will set out a yearly audit plan based on banks risk profile </a:t>
            </a:r>
            <a:r>
              <a:rPr lang="en-US" sz="32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(Risk Based Audit Plan)</a:t>
            </a:r>
            <a:r>
              <a:rPr lang="en-US"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 evaluating the branches and controlling offices/divisions/subsidiaries annually.</a:t>
            </a:r>
          </a:p>
          <a:p>
            <a:pPr algn="just"/>
            <a:endParaRPr lang="en-US" sz="1800" b="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a:p>
            <a:pPr algn="just"/>
            <a:r>
              <a:rPr 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Formation of audit team: </a:t>
            </a:r>
            <a:r>
              <a:rPr lang="en-US"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For execution of audit in branches or controlling office several audit team will be formed on the basis of nature and volume of activities of the branch/division to be audited. </a:t>
            </a:r>
          </a:p>
          <a:p>
            <a:pPr algn="just"/>
            <a:endParaRPr lang="en-US" sz="32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a:p>
            <a:pPr algn="just">
              <a:buNone/>
            </a:pPr>
            <a:endParaRPr lang="en-US" sz="1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endParaRPr lang="en-US"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4" name="Picture 3"/>
          <p:cNvPicPr/>
          <p:nvPr/>
        </p:nvPicPr>
        <p:blipFill>
          <a:blip r:embed="rId2"/>
          <a:srcRect l="11147" t="17893" r="13262" b="76464"/>
          <a:stretch>
            <a:fillRect/>
          </a:stretch>
        </p:blipFill>
        <p:spPr bwMode="auto">
          <a:xfrm>
            <a:off x="0" y="0"/>
            <a:ext cx="9144000" cy="1066800"/>
          </a:xfrm>
          <a:prstGeom prst="rect">
            <a:avLst/>
          </a:prstGeom>
          <a:noFill/>
          <a:ln w="9525">
            <a:noFill/>
            <a:miter lim="800000"/>
            <a:headEnd/>
            <a:tailEnd/>
          </a:ln>
        </p:spPr>
      </p:pic>
    </p:spTree>
  </p:cSld>
  <p:clrMapOvr>
    <a:masterClrMapping/>
  </p:clrMapOvr>
  <p:transition spd="slow">
    <p:strips dir="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rmAutofit/>
          </a:bodyPr>
          <a:lstStyle/>
          <a:p>
            <a:pPr algn="just"/>
            <a:r>
              <a:rPr 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Audit Execution: </a:t>
            </a:r>
          </a:p>
          <a:p>
            <a:pPr algn="just">
              <a:buNone/>
            </a:pPr>
            <a:r>
              <a:rPr 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Selecting </a:t>
            </a:r>
            <a:r>
              <a:rPr lang="en-US" sz="2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unit</a:t>
            </a:r>
            <a:r>
              <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to be audited</a:t>
            </a:r>
          </a:p>
          <a:p>
            <a:pPr algn="just">
              <a:buNone/>
            </a:pPr>
            <a:r>
              <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  Selecting </a:t>
            </a:r>
            <a:r>
              <a:rPr lang="en-US" sz="2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areas </a:t>
            </a:r>
            <a:r>
              <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to be audited</a:t>
            </a:r>
          </a:p>
          <a:p>
            <a:pPr algn="just">
              <a:buNone/>
            </a:pPr>
            <a:r>
              <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  Fixing </a:t>
            </a:r>
            <a:r>
              <a:rPr lang="en-US" sz="2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time /Period </a:t>
            </a:r>
            <a:r>
              <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to be employed for auditing</a:t>
            </a:r>
          </a:p>
          <a:p>
            <a:pPr algn="just">
              <a:buNone/>
            </a:pPr>
            <a:r>
              <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  </a:t>
            </a:r>
            <a:r>
              <a:rPr lang="en-US" sz="2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Preparatory work:</a:t>
            </a:r>
          </a:p>
          <a:p>
            <a:pPr algn="just">
              <a:buNone/>
            </a:pPr>
            <a:r>
              <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 </a:t>
            </a:r>
            <a:r>
              <a:rPr lang="en-US" sz="2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Start</a:t>
            </a:r>
            <a:r>
              <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ing audit activities: checking, cross-checking,</a:t>
            </a:r>
          </a:p>
          <a:p>
            <a:pPr algn="just">
              <a:buNone/>
            </a:pPr>
            <a:r>
              <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assessing, collecting evidences etc  </a:t>
            </a:r>
          </a:p>
          <a:p>
            <a:pPr algn="just">
              <a:buNone/>
            </a:pPr>
            <a:r>
              <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 </a:t>
            </a:r>
            <a:r>
              <a:rPr lang="en-US" sz="2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Draft</a:t>
            </a:r>
            <a:r>
              <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ing findings</a:t>
            </a:r>
          </a:p>
          <a:p>
            <a:pPr algn="just">
              <a:buNone/>
            </a:pPr>
            <a:r>
              <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 Consulting with head of branch/office being audited</a:t>
            </a:r>
          </a:p>
          <a:p>
            <a:pPr algn="just">
              <a:buNone/>
            </a:pPr>
            <a:r>
              <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-Report writing </a:t>
            </a:r>
          </a:p>
          <a:p>
            <a:pPr algn="just">
              <a:buNone/>
            </a:pPr>
            <a:endParaRPr lang="en-US" sz="16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a:p>
            <a:pPr algn="just"/>
            <a:r>
              <a:rPr 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Submission of Audit Report: </a:t>
            </a: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After compiling Final Report submit it to the appropriate authority</a:t>
            </a:r>
          </a:p>
          <a:p>
            <a:endParaRPr lang="en-US" sz="2400" dirty="0"/>
          </a:p>
        </p:txBody>
      </p:sp>
      <p:pic>
        <p:nvPicPr>
          <p:cNvPr id="4" name="Picture 3"/>
          <p:cNvPicPr/>
          <p:nvPr/>
        </p:nvPicPr>
        <p:blipFill>
          <a:blip r:embed="rId2"/>
          <a:srcRect l="11147" t="17893" r="13262" b="76464"/>
          <a:stretch>
            <a:fillRect/>
          </a:stretch>
        </p:blipFill>
        <p:spPr bwMode="auto">
          <a:xfrm>
            <a:off x="0" y="0"/>
            <a:ext cx="9144000" cy="762000"/>
          </a:xfrm>
          <a:prstGeom prst="rect">
            <a:avLst/>
          </a:prstGeom>
          <a:noFill/>
          <a:ln w="9525">
            <a:noFill/>
            <a:miter lim="800000"/>
            <a:headEnd/>
            <a:tailEnd/>
          </a:ln>
        </p:spPr>
      </p:pic>
    </p:spTree>
  </p:cSld>
  <p:clrMapOvr>
    <a:masterClrMapping/>
  </p:clrMapOvr>
  <p:transition spd="slow">
    <p:strips dir="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Planning Step #1        Perform Research on Area under AuditResearch is important for understanding, but we must be able t..."/>
          <p:cNvPicPr>
            <a:picLocks noChangeAspect="1" noChangeArrowheads="1"/>
          </p:cNvPicPr>
          <p:nvPr/>
        </p:nvPicPr>
        <p:blipFill>
          <a:blip r:embed="rId2"/>
          <a:srcRect/>
          <a:stretch>
            <a:fillRect/>
          </a:stretch>
        </p:blipFill>
        <p:spPr bwMode="auto">
          <a:xfrm>
            <a:off x="0" y="0"/>
            <a:ext cx="9143998" cy="6858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Audit Planning   Time is short as         Banks desire adoption of audited accounts within a few          weeks of the y..."/>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Audit Planning contd. The  basis audit activity can be divided into  three segments namely Off Site Preparations On Sit..."/>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Pre- commencement activities "/>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Off site activities   Get information on Bank profile, Staff, etc.   Study thoroughly         Previous report of Branch..."/>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38401"/>
            <a:ext cx="9144000" cy="2123658"/>
          </a:xfrm>
          <a:prstGeom prst="rect">
            <a:avLst/>
          </a:prstGeom>
        </p:spPr>
        <p:txBody>
          <a:bodyPr wrap="square">
            <a:spAutoFit/>
          </a:bodyPr>
          <a:lstStyle/>
          <a:p>
            <a:r>
              <a:rPr lang="en-US" sz="44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 Financial</a:t>
            </a:r>
          </a:p>
          <a:p>
            <a:endParaRPr lang="en-US" sz="44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r>
              <a:rPr lang="en-US" sz="44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 Non-financial</a:t>
            </a:r>
            <a:endParaRPr lang="en-US" sz="4400" dirty="0"/>
          </a:p>
        </p:txBody>
      </p:sp>
      <p:sp>
        <p:nvSpPr>
          <p:cNvPr id="3" name="Rectangle 2"/>
          <p:cNvSpPr/>
          <p:nvPr/>
        </p:nvSpPr>
        <p:spPr>
          <a:xfrm>
            <a:off x="0" y="12649"/>
            <a:ext cx="9144000" cy="1569660"/>
          </a:xfrm>
          <a:prstGeom prst="rect">
            <a:avLst/>
          </a:prstGeom>
        </p:spPr>
        <p:txBody>
          <a:bodyPr wrap="square">
            <a:spAutoFit/>
          </a:bodyPr>
          <a:lstStyle/>
          <a:p>
            <a:pPr algn="ctr"/>
            <a:r>
              <a:rPr lang="en-US" sz="48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Majore</a:t>
            </a:r>
            <a:r>
              <a:rPr lang="en-US" sz="4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Measures For Protection of Public Money: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Off site activities contd. Receipt of appointment letter Audit Engagement letter Send acceptance letter "/>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R allocation and skills Plan    for the requisite staff    Number    Adequate knowledge and experience Obtain     upd..."/>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Writing Up Conclusions Best practices include:  Test description or question.  Results (clearly stated).  Conclusion re..."/>
          <p:cNvPicPr>
            <a:picLocks noChangeAspect="1" noChangeArrowheads="1"/>
          </p:cNvPicPr>
          <p:nvPr/>
        </p:nvPicPr>
        <p:blipFill>
          <a:blip r:embed="rId2"/>
          <a:srcRect b="4444"/>
          <a:stretch>
            <a:fillRect/>
          </a:stretch>
        </p:blipFill>
        <p:spPr bwMode="auto">
          <a:xfrm>
            <a:off x="0" y="0"/>
            <a:ext cx="9143998" cy="68580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Writing Effective Audit ReportsReports are important because they: Provide documented communication and  assurance to sen..."/>
          <p:cNvPicPr>
            <a:picLocks noChangeAspect="1" noChangeArrowheads="1"/>
          </p:cNvPicPr>
          <p:nvPr/>
        </p:nvPicPr>
        <p:blipFill>
          <a:blip r:embed="rId2"/>
          <a:srcRect b="5556"/>
          <a:stretch>
            <a:fillRect/>
          </a:stretch>
        </p:blipFill>
        <p:spPr bwMode="auto">
          <a:xfrm>
            <a:off x="0" y="0"/>
            <a:ext cx="9144000" cy="68580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Following Up – Corrective ActionsThe control aspect of auditing is notcomplete until corrective action is taken (orthe ris..."/>
          <p:cNvPicPr>
            <a:picLocks noChangeAspect="1" noChangeArrowheads="1"/>
          </p:cNvPicPr>
          <p:nvPr/>
        </p:nvPicPr>
        <p:blipFill>
          <a:blip r:embed="rId2"/>
          <a:srcRect b="12222"/>
          <a:stretch>
            <a:fillRect/>
          </a:stretch>
        </p:blipFill>
        <p:spPr bwMode="auto">
          <a:xfrm>
            <a:off x="0" y="0"/>
            <a:ext cx="9143998" cy="68580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Audit Interaction with Auditee           Competition                 Cooperation          Collaboration Auditor           ..."/>
          <p:cNvPicPr>
            <a:picLocks noChangeAspect="1" noChangeArrowheads="1"/>
          </p:cNvPicPr>
          <p:nvPr/>
        </p:nvPicPr>
        <p:blipFill>
          <a:blip r:embed="rId2"/>
          <a:srcRect l="5000" r="5833" b="14444"/>
          <a:stretch>
            <a:fillRect/>
          </a:stretch>
        </p:blipFill>
        <p:spPr bwMode="auto">
          <a:xfrm>
            <a:off x="0" y="0"/>
            <a:ext cx="9144000" cy="68580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Building Trust with Auditee The slow way- Making and keeping commitments The faster way -  Collaboration.               ..."/>
          <p:cNvPicPr>
            <a:picLocks noChangeAspect="1" noChangeArrowheads="1"/>
          </p:cNvPicPr>
          <p:nvPr/>
        </p:nvPicPr>
        <p:blipFill>
          <a:blip r:embed="rId2"/>
          <a:srcRect b="20000"/>
          <a:stretch>
            <a:fillRect/>
          </a:stretch>
        </p:blipFill>
        <p:spPr bwMode="auto">
          <a:xfrm>
            <a:off x="0" y="0"/>
            <a:ext cx="9144000" cy="68580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0600"/>
          </a:xfrm>
        </p:spPr>
        <p:style>
          <a:lnRef idx="2">
            <a:schemeClr val="accent3"/>
          </a:lnRef>
          <a:fillRef idx="1">
            <a:schemeClr val="lt1"/>
          </a:fillRef>
          <a:effectRef idx="0">
            <a:schemeClr val="accent3"/>
          </a:effectRef>
          <a:fontRef idx="minor">
            <a:schemeClr val="dk1"/>
          </a:fontRef>
        </p:style>
        <p:txBody>
          <a:bodyPr>
            <a:noAutofit/>
          </a:bodyPr>
          <a:lstStyle/>
          <a:p>
            <a:r>
              <a:rPr lang="en-US" sz="3200" b="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Scope of Internal Audit</a:t>
            </a:r>
            <a:r>
              <a:rPr lang="en-US" sz="3600" b="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r>
            <a:br>
              <a:rPr lang="en-US" sz="3600" b="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br>
            <a:endParaRPr lang="en-US" sz="3600" b="0" dirty="0">
              <a:solidFill>
                <a:srgbClr val="FF0000"/>
              </a:solidFill>
            </a:endParaRPr>
          </a:p>
        </p:txBody>
      </p:sp>
      <p:pic>
        <p:nvPicPr>
          <p:cNvPr id="4" name="Content Placeholder 3"/>
          <p:cNvPicPr>
            <a:picLocks noGrp="1"/>
          </p:cNvPicPr>
          <p:nvPr>
            <p:ph idx="1"/>
          </p:nvPr>
        </p:nvPicPr>
        <p:blipFill>
          <a:blip r:embed="rId2"/>
          <a:srcRect l="54968" t="23647" r="10417" b="17094"/>
          <a:stretch>
            <a:fillRect/>
          </a:stretch>
        </p:blipFill>
        <p:spPr bwMode="auto">
          <a:xfrm>
            <a:off x="0" y="533400"/>
            <a:ext cx="9144000" cy="6477000"/>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9144000" cy="5867400"/>
          </a:xfrm>
        </p:spPr>
        <p:style>
          <a:lnRef idx="2">
            <a:schemeClr val="accent3"/>
          </a:lnRef>
          <a:fillRef idx="1">
            <a:schemeClr val="lt1"/>
          </a:fillRef>
          <a:effectRef idx="0">
            <a:schemeClr val="accent3"/>
          </a:effectRef>
          <a:fontRef idx="minor">
            <a:schemeClr val="dk1"/>
          </a:fontRef>
        </p:style>
        <p:txBody>
          <a:bodyPr/>
          <a:lstStyle/>
          <a:p>
            <a:pPr>
              <a:buNone/>
            </a:pPr>
            <a:r>
              <a:rPr lang="en-US" sz="36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ndalus" pitchFamily="18" charset="-78"/>
                <a:cs typeface="Andalus" pitchFamily="18" charset="-78"/>
              </a:rPr>
              <a:t>The scope of an audit is determined by the auditor with regards to: </a:t>
            </a:r>
          </a:p>
          <a:p>
            <a:pPr lvl="1">
              <a:buNone/>
            </a:pPr>
            <a:r>
              <a:rPr lang="en-US" sz="2400" b="1"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latin typeface="Andalus" pitchFamily="18" charset="-78"/>
                <a:cs typeface="Andalus" pitchFamily="18" charset="-78"/>
              </a:rPr>
              <a:t>a) the terms of engagement</a:t>
            </a:r>
          </a:p>
          <a:p>
            <a:pPr lvl="1">
              <a:buNone/>
            </a:pPr>
            <a:r>
              <a:rPr lang="en-US" sz="2400" b="1"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latin typeface="Andalus" pitchFamily="18" charset="-78"/>
                <a:cs typeface="Andalus" pitchFamily="18" charset="-78"/>
              </a:rPr>
              <a:t>b) requirement of the relevant legislation (Statutory Requirement)</a:t>
            </a:r>
          </a:p>
          <a:p>
            <a:pPr lvl="1">
              <a:buNone/>
            </a:pPr>
            <a:r>
              <a:rPr lang="en-US" sz="2400" b="1"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latin typeface="Andalus" pitchFamily="18" charset="-78"/>
                <a:cs typeface="Andalus" pitchFamily="18" charset="-78"/>
              </a:rPr>
              <a:t>c) the pronouncement of </a:t>
            </a:r>
            <a:r>
              <a:rPr lang="en-US" sz="2400" b="1" dirty="0" err="1"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latin typeface="Andalus" pitchFamily="18" charset="-78"/>
                <a:cs typeface="Andalus" pitchFamily="18" charset="-78"/>
              </a:rPr>
              <a:t>ICAB</a:t>
            </a:r>
            <a:r>
              <a:rPr lang="en-US" sz="2400" b="1"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latin typeface="Andalus" pitchFamily="18" charset="-78"/>
                <a:cs typeface="Andalus" pitchFamily="18" charset="-78"/>
              </a:rPr>
              <a:t>.</a:t>
            </a: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ndalus" pitchFamily="18" charset="-78"/>
              <a:cs typeface="Andalus" pitchFamily="18" charset="-78"/>
            </a:endParaRPr>
          </a:p>
          <a:p>
            <a:pPr algn="just">
              <a:buNone/>
            </a:pPr>
            <a:r>
              <a:rPr lang="en-US" sz="3200" b="1"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latin typeface="Andalus" pitchFamily="18" charset="-78"/>
                <a:cs typeface="Andalus" pitchFamily="18" charset="-78"/>
              </a:rPr>
              <a:t>However, the audit should adequately cover all aspects of the organization which are relevant to the financial and accounting statements under audit. </a:t>
            </a:r>
            <a:endParaRPr lang="en-US" sz="32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latin typeface="Andalus" pitchFamily="18" charset="-78"/>
              <a:cs typeface="Andalus" pitchFamily="18" charset="-78"/>
            </a:endParaRPr>
          </a:p>
        </p:txBody>
      </p:sp>
      <p:sp>
        <p:nvSpPr>
          <p:cNvPr id="3" name="Title 2"/>
          <p:cNvSpPr>
            <a:spLocks noGrp="1"/>
          </p:cNvSpPr>
          <p:nvPr>
            <p:ph type="title"/>
          </p:nvPr>
        </p:nvSpPr>
        <p:spPr>
          <a:xfrm>
            <a:off x="0" y="0"/>
            <a:ext cx="9144000" cy="990600"/>
          </a:xfrm>
        </p:spPr>
        <p:style>
          <a:lnRef idx="2">
            <a:schemeClr val="accent3"/>
          </a:lnRef>
          <a:fillRef idx="1">
            <a:schemeClr val="lt1"/>
          </a:fillRef>
          <a:effectRef idx="0">
            <a:schemeClr val="accent3"/>
          </a:effectRef>
          <a:fontRef idx="minor">
            <a:schemeClr val="dk1"/>
          </a:fontRef>
        </p:style>
        <p:txBody>
          <a:bodyPr>
            <a:noAutofit/>
          </a:bodyPr>
          <a:lstStyle/>
          <a:p>
            <a:r>
              <a:rPr lang="en-US" sz="48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Scope of External Audit</a:t>
            </a:r>
            <a:endParaRPr lang="en-US" sz="480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Tree>
  </p:cSld>
  <p:clrMapOvr>
    <a:masterClrMapping/>
  </p:clrMapOvr>
  <p:transition>
    <p:cover dir="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5715000"/>
          </a:xfrm>
        </p:spPr>
        <p:txBody>
          <a:bodyPr>
            <a:noAutofit/>
          </a:bodyPr>
          <a:lstStyle/>
          <a:p>
            <a:pPr algn="just"/>
            <a:r>
              <a:rPr lang="en-US" sz="2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There are also several </a:t>
            </a:r>
            <a:r>
              <a:rPr lang="en-US" sz="2800" b="1"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differences</a:t>
            </a:r>
            <a:r>
              <a:rPr lang="en-US" sz="2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between an internal auditor and an</a:t>
            </a:r>
            <a:r>
              <a:rPr lang="en-US" sz="2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hlinkClick r:id="rId2"/>
              </a:rPr>
              <a:t> external auditor</a:t>
            </a:r>
            <a:r>
              <a:rPr lang="en-US" sz="2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for example:</a:t>
            </a:r>
          </a:p>
          <a:p>
            <a:pPr algn="just"/>
            <a:r>
              <a:rPr lang="en-US" sz="2000" b="1" dirty="0" smtClean="0">
                <a:solidFill>
                  <a:srgbClr val="C00000"/>
                </a:solidFill>
              </a:rPr>
              <a:t>Internal auditors </a:t>
            </a:r>
            <a:r>
              <a:rPr lang="en-US" sz="2000" b="1" dirty="0" smtClean="0">
                <a:solidFill>
                  <a:schemeClr val="accent6"/>
                </a:solidFill>
              </a:rPr>
              <a:t>are generally internal company employees while </a:t>
            </a:r>
            <a:r>
              <a:rPr lang="en-US" sz="2000" b="1" dirty="0" smtClean="0">
                <a:solidFill>
                  <a:srgbClr val="C00000"/>
                </a:solidFill>
              </a:rPr>
              <a:t>external auditors </a:t>
            </a:r>
            <a:r>
              <a:rPr lang="en-US" sz="2000" b="1" dirty="0" smtClean="0">
                <a:solidFill>
                  <a:schemeClr val="accent6"/>
                </a:solidFill>
              </a:rPr>
              <a:t>are always a third-party to the organization and their clients.</a:t>
            </a:r>
          </a:p>
          <a:p>
            <a:pPr algn="just"/>
            <a:r>
              <a:rPr lang="en-US" sz="2000" b="1" dirty="0" smtClean="0">
                <a:solidFill>
                  <a:srgbClr val="C00000"/>
                </a:solidFill>
              </a:rPr>
              <a:t>Internal auditors </a:t>
            </a:r>
            <a:r>
              <a:rPr lang="en-US" sz="2000" b="1" dirty="0" smtClean="0">
                <a:solidFill>
                  <a:schemeClr val="accent6"/>
                </a:solidFill>
              </a:rPr>
              <a:t>generate reports for the use of management, while </a:t>
            </a:r>
            <a:r>
              <a:rPr lang="en-US" sz="2000" b="1" dirty="0" smtClean="0">
                <a:solidFill>
                  <a:srgbClr val="C00000"/>
                </a:solidFill>
              </a:rPr>
              <a:t>external audit </a:t>
            </a:r>
            <a:r>
              <a:rPr lang="en-US" sz="2000" b="1" dirty="0" smtClean="0">
                <a:solidFill>
                  <a:schemeClr val="accent6"/>
                </a:solidFill>
              </a:rPr>
              <a:t>reports are prepared for use by external entities (e.g., investors, clients, lenders, and other stakeholders).</a:t>
            </a:r>
          </a:p>
          <a:p>
            <a:pPr algn="just"/>
            <a:r>
              <a:rPr lang="en-US" sz="2000" b="1" dirty="0" smtClean="0">
                <a:solidFill>
                  <a:srgbClr val="C00000"/>
                </a:solidFill>
              </a:rPr>
              <a:t>Internal auditors</a:t>
            </a:r>
            <a:r>
              <a:rPr lang="en-US" sz="2000" b="1" dirty="0" smtClean="0">
                <a:solidFill>
                  <a:schemeClr val="accent6"/>
                </a:solidFill>
              </a:rPr>
              <a:t> can also serve as internal consultants. Whereas </a:t>
            </a:r>
            <a:r>
              <a:rPr lang="en-US" sz="2000" b="1" dirty="0" smtClean="0">
                <a:solidFill>
                  <a:srgbClr val="C00000"/>
                </a:solidFill>
              </a:rPr>
              <a:t>external auditors </a:t>
            </a:r>
            <a:r>
              <a:rPr lang="en-US" sz="2000" b="1" dirty="0" smtClean="0">
                <a:solidFill>
                  <a:schemeClr val="accent6"/>
                </a:solidFill>
              </a:rPr>
              <a:t>are prohibited from providing attestation and consultative services to the same organization.</a:t>
            </a:r>
            <a:endParaRPr lang="en-US" sz="2000" b="1" dirty="0">
              <a:solidFill>
                <a:schemeClr val="accent6"/>
              </a:solidFill>
            </a:endParaRPr>
          </a:p>
        </p:txBody>
      </p:sp>
      <p:sp>
        <p:nvSpPr>
          <p:cNvPr id="3" name="Title 2"/>
          <p:cNvSpPr>
            <a:spLocks noGrp="1"/>
          </p:cNvSpPr>
          <p:nvPr>
            <p:ph type="title"/>
          </p:nvPr>
        </p:nvSpPr>
        <p:spPr>
          <a:xfrm>
            <a:off x="0" y="0"/>
            <a:ext cx="9144000" cy="1219200"/>
          </a:xfrm>
        </p:spPr>
        <p:txBody>
          <a:bodyPr/>
          <a:lstStyle/>
          <a:p>
            <a:r>
              <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Internal Auditor vs. External Auditor</a:t>
            </a: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r>
            <a:b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endPar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spd="slow">
    <p:strips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9144000" cy="5867400"/>
          </a:xfrm>
        </p:spPr>
        <p:txBody>
          <a:bodyPr>
            <a:normAutofit/>
          </a:bodyPr>
          <a:lstStyle/>
          <a:p>
            <a:endParaRPr lang="en-US" sz="2000" b="1" u="sng" dirty="0" smtClean="0"/>
          </a:p>
          <a:p>
            <a:r>
              <a:rPr lang="en-US" sz="3200" b="1" u="sng" dirty="0" smtClean="0"/>
              <a:t>Financial Protection:</a:t>
            </a:r>
          </a:p>
          <a:p>
            <a:pPr lvl="1"/>
            <a:r>
              <a:rPr lang="en-US" sz="2800" b="1" dirty="0" err="1" smtClean="0">
                <a:solidFill>
                  <a:schemeClr val="accent6"/>
                </a:solidFill>
                <a:latin typeface="Andalus" pitchFamily="18" charset="-78"/>
                <a:cs typeface="Andalus" pitchFamily="18" charset="-78"/>
              </a:rPr>
              <a:t>CRR</a:t>
            </a:r>
            <a:r>
              <a:rPr lang="en-US" sz="2800" b="1" dirty="0" smtClean="0">
                <a:solidFill>
                  <a:schemeClr val="accent6"/>
                </a:solidFill>
                <a:latin typeface="Andalus" pitchFamily="18" charset="-78"/>
                <a:cs typeface="Andalus" pitchFamily="18" charset="-78"/>
              </a:rPr>
              <a:t> and </a:t>
            </a:r>
            <a:r>
              <a:rPr lang="en-US" sz="2800" b="1" dirty="0" err="1" smtClean="0">
                <a:solidFill>
                  <a:schemeClr val="accent6"/>
                </a:solidFill>
                <a:latin typeface="Andalus" pitchFamily="18" charset="-78"/>
                <a:cs typeface="Andalus" pitchFamily="18" charset="-78"/>
              </a:rPr>
              <a:t>SLR</a:t>
            </a:r>
            <a:endParaRPr lang="en-US" sz="2800" b="1" dirty="0" smtClean="0">
              <a:solidFill>
                <a:schemeClr val="accent6"/>
              </a:solidFill>
              <a:latin typeface="Andalus" pitchFamily="18" charset="-78"/>
              <a:cs typeface="Andalus" pitchFamily="18" charset="-78"/>
            </a:endParaRPr>
          </a:p>
          <a:p>
            <a:pPr lvl="1"/>
            <a:r>
              <a:rPr lang="en-US" sz="2800" b="1" dirty="0" smtClean="0">
                <a:solidFill>
                  <a:schemeClr val="accent6"/>
                </a:solidFill>
                <a:latin typeface="Andalus" pitchFamily="18" charset="-78"/>
                <a:cs typeface="Andalus" pitchFamily="18" charset="-78"/>
              </a:rPr>
              <a:t>Deposit Insurance</a:t>
            </a:r>
          </a:p>
          <a:p>
            <a:pPr lvl="1"/>
            <a:r>
              <a:rPr lang="en-US" sz="2800" b="1" dirty="0" err="1" smtClean="0">
                <a:solidFill>
                  <a:schemeClr val="accent6"/>
                </a:solidFill>
                <a:latin typeface="Andalus" pitchFamily="18" charset="-78"/>
                <a:cs typeface="Andalus" pitchFamily="18" charset="-78"/>
              </a:rPr>
              <a:t>MCR</a:t>
            </a:r>
            <a:r>
              <a:rPr lang="en-US" sz="2800" b="1" dirty="0" smtClean="0">
                <a:solidFill>
                  <a:schemeClr val="accent6"/>
                </a:solidFill>
                <a:latin typeface="Andalus" pitchFamily="18" charset="-78"/>
                <a:cs typeface="Andalus" pitchFamily="18" charset="-78"/>
              </a:rPr>
              <a:t> and Buffer Capital</a:t>
            </a:r>
          </a:p>
          <a:p>
            <a:pPr lvl="1"/>
            <a:r>
              <a:rPr lang="en-US" sz="2800" b="1" dirty="0" smtClean="0">
                <a:solidFill>
                  <a:schemeClr val="accent6"/>
                </a:solidFill>
                <a:latin typeface="Andalus" pitchFamily="18" charset="-78"/>
                <a:cs typeface="Andalus" pitchFamily="18" charset="-78"/>
              </a:rPr>
              <a:t>Provision against CL</a:t>
            </a:r>
          </a:p>
          <a:p>
            <a:pPr lvl="1"/>
            <a:r>
              <a:rPr lang="en-US" sz="2800" b="1" dirty="0" smtClean="0">
                <a:solidFill>
                  <a:schemeClr val="accent6"/>
                </a:solidFill>
                <a:latin typeface="Andalus" pitchFamily="18" charset="-78"/>
                <a:cs typeface="Andalus" pitchFamily="18" charset="-78"/>
              </a:rPr>
              <a:t>Statutory Reserve</a:t>
            </a:r>
          </a:p>
          <a:p>
            <a:pPr lvl="1"/>
            <a:r>
              <a:rPr lang="en-US" sz="2800" b="1" dirty="0" smtClean="0">
                <a:solidFill>
                  <a:schemeClr val="accent6"/>
                </a:solidFill>
                <a:latin typeface="Andalus" pitchFamily="18" charset="-78"/>
                <a:cs typeface="Andalus" pitchFamily="18" charset="-78"/>
              </a:rPr>
              <a:t>Interest  and finance</a:t>
            </a:r>
          </a:p>
          <a:p>
            <a:r>
              <a:rPr lang="en-US" sz="3200" b="1" u="sng" dirty="0" smtClean="0"/>
              <a:t>Non-financial: </a:t>
            </a:r>
          </a:p>
          <a:p>
            <a:pPr lvl="1"/>
            <a:r>
              <a:rPr lang="en-US" sz="2400" b="1" dirty="0" smtClean="0">
                <a:solidFill>
                  <a:schemeClr val="accent2">
                    <a:lumMod val="75000"/>
                  </a:schemeClr>
                </a:solidFill>
                <a:latin typeface="Andalus" pitchFamily="18" charset="-78"/>
                <a:cs typeface="Andalus" pitchFamily="18" charset="-78"/>
              </a:rPr>
              <a:t>Inspection and Monitoring by internal people</a:t>
            </a:r>
          </a:p>
          <a:p>
            <a:pPr lvl="1"/>
            <a:r>
              <a:rPr lang="en-US" sz="2400" b="1" dirty="0" smtClean="0">
                <a:solidFill>
                  <a:schemeClr val="accent2">
                    <a:lumMod val="75000"/>
                  </a:schemeClr>
                </a:solidFill>
                <a:latin typeface="Andalus" pitchFamily="18" charset="-78"/>
                <a:cs typeface="Andalus" pitchFamily="18" charset="-78"/>
              </a:rPr>
              <a:t>Auditing Regularly by external people</a:t>
            </a:r>
          </a:p>
          <a:p>
            <a:pPr lvl="1"/>
            <a:r>
              <a:rPr lang="en-US" sz="2400" b="1" dirty="0" smtClean="0">
                <a:solidFill>
                  <a:schemeClr val="accent2">
                    <a:lumMod val="75000"/>
                  </a:schemeClr>
                </a:solidFill>
                <a:latin typeface="Andalus" pitchFamily="18" charset="-78"/>
                <a:cs typeface="Andalus" pitchFamily="18" charset="-78"/>
              </a:rPr>
              <a:t>Regulatory oversight</a:t>
            </a:r>
          </a:p>
          <a:p>
            <a:pPr lvl="1"/>
            <a:endParaRPr lang="en-US" sz="2400" b="1" dirty="0" smtClean="0">
              <a:solidFill>
                <a:schemeClr val="accent2">
                  <a:lumMod val="75000"/>
                </a:schemeClr>
              </a:solidFill>
              <a:latin typeface="Andalus" pitchFamily="18" charset="-78"/>
              <a:cs typeface="Andalus" pitchFamily="18" charset="-78"/>
            </a:endParaRPr>
          </a:p>
          <a:p>
            <a:pPr lvl="1"/>
            <a:endParaRPr lang="en-US" sz="2400" b="1" dirty="0" smtClean="0">
              <a:solidFill>
                <a:schemeClr val="accent3">
                  <a:lumMod val="75000"/>
                </a:schemeClr>
              </a:solidFill>
            </a:endParaRPr>
          </a:p>
          <a:p>
            <a:pPr lvl="1"/>
            <a:endParaRPr lang="en-US" sz="2400" b="1" dirty="0" smtClean="0"/>
          </a:p>
          <a:p>
            <a:pPr lvl="1"/>
            <a:endParaRPr lang="en-US" sz="2400" b="1" dirty="0" smtClean="0"/>
          </a:p>
          <a:p>
            <a:pPr lvl="1"/>
            <a:endParaRPr lang="en-US" sz="2400" b="1" dirty="0"/>
          </a:p>
        </p:txBody>
      </p:sp>
      <p:sp>
        <p:nvSpPr>
          <p:cNvPr id="3" name="Title 2"/>
          <p:cNvSpPr>
            <a:spLocks noGrp="1"/>
          </p:cNvSpPr>
          <p:nvPr>
            <p:ph type="title"/>
          </p:nvPr>
        </p:nvSpPr>
        <p:spPr>
          <a:xfrm>
            <a:off x="0" y="0"/>
            <a:ext cx="9144000" cy="990600"/>
          </a:xfrm>
        </p:spPr>
        <p:txBody>
          <a:bodyPr>
            <a:noAutofit/>
          </a:bodyPr>
          <a:lstStyle/>
          <a:p>
            <a:pPr algn="ctr"/>
            <a:r>
              <a:rPr lang="en-US" sz="28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Majore</a:t>
            </a:r>
            <a:r>
              <a:rPr lang="en-US" sz="28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Measures For Protection of Public Money</a:t>
            </a:r>
            <a:endParaRPr lang="en-US" sz="28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12852" t="20221" r="14155" b="18638"/>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strips dir="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8974" t="19527" r="9927" b="6805"/>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Internal audit"/>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3" name="Rectangle 2"/>
          <p:cNvSpPr/>
          <p:nvPr/>
        </p:nvSpPr>
        <p:spPr>
          <a:xfrm>
            <a:off x="0" y="1"/>
            <a:ext cx="9144000" cy="584775"/>
          </a:xfrm>
          <a:prstGeom prst="rect">
            <a:avLst/>
          </a:prstGeom>
        </p:spPr>
        <p:txBody>
          <a:bodyPr wrap="square">
            <a:spAutoFit/>
          </a:bodyPr>
          <a:lstStyle/>
          <a:p>
            <a:pPr algn="ctr">
              <a:spcBef>
                <a:spcPts val="0"/>
              </a:spcBef>
              <a:buNone/>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Institute of Internal Auditors(</a:t>
            </a:r>
            <a:r>
              <a:rPr lang="en-U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IIA</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USA</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5943600"/>
          </a:xfrm>
        </p:spPr>
        <p:style>
          <a:lnRef idx="2">
            <a:schemeClr val="accent2"/>
          </a:lnRef>
          <a:fillRef idx="1">
            <a:schemeClr val="lt1"/>
          </a:fillRef>
          <a:effectRef idx="0">
            <a:schemeClr val="accent2"/>
          </a:effectRef>
          <a:fontRef idx="minor">
            <a:schemeClr val="dk1"/>
          </a:fontRef>
        </p:style>
        <p:txBody>
          <a:bodyPr/>
          <a:lstStyle/>
          <a:p>
            <a:pPr algn="just">
              <a:buNone/>
            </a:pPr>
            <a:r>
              <a:rPr lang="en-US" sz="2000" b="1" u="sng" dirty="0" smtClean="0">
                <a:solidFill>
                  <a:srgbClr val="7030A0"/>
                </a:solidFill>
              </a:rPr>
              <a:t>As per ICC Policy-2018, ethics of auditors are illustrated as under:</a:t>
            </a:r>
          </a:p>
          <a:p>
            <a:pPr algn="just">
              <a:buNone/>
            </a:pPr>
            <a:endParaRPr lang="en-US" sz="2000" b="1" u="sng" dirty="0" smtClean="0">
              <a:solidFill>
                <a:srgbClr val="7030A0"/>
              </a:solidFill>
            </a:endParaRPr>
          </a:p>
          <a:p>
            <a:pPr algn="just">
              <a:buFont typeface="Wingdings" pitchFamily="2" charset="2"/>
              <a:buChar char="q"/>
            </a:pPr>
            <a:r>
              <a:rPr lang="en-US" sz="3200" dirty="0" smtClean="0"/>
              <a:t> </a:t>
            </a:r>
            <a:r>
              <a:rPr lang="en-US" sz="32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Andalus" pitchFamily="18" charset="-78"/>
                <a:cs typeface="Andalus" pitchFamily="18" charset="-78"/>
              </a:rPr>
              <a:t>Auditor should be bold, </a:t>
            </a:r>
            <a:r>
              <a:rPr lang="en-US" sz="32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ndalus" pitchFamily="18" charset="-78"/>
                <a:cs typeface="Andalus" pitchFamily="18" charset="-78"/>
              </a:rPr>
              <a:t>honest and truthful</a:t>
            </a:r>
          </a:p>
          <a:p>
            <a:pPr algn="just">
              <a:buFont typeface="Wingdings" pitchFamily="2" charset="2"/>
              <a:buChar char="q"/>
            </a:pPr>
            <a:r>
              <a:rPr lang="en-US" sz="32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Andalus" pitchFamily="18" charset="-78"/>
                <a:cs typeface="Andalus" pitchFamily="18" charset="-78"/>
              </a:rPr>
              <a:t> Should keep strict </a:t>
            </a:r>
            <a:r>
              <a:rPr lang="en-US" sz="32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ndalus" pitchFamily="18" charset="-78"/>
                <a:cs typeface="Andalus" pitchFamily="18" charset="-78"/>
              </a:rPr>
              <a:t>confidentiality </a:t>
            </a:r>
            <a:r>
              <a:rPr lang="en-US" sz="32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Andalus" pitchFamily="18" charset="-78"/>
                <a:cs typeface="Andalus" pitchFamily="18" charset="-78"/>
              </a:rPr>
              <a:t>of information found during auditing and should not use those information for personal gain or revengeful view</a:t>
            </a:r>
          </a:p>
          <a:p>
            <a:pPr algn="just">
              <a:buFont typeface="Wingdings" pitchFamily="2" charset="2"/>
              <a:buChar char="q"/>
            </a:pPr>
            <a:r>
              <a:rPr lang="en-US" sz="32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Andalus" pitchFamily="18" charset="-78"/>
                <a:cs typeface="Andalus" pitchFamily="18" charset="-78"/>
              </a:rPr>
              <a:t> Should </a:t>
            </a:r>
            <a:r>
              <a:rPr lang="en-US" sz="32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ndalus" pitchFamily="18" charset="-78"/>
                <a:cs typeface="Andalus" pitchFamily="18" charset="-78"/>
              </a:rPr>
              <a:t>avoid conflict of interest</a:t>
            </a:r>
          </a:p>
          <a:p>
            <a:pPr algn="just">
              <a:buFont typeface="Wingdings" pitchFamily="2" charset="2"/>
              <a:buChar char="q"/>
            </a:pPr>
            <a:r>
              <a:rPr lang="en-US" sz="32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Andalus" pitchFamily="18" charset="-78"/>
                <a:cs typeface="Andalus" pitchFamily="18" charset="-78"/>
              </a:rPr>
              <a:t> Should </a:t>
            </a:r>
            <a:r>
              <a:rPr lang="en-US" sz="32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ndalus" pitchFamily="18" charset="-78"/>
                <a:cs typeface="Andalus" pitchFamily="18" charset="-78"/>
              </a:rPr>
              <a:t>abide by the bank’s code of ethics</a:t>
            </a:r>
          </a:p>
          <a:p>
            <a:pPr algn="just">
              <a:buFont typeface="Wingdings" pitchFamily="2" charset="2"/>
              <a:buChar char="q"/>
            </a:pPr>
            <a:r>
              <a:rPr lang="en-US" sz="32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Andalus" pitchFamily="18" charset="-78"/>
                <a:cs typeface="Andalus" pitchFamily="18" charset="-78"/>
              </a:rPr>
              <a:t> Should </a:t>
            </a:r>
            <a:r>
              <a:rPr lang="en-US" sz="32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ndalus" pitchFamily="18" charset="-78"/>
                <a:cs typeface="Andalus" pitchFamily="18" charset="-78"/>
              </a:rPr>
              <a:t>act with full professionalism</a:t>
            </a:r>
          </a:p>
          <a:p>
            <a:pPr algn="just">
              <a:buFont typeface="Wingdings" pitchFamily="2" charset="2"/>
              <a:buChar char="q"/>
            </a:pPr>
            <a:endParaRPr lang="en-US" b="1"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endParaRPr>
          </a:p>
        </p:txBody>
      </p:sp>
      <p:sp>
        <p:nvSpPr>
          <p:cNvPr id="3" name="Title 2"/>
          <p:cNvSpPr>
            <a:spLocks noGrp="1"/>
          </p:cNvSpPr>
          <p:nvPr>
            <p:ph type="title"/>
          </p:nvPr>
        </p:nvSpPr>
        <p:spPr>
          <a:xfrm>
            <a:off x="0" y="0"/>
            <a:ext cx="9144000" cy="838200"/>
          </a:xfrm>
        </p:spPr>
        <p:style>
          <a:lnRef idx="2">
            <a:schemeClr val="accent3"/>
          </a:lnRef>
          <a:fillRef idx="1">
            <a:schemeClr val="lt1"/>
          </a:fillRef>
          <a:effectRef idx="0">
            <a:schemeClr val="accent3"/>
          </a:effectRef>
          <a:fontRef idx="minor">
            <a:schemeClr val="dk1"/>
          </a:fontRef>
        </p:style>
        <p:txBody>
          <a:bodyPr>
            <a:noAutofit/>
          </a:bodyPr>
          <a:lstStyle/>
          <a:p>
            <a:pPr algn="ctr"/>
            <a:r>
              <a:rPr lang="en-US" sz="5400"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Ethics in Auditing</a:t>
            </a:r>
            <a:endParaRPr lang="en-US" sz="54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Tree>
  </p:cSld>
  <p:clrMapOvr>
    <a:masterClrMapping/>
  </p:clrMapOvr>
  <p:transition>
    <p:cover dir="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73"/>
          <p:cNvSpPr txBox="1"/>
          <p:nvPr/>
        </p:nvSpPr>
        <p:spPr>
          <a:xfrm>
            <a:off x="151550" y="1"/>
            <a:ext cx="5972100" cy="3048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000" b="1" u="sng" dirty="0">
                <a:solidFill>
                  <a:srgbClr val="FF0000"/>
                </a:solidFill>
                <a:latin typeface="Nikosh2" pitchFamily="2" charset="0"/>
                <a:cs typeface="Nikosh2" pitchFamily="2" charset="0"/>
              </a:rPr>
              <a:t>ছড়ায় ছড়ায় Ethics:</a:t>
            </a:r>
            <a:endParaRPr sz="3000" b="1" u="sng">
              <a:solidFill>
                <a:srgbClr val="FF0000"/>
              </a:solidFill>
              <a:latin typeface="Nikosh2" pitchFamily="2" charset="0"/>
              <a:cs typeface="Nikosh2" pitchFamily="2" charset="0"/>
            </a:endParaRPr>
          </a:p>
          <a:p>
            <a:pPr marL="0" lvl="0" indent="0" algn="l" rtl="0">
              <a:lnSpc>
                <a:spcPct val="150000"/>
              </a:lnSpc>
              <a:spcBef>
                <a:spcPts val="0"/>
              </a:spcBef>
              <a:spcAft>
                <a:spcPts val="0"/>
              </a:spcAft>
              <a:buClr>
                <a:schemeClr val="dk1"/>
              </a:buClr>
              <a:buSzPts val="1100"/>
              <a:buFont typeface="Arial"/>
              <a:buNone/>
            </a:pPr>
            <a:r>
              <a:rPr lang="en" sz="1800" dirty="0">
                <a:latin typeface="Nikosh2" pitchFamily="2" charset="0"/>
                <a:cs typeface="Nikosh2" pitchFamily="2" charset="0"/>
              </a:rPr>
              <a:t>১। 	</a:t>
            </a:r>
            <a:r>
              <a:rPr lang="en" sz="2400" b="1" dirty="0">
                <a:solidFill>
                  <a:srgbClr val="7030A0"/>
                </a:solidFill>
                <a:latin typeface="Nikosh2" pitchFamily="2" charset="0"/>
                <a:cs typeface="Nikosh2" pitchFamily="2" charset="0"/>
              </a:rPr>
              <a:t>“আমার বিবেক আমাকে এই</a:t>
            </a:r>
            <a:endParaRPr sz="2400" b="1">
              <a:solidFill>
                <a:srgbClr val="7030A0"/>
              </a:solidFill>
              <a:latin typeface="Nikosh2" pitchFamily="2" charset="0"/>
              <a:cs typeface="Nikosh2" pitchFamily="2" charset="0"/>
            </a:endParaRPr>
          </a:p>
          <a:p>
            <a:pPr marL="0" lvl="0" indent="457200" algn="l" rtl="0">
              <a:lnSpc>
                <a:spcPct val="150000"/>
              </a:lnSpc>
              <a:spcBef>
                <a:spcPts val="0"/>
              </a:spcBef>
              <a:spcAft>
                <a:spcPts val="0"/>
              </a:spcAft>
              <a:buClr>
                <a:schemeClr val="dk1"/>
              </a:buClr>
              <a:buSzPts val="1100"/>
              <a:buFont typeface="Arial"/>
              <a:buNone/>
            </a:pPr>
            <a:r>
              <a:rPr lang="en" sz="2400" b="1" dirty="0">
                <a:solidFill>
                  <a:srgbClr val="7030A0"/>
                </a:solidFill>
                <a:latin typeface="Nikosh2" pitchFamily="2" charset="0"/>
                <a:cs typeface="Nikosh2" pitchFamily="2" charset="0"/>
              </a:rPr>
              <a:t>সঠিক দিশা দিক না,</a:t>
            </a:r>
            <a:endParaRPr sz="2400" b="1">
              <a:solidFill>
                <a:srgbClr val="7030A0"/>
              </a:solidFill>
              <a:latin typeface="Nikosh2" pitchFamily="2" charset="0"/>
              <a:cs typeface="Nikosh2" pitchFamily="2" charset="0"/>
            </a:endParaRPr>
          </a:p>
          <a:p>
            <a:pPr marL="0" lvl="0" indent="457200" algn="l" rtl="0">
              <a:lnSpc>
                <a:spcPct val="150000"/>
              </a:lnSpc>
              <a:spcBef>
                <a:spcPts val="0"/>
              </a:spcBef>
              <a:spcAft>
                <a:spcPts val="0"/>
              </a:spcAft>
              <a:buClr>
                <a:schemeClr val="dk1"/>
              </a:buClr>
              <a:buSzPts val="1100"/>
              <a:buFont typeface="Arial"/>
              <a:buNone/>
            </a:pPr>
            <a:r>
              <a:rPr lang="en" sz="2400" b="1" dirty="0">
                <a:solidFill>
                  <a:srgbClr val="7030A0"/>
                </a:solidFill>
                <a:latin typeface="Nikosh2" pitchFamily="2" charset="0"/>
                <a:cs typeface="Nikosh2" pitchFamily="2" charset="0"/>
              </a:rPr>
              <a:t>চাকরি করি বেতন তো পাই</a:t>
            </a:r>
            <a:endParaRPr sz="2400" b="1">
              <a:solidFill>
                <a:srgbClr val="7030A0"/>
              </a:solidFill>
              <a:latin typeface="Nikosh2" pitchFamily="2" charset="0"/>
              <a:cs typeface="Nikosh2" pitchFamily="2" charset="0"/>
            </a:endParaRPr>
          </a:p>
          <a:p>
            <a:pPr marL="0" lvl="0" indent="457200" algn="l" rtl="0">
              <a:lnSpc>
                <a:spcPct val="150000"/>
              </a:lnSpc>
              <a:spcBef>
                <a:spcPts val="0"/>
              </a:spcBef>
              <a:spcAft>
                <a:spcPts val="0"/>
              </a:spcAft>
              <a:buClr>
                <a:schemeClr val="dk1"/>
              </a:buClr>
              <a:buSzPts val="1100"/>
              <a:buFont typeface="Arial"/>
              <a:buNone/>
            </a:pPr>
            <a:r>
              <a:rPr lang="en" sz="2400" b="1" dirty="0">
                <a:solidFill>
                  <a:srgbClr val="7030A0"/>
                </a:solidFill>
                <a:latin typeface="Nikosh2" pitchFamily="2" charset="0"/>
                <a:cs typeface="Nikosh2" pitchFamily="2" charset="0"/>
              </a:rPr>
              <a:t>ঘুষ খাওয়া তাই ঠিক না</a:t>
            </a:r>
            <a:r>
              <a:rPr lang="en" sz="2400" b="1" dirty="0" smtClean="0">
                <a:solidFill>
                  <a:srgbClr val="7030A0"/>
                </a:solidFill>
                <a:latin typeface="Nikosh2" pitchFamily="2" charset="0"/>
                <a:cs typeface="Nikosh2" pitchFamily="2" charset="0"/>
              </a:rPr>
              <a:t>।”</a:t>
            </a:r>
          </a:p>
          <a:p>
            <a:pPr marL="0" lvl="0" indent="457200" algn="l" rtl="0">
              <a:lnSpc>
                <a:spcPct val="150000"/>
              </a:lnSpc>
              <a:spcBef>
                <a:spcPts val="0"/>
              </a:spcBef>
              <a:spcAft>
                <a:spcPts val="0"/>
              </a:spcAft>
              <a:buClr>
                <a:schemeClr val="dk1"/>
              </a:buClr>
              <a:buSzPts val="1100"/>
              <a:buFont typeface="Arial"/>
              <a:buNone/>
            </a:pPr>
            <a:endParaRPr sz="800" b="1">
              <a:solidFill>
                <a:srgbClr val="7030A0"/>
              </a:solidFill>
            </a:endParaRPr>
          </a:p>
          <a:p>
            <a:pPr marL="0" lvl="0" indent="0" algn="l" rtl="0">
              <a:lnSpc>
                <a:spcPct val="150000"/>
              </a:lnSpc>
              <a:spcBef>
                <a:spcPts val="0"/>
              </a:spcBef>
              <a:spcAft>
                <a:spcPts val="0"/>
              </a:spcAft>
              <a:buClr>
                <a:schemeClr val="dk1"/>
              </a:buClr>
              <a:buSzPts val="1100"/>
              <a:buFont typeface="Arial"/>
              <a:buNone/>
            </a:pPr>
            <a:r>
              <a:rPr lang="en" sz="1800" dirty="0" smtClean="0">
                <a:latin typeface="Nikosh2" pitchFamily="2" charset="0"/>
                <a:cs typeface="Nikosh2" pitchFamily="2" charset="0"/>
              </a:rPr>
              <a:t>২</a:t>
            </a:r>
            <a:r>
              <a:rPr lang="en" sz="1800" dirty="0">
                <a:latin typeface="Nikosh2" pitchFamily="2" charset="0"/>
                <a:cs typeface="Nikosh2" pitchFamily="2" charset="0"/>
              </a:rPr>
              <a:t>। </a:t>
            </a:r>
            <a:r>
              <a:rPr lang="en" sz="1800" dirty="0"/>
              <a:t>	</a:t>
            </a:r>
            <a:r>
              <a:rPr lang="en" sz="2400" b="1" dirty="0">
                <a:solidFill>
                  <a:srgbClr val="C00000"/>
                </a:solidFill>
                <a:latin typeface="Nikosh2" pitchFamily="2" charset="0"/>
                <a:cs typeface="Nikosh2" pitchFamily="2" charset="0"/>
              </a:rPr>
              <a:t>“অন্যায় করে পার পেতে পার</a:t>
            </a:r>
            <a:endParaRPr sz="2400" b="1">
              <a:solidFill>
                <a:srgbClr val="C00000"/>
              </a:solidFill>
              <a:latin typeface="Nikosh2" pitchFamily="2" charset="0"/>
              <a:cs typeface="Nikosh2" pitchFamily="2" charset="0"/>
            </a:endParaRPr>
          </a:p>
          <a:p>
            <a:pPr marL="0" lvl="0" indent="0" algn="l" rtl="0">
              <a:lnSpc>
                <a:spcPct val="150000"/>
              </a:lnSpc>
              <a:spcBef>
                <a:spcPts val="0"/>
              </a:spcBef>
              <a:spcAft>
                <a:spcPts val="0"/>
              </a:spcAft>
              <a:buClr>
                <a:schemeClr val="dk1"/>
              </a:buClr>
              <a:buSzPts val="1100"/>
              <a:buFont typeface="Arial"/>
              <a:buNone/>
            </a:pPr>
            <a:r>
              <a:rPr lang="en" sz="2400" b="1" dirty="0">
                <a:solidFill>
                  <a:srgbClr val="C00000"/>
                </a:solidFill>
                <a:latin typeface="Nikosh2" pitchFamily="2" charset="0"/>
                <a:cs typeface="Nikosh2" pitchFamily="2" charset="0"/>
              </a:rPr>
              <a:t>	জানবে না কেউ কিছু,</a:t>
            </a:r>
            <a:endParaRPr sz="2400" b="1">
              <a:solidFill>
                <a:srgbClr val="C00000"/>
              </a:solidFill>
              <a:latin typeface="Nikosh2" pitchFamily="2" charset="0"/>
              <a:cs typeface="Nikosh2" pitchFamily="2" charset="0"/>
            </a:endParaRPr>
          </a:p>
          <a:p>
            <a:pPr marL="0" lvl="0" indent="0" algn="l" rtl="0">
              <a:lnSpc>
                <a:spcPct val="150000"/>
              </a:lnSpc>
              <a:spcBef>
                <a:spcPts val="0"/>
              </a:spcBef>
              <a:spcAft>
                <a:spcPts val="0"/>
              </a:spcAft>
              <a:buClr>
                <a:schemeClr val="dk1"/>
              </a:buClr>
              <a:buSzPts val="1100"/>
              <a:buFont typeface="Arial"/>
              <a:buNone/>
            </a:pPr>
            <a:r>
              <a:rPr lang="en" sz="2400" b="1" dirty="0">
                <a:solidFill>
                  <a:srgbClr val="C00000"/>
                </a:solidFill>
                <a:latin typeface="Nikosh2" pitchFamily="2" charset="0"/>
                <a:cs typeface="Nikosh2" pitchFamily="2" charset="0"/>
              </a:rPr>
              <a:t>	কিন্তু তোমার বিবেক রয়েছে</a:t>
            </a:r>
            <a:endParaRPr sz="2400" b="1">
              <a:solidFill>
                <a:srgbClr val="C00000"/>
              </a:solidFill>
              <a:latin typeface="Nikosh2" pitchFamily="2" charset="0"/>
              <a:cs typeface="Nikosh2" pitchFamily="2" charset="0"/>
            </a:endParaRPr>
          </a:p>
          <a:p>
            <a:pPr marL="0" lvl="0" indent="0" algn="l" rtl="0">
              <a:lnSpc>
                <a:spcPct val="150000"/>
              </a:lnSpc>
              <a:spcBef>
                <a:spcPts val="0"/>
              </a:spcBef>
              <a:spcAft>
                <a:spcPts val="0"/>
              </a:spcAft>
              <a:buClr>
                <a:schemeClr val="dk1"/>
              </a:buClr>
              <a:buSzPts val="1100"/>
              <a:buFont typeface="Arial"/>
              <a:buNone/>
            </a:pPr>
            <a:r>
              <a:rPr lang="en" sz="2400" b="1" dirty="0">
                <a:solidFill>
                  <a:srgbClr val="C00000"/>
                </a:solidFill>
                <a:latin typeface="Nikosh2" pitchFamily="2" charset="0"/>
                <a:cs typeface="Nikosh2" pitchFamily="2" charset="0"/>
              </a:rPr>
              <a:t>	ছাড়বে না সে তো পিছু।”</a:t>
            </a:r>
            <a:endParaRPr sz="2400" b="1">
              <a:solidFill>
                <a:srgbClr val="C00000"/>
              </a:solidFill>
              <a:latin typeface="Nikosh2" pitchFamily="2" charset="0"/>
              <a:cs typeface="Nikosh2" pitchFamily="2" charset="0"/>
            </a:endParaRPr>
          </a:p>
        </p:txBody>
      </p:sp>
      <p:pic>
        <p:nvPicPr>
          <p:cNvPr id="397" name="Google Shape;397;p73"/>
          <p:cNvPicPr preferRelativeResize="0"/>
          <p:nvPr/>
        </p:nvPicPr>
        <p:blipFill>
          <a:blip r:embed="rId3">
            <a:alphaModFix/>
          </a:blip>
          <a:stretch>
            <a:fillRect/>
          </a:stretch>
        </p:blipFill>
        <p:spPr>
          <a:xfrm>
            <a:off x="5257800" y="228600"/>
            <a:ext cx="3886200" cy="50292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74"/>
          <p:cNvSpPr txBox="1"/>
          <p:nvPr/>
        </p:nvSpPr>
        <p:spPr>
          <a:xfrm>
            <a:off x="-1" y="0"/>
            <a:ext cx="9144001" cy="548639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lang="en-US" sz="1800" dirty="0" smtClean="0"/>
          </a:p>
          <a:p>
            <a:pPr marL="0" lvl="0" indent="0" algn="l" rtl="0">
              <a:lnSpc>
                <a:spcPct val="115000"/>
              </a:lnSpc>
              <a:spcBef>
                <a:spcPts val="0"/>
              </a:spcBef>
              <a:spcAft>
                <a:spcPts val="0"/>
              </a:spcAft>
              <a:buClr>
                <a:schemeClr val="dk1"/>
              </a:buClr>
              <a:buSzPts val="1100"/>
              <a:buFont typeface="Arial"/>
              <a:buNone/>
            </a:pPr>
            <a:endParaRPr lang="en-US" sz="1100" dirty="0" smtClean="0"/>
          </a:p>
          <a:p>
            <a:pPr marL="0" lvl="0" indent="0" algn="l" rtl="0">
              <a:lnSpc>
                <a:spcPct val="115000"/>
              </a:lnSpc>
              <a:spcBef>
                <a:spcPts val="0"/>
              </a:spcBef>
              <a:spcAft>
                <a:spcPts val="0"/>
              </a:spcAft>
              <a:buClr>
                <a:schemeClr val="dk1"/>
              </a:buClr>
              <a:buSzPts val="1100"/>
              <a:buFont typeface="Arial"/>
              <a:buNone/>
            </a:pPr>
            <a:endParaRPr lang="en-US" sz="1800" dirty="0" smtClean="0"/>
          </a:p>
          <a:p>
            <a:pPr marL="0" lvl="0" indent="0" algn="l" rtl="0">
              <a:lnSpc>
                <a:spcPct val="115000"/>
              </a:lnSpc>
              <a:spcBef>
                <a:spcPts val="0"/>
              </a:spcBef>
              <a:spcAft>
                <a:spcPts val="0"/>
              </a:spcAft>
              <a:buClr>
                <a:schemeClr val="dk1"/>
              </a:buClr>
              <a:buSzPts val="1100"/>
              <a:buFont typeface="Arial"/>
              <a:buNone/>
            </a:pPr>
            <a:endParaRPr lang="en-US" dirty="0" smtClean="0"/>
          </a:p>
          <a:p>
            <a:pPr marL="0" lvl="0" indent="0" algn="l" rtl="0">
              <a:lnSpc>
                <a:spcPct val="115000"/>
              </a:lnSpc>
              <a:spcBef>
                <a:spcPts val="0"/>
              </a:spcBef>
              <a:spcAft>
                <a:spcPts val="0"/>
              </a:spcAft>
              <a:buClr>
                <a:schemeClr val="dk1"/>
              </a:buClr>
              <a:buSzPts val="1100"/>
              <a:buFont typeface="Arial"/>
              <a:buNone/>
            </a:pPr>
            <a:endParaRPr lang="en-US" sz="1800" dirty="0" smtClean="0"/>
          </a:p>
          <a:p>
            <a:pPr marL="0" lvl="0" indent="0" algn="l" rtl="0">
              <a:lnSpc>
                <a:spcPct val="115000"/>
              </a:lnSpc>
              <a:spcBef>
                <a:spcPts val="0"/>
              </a:spcBef>
              <a:spcAft>
                <a:spcPts val="0"/>
              </a:spcAft>
              <a:buClr>
                <a:schemeClr val="dk1"/>
              </a:buClr>
              <a:buSzPts val="1100"/>
              <a:buFont typeface="Arial"/>
              <a:buNone/>
            </a:pPr>
            <a:endParaRPr lang="en-US" dirty="0" smtClean="0"/>
          </a:p>
          <a:p>
            <a:pPr marL="0" lvl="0" indent="0" algn="l" rtl="0">
              <a:lnSpc>
                <a:spcPct val="115000"/>
              </a:lnSpc>
              <a:spcBef>
                <a:spcPts val="0"/>
              </a:spcBef>
              <a:spcAft>
                <a:spcPts val="0"/>
              </a:spcAft>
              <a:buClr>
                <a:schemeClr val="dk1"/>
              </a:buClr>
              <a:buSzPts val="1100"/>
              <a:buFont typeface="Arial"/>
              <a:buNone/>
            </a:pPr>
            <a:endParaRPr lang="en-US" dirty="0" smtClean="0"/>
          </a:p>
          <a:p>
            <a:pPr marL="0" lvl="0" indent="0" algn="l" rtl="0">
              <a:lnSpc>
                <a:spcPct val="115000"/>
              </a:lnSpc>
              <a:spcBef>
                <a:spcPts val="0"/>
              </a:spcBef>
              <a:spcAft>
                <a:spcPts val="0"/>
              </a:spcAft>
              <a:buClr>
                <a:schemeClr val="dk1"/>
              </a:buClr>
              <a:buSzPts val="1100"/>
              <a:buFont typeface="Arial"/>
              <a:buNone/>
            </a:pPr>
            <a:endParaRPr lang="en-US" dirty="0" smtClean="0"/>
          </a:p>
          <a:p>
            <a:pPr marL="0" lvl="0" indent="0" algn="l" rtl="0">
              <a:lnSpc>
                <a:spcPct val="115000"/>
              </a:lnSpc>
              <a:spcBef>
                <a:spcPts val="0"/>
              </a:spcBef>
              <a:spcAft>
                <a:spcPts val="0"/>
              </a:spcAft>
              <a:buClr>
                <a:schemeClr val="dk1"/>
              </a:buClr>
              <a:buSzPts val="1100"/>
              <a:buFont typeface="Arial"/>
              <a:buNone/>
            </a:pPr>
            <a:endParaRPr lang="en-US" dirty="0" smtClean="0"/>
          </a:p>
          <a:p>
            <a:pPr marL="0" lvl="0" indent="0" algn="l" rtl="0">
              <a:lnSpc>
                <a:spcPct val="115000"/>
              </a:lnSpc>
              <a:spcBef>
                <a:spcPts val="0"/>
              </a:spcBef>
              <a:spcAft>
                <a:spcPts val="0"/>
              </a:spcAft>
              <a:buClr>
                <a:schemeClr val="dk1"/>
              </a:buClr>
              <a:buSzPts val="1100"/>
              <a:buFont typeface="Arial"/>
              <a:buNone/>
            </a:pPr>
            <a:r>
              <a:rPr lang="en" sz="1800" dirty="0"/>
              <a:t>	</a:t>
            </a:r>
            <a:r>
              <a:rPr lang="en" sz="3200" b="1" dirty="0">
                <a:solidFill>
                  <a:srgbClr val="7030A0"/>
                </a:solidFill>
                <a:latin typeface="Nikosh2" pitchFamily="2" charset="0"/>
                <a:cs typeface="Nikosh2" pitchFamily="2" charset="0"/>
              </a:rPr>
              <a:t>“আলোর মতো ছড়িয়ে পড়ি</a:t>
            </a:r>
            <a:endParaRPr sz="3200" b="1">
              <a:solidFill>
                <a:srgbClr val="7030A0"/>
              </a:solidFill>
              <a:latin typeface="Nikosh2" pitchFamily="2" charset="0"/>
              <a:cs typeface="Nikosh2" pitchFamily="2" charset="0"/>
            </a:endParaRPr>
          </a:p>
          <a:p>
            <a:pPr marL="0" lvl="0" indent="0" algn="l" rtl="0">
              <a:lnSpc>
                <a:spcPct val="115000"/>
              </a:lnSpc>
              <a:spcBef>
                <a:spcPts val="0"/>
              </a:spcBef>
              <a:spcAft>
                <a:spcPts val="0"/>
              </a:spcAft>
              <a:buClr>
                <a:schemeClr val="dk1"/>
              </a:buClr>
              <a:buSzPts val="1100"/>
              <a:buFont typeface="Arial"/>
              <a:buNone/>
            </a:pPr>
            <a:r>
              <a:rPr lang="en" sz="3200" b="1" dirty="0">
                <a:solidFill>
                  <a:srgbClr val="7030A0"/>
                </a:solidFill>
                <a:latin typeface="Nikosh2" pitchFamily="2" charset="0"/>
                <a:cs typeface="Nikosh2" pitchFamily="2" charset="0"/>
              </a:rPr>
              <a:t>	ফুলের মতো ফুটি</a:t>
            </a:r>
            <a:endParaRPr sz="3200" b="1">
              <a:solidFill>
                <a:srgbClr val="7030A0"/>
              </a:solidFill>
              <a:latin typeface="Nikosh2" pitchFamily="2" charset="0"/>
              <a:cs typeface="Nikosh2" pitchFamily="2" charset="0"/>
            </a:endParaRPr>
          </a:p>
          <a:p>
            <a:pPr marL="0" lvl="0" indent="0" algn="l" rtl="0">
              <a:lnSpc>
                <a:spcPct val="115000"/>
              </a:lnSpc>
              <a:spcBef>
                <a:spcPts val="0"/>
              </a:spcBef>
              <a:spcAft>
                <a:spcPts val="0"/>
              </a:spcAft>
              <a:buClr>
                <a:schemeClr val="dk1"/>
              </a:buClr>
              <a:buSzPts val="1100"/>
              <a:buFont typeface="Arial"/>
              <a:buNone/>
            </a:pPr>
            <a:r>
              <a:rPr lang="en" sz="3200" b="1" dirty="0">
                <a:solidFill>
                  <a:srgbClr val="7030A0"/>
                </a:solidFill>
                <a:latin typeface="Nikosh2" pitchFamily="2" charset="0"/>
                <a:cs typeface="Nikosh2" pitchFamily="2" charset="0"/>
              </a:rPr>
              <a:t>	ইচ্ছে করে আকাশ সমান</a:t>
            </a:r>
            <a:endParaRPr sz="3200" b="1">
              <a:solidFill>
                <a:srgbClr val="7030A0"/>
              </a:solidFill>
              <a:latin typeface="Nikosh2" pitchFamily="2" charset="0"/>
              <a:cs typeface="Nikosh2" pitchFamily="2" charset="0"/>
            </a:endParaRPr>
          </a:p>
          <a:p>
            <a:pPr marL="0" lvl="0" indent="0" algn="l" rtl="0">
              <a:lnSpc>
                <a:spcPct val="115000"/>
              </a:lnSpc>
              <a:spcBef>
                <a:spcPts val="0"/>
              </a:spcBef>
              <a:spcAft>
                <a:spcPts val="0"/>
              </a:spcAft>
              <a:buNone/>
            </a:pPr>
            <a:r>
              <a:rPr lang="en" sz="3200" b="1" dirty="0">
                <a:solidFill>
                  <a:srgbClr val="7030A0"/>
                </a:solidFill>
                <a:latin typeface="Nikosh2" pitchFamily="2" charset="0"/>
                <a:cs typeface="Nikosh2" pitchFamily="2" charset="0"/>
              </a:rPr>
              <a:t>	শুদ্ধ হয়ে উঠি।”</a:t>
            </a:r>
            <a:endParaRPr sz="3200" b="1">
              <a:solidFill>
                <a:srgbClr val="7030A0"/>
              </a:solidFill>
              <a:latin typeface="Nikosh2" pitchFamily="2" charset="0"/>
              <a:cs typeface="Nikosh2" pitchFamily="2" charset="0"/>
            </a:endParaRPr>
          </a:p>
          <a:p>
            <a:pPr marL="0" lvl="0" indent="0" algn="l" rtl="0">
              <a:lnSpc>
                <a:spcPct val="115000"/>
              </a:lnSpc>
              <a:spcBef>
                <a:spcPts val="0"/>
              </a:spcBef>
              <a:spcAft>
                <a:spcPts val="0"/>
              </a:spcAft>
              <a:buNone/>
            </a:pPr>
            <a:endParaRPr sz="1800"/>
          </a:p>
          <a:p>
            <a:pPr marL="0" lvl="0" indent="0" algn="l" rtl="0">
              <a:spcBef>
                <a:spcPts val="0"/>
              </a:spcBef>
              <a:spcAft>
                <a:spcPts val="0"/>
              </a:spcAft>
              <a:buNone/>
            </a:pPr>
            <a:endParaRPr/>
          </a:p>
        </p:txBody>
      </p:sp>
      <p:pic>
        <p:nvPicPr>
          <p:cNvPr id="6" name="Picture 5" descr="Cropped Hand Of Businesswoman Refusing To Take Bribe From Partner At Workplace Stock Photo - 81707774"/>
          <p:cNvPicPr/>
          <p:nvPr/>
        </p:nvPicPr>
        <p:blipFill>
          <a:blip r:embed="rId3"/>
          <a:srcRect/>
          <a:stretch>
            <a:fillRect/>
          </a:stretch>
        </p:blipFill>
        <p:spPr bwMode="auto">
          <a:xfrm>
            <a:off x="3429000" y="0"/>
            <a:ext cx="5715000" cy="2514600"/>
          </a:xfrm>
          <a:prstGeom prst="rect">
            <a:avLst/>
          </a:prstGeom>
          <a:noFill/>
          <a:ln w="9525">
            <a:noFill/>
            <a:miter lim="800000"/>
            <a:headEnd/>
            <a:tailEnd/>
          </a:ln>
        </p:spPr>
      </p:pic>
      <p:pic>
        <p:nvPicPr>
          <p:cNvPr id="7" name="Picture 6" descr="Brave girl defending her friends from someone vector Illustration on a white background Stock Vector - 103131009"/>
          <p:cNvPicPr/>
          <p:nvPr/>
        </p:nvPicPr>
        <p:blipFill>
          <a:blip r:embed="rId4"/>
          <a:srcRect/>
          <a:stretch>
            <a:fillRect/>
          </a:stretch>
        </p:blipFill>
        <p:spPr bwMode="auto">
          <a:xfrm>
            <a:off x="5715000" y="2514600"/>
            <a:ext cx="3276600" cy="2514600"/>
          </a:xfrm>
          <a:prstGeom prst="rect">
            <a:avLst/>
          </a:prstGeom>
          <a:noFill/>
          <a:ln w="9525">
            <a:noFill/>
            <a:miter lim="800000"/>
            <a:headEnd/>
            <a:tailEnd/>
          </a:ln>
        </p:spPr>
      </p:pic>
      <p:pic>
        <p:nvPicPr>
          <p:cNvPr id="8" name="Picture 7" descr="à¦¸à¦®à§à¦ªà¦°à§à¦à¦¿à¦¤ à¦à¦¬à¦¿"/>
          <p:cNvPicPr/>
          <p:nvPr/>
        </p:nvPicPr>
        <p:blipFill>
          <a:blip r:embed="rId5"/>
          <a:srcRect/>
          <a:stretch>
            <a:fillRect/>
          </a:stretch>
        </p:blipFill>
        <p:spPr bwMode="auto">
          <a:xfrm>
            <a:off x="381000" y="0"/>
            <a:ext cx="2362200" cy="2743200"/>
          </a:xfrm>
          <a:prstGeom prst="rect">
            <a:avLst/>
          </a:prstGeom>
          <a:noFill/>
          <a:ln w="9525">
            <a:noFill/>
            <a:miter lim="800000"/>
            <a:headEnd/>
            <a:tailEnd/>
          </a:ln>
        </p:spPr>
      </p:pic>
      <p:pic>
        <p:nvPicPr>
          <p:cNvPr id="9" name="Picture 8" descr="Integrity Fairness Honesty Loyalty Moral Motivation Concept Stock Photo - 54157150"/>
          <p:cNvPicPr/>
          <p:nvPr/>
        </p:nvPicPr>
        <p:blipFill>
          <a:blip r:embed="rId6"/>
          <a:srcRect/>
          <a:stretch>
            <a:fillRect/>
          </a:stretch>
        </p:blipFill>
        <p:spPr bwMode="auto">
          <a:xfrm>
            <a:off x="5562600" y="5029200"/>
            <a:ext cx="3581400" cy="1828800"/>
          </a:xfrm>
          <a:prstGeom prst="rect">
            <a:avLst/>
          </a:prstGeom>
          <a:noFill/>
          <a:ln w="9525">
            <a:noFill/>
            <a:miter lim="800000"/>
            <a:headEnd/>
            <a:tailEnd/>
          </a:ln>
        </p:spPr>
      </p:pic>
      <p:pic>
        <p:nvPicPr>
          <p:cNvPr id="11" name="Picture 10" descr="sun image à¦à¦° à¦à¦¬à¦¿à¦° à¦«à¦²à¦¾à¦«à¦²"/>
          <p:cNvPicPr/>
          <p:nvPr/>
        </p:nvPicPr>
        <p:blipFill>
          <a:blip r:embed="rId7"/>
          <a:srcRect/>
          <a:stretch>
            <a:fillRect/>
          </a:stretch>
        </p:blipFill>
        <p:spPr bwMode="auto">
          <a:xfrm>
            <a:off x="0" y="5010150"/>
            <a:ext cx="5562600" cy="1847850"/>
          </a:xfrm>
          <a:prstGeom prst="rect">
            <a:avLst/>
          </a:prstGeom>
          <a:noFill/>
          <a:ln w="9525">
            <a:noFill/>
            <a:miter lim="800000"/>
            <a:headEnd/>
            <a:tailEnd/>
          </a:ln>
        </p:spPr>
      </p:pic>
    </p:spTree>
  </p:cSld>
  <p:clrMapOvr>
    <a:masterClrMapping/>
  </p:clrMapOvr>
  <p:transition>
    <p:dissolv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ny questions Royalty Free Vector Image - VectorStock"/>
          <p:cNvPicPr>
            <a:picLocks noChangeAspect="1" noChangeArrowheads="1"/>
          </p:cNvPicPr>
          <p:nvPr/>
        </p:nvPicPr>
        <p:blipFill>
          <a:blip r:embed="rId2"/>
          <a:srcRect b="7488"/>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xmlns="" val="3983425298"/>
      </p:ext>
    </p:extLst>
  </p:cSld>
  <p:clrMapOvr>
    <a:masterClrMapping/>
  </p:clrMapOvr>
  <p:transition spd="med">
    <p:cover dir="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autiful flowers pics with thank you à¦à¦° à¦à¦¬à¦¿à¦° à¦«à¦²à¦¾à¦«à¦²"/>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style>
          <a:lnRef idx="2">
            <a:schemeClr val="accent3"/>
          </a:lnRef>
          <a:fillRef idx="1">
            <a:schemeClr val="lt1"/>
          </a:fillRef>
          <a:effectRef idx="0">
            <a:schemeClr val="accent3"/>
          </a:effectRef>
          <a:fontRef idx="minor">
            <a:schemeClr val="dk1"/>
          </a:fontRef>
        </p:style>
        <p:txBody>
          <a:bodyPr/>
          <a:lstStyle/>
          <a:p>
            <a:pPr algn="ctr">
              <a:buNone/>
            </a:pPr>
            <a:r>
              <a:rPr lang="en-US" sz="4000" b="1" u="sng"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Internal Control System :</a:t>
            </a:r>
          </a:p>
          <a:p>
            <a:pPr lvl="0" algn="just">
              <a:buNone/>
            </a:pPr>
            <a:r>
              <a:rPr lang="en-US" sz="2000" b="1" dirty="0" smtClean="0"/>
              <a:t>	</a:t>
            </a:r>
            <a:r>
              <a:rPr lang="en-US" sz="2800" b="1" dirty="0" smtClean="0">
                <a:latin typeface="Andalus" pitchFamily="18" charset="-78"/>
                <a:cs typeface="Andalus" pitchFamily="18" charset="-78"/>
              </a:rPr>
              <a:t>Internal control is </a:t>
            </a:r>
            <a:r>
              <a:rPr lang="en-US" sz="2800" b="1" dirty="0" smtClean="0">
                <a:solidFill>
                  <a:srgbClr val="FF0000"/>
                </a:solidFill>
                <a:latin typeface="Andalus" pitchFamily="18" charset="-78"/>
                <a:cs typeface="Andalus" pitchFamily="18" charset="-78"/>
              </a:rPr>
              <a:t>a process </a:t>
            </a:r>
            <a:r>
              <a:rPr lang="en-US" sz="2800" b="1" dirty="0" smtClean="0">
                <a:solidFill>
                  <a:schemeClr val="accent6"/>
                </a:solidFill>
                <a:latin typeface="Andalus" pitchFamily="18" charset="-78"/>
                <a:cs typeface="Andalus" pitchFamily="18" charset="-78"/>
              </a:rPr>
              <a:t>effected by a bank’s board </a:t>
            </a:r>
            <a:r>
              <a:rPr lang="en-US" sz="2800" b="1" dirty="0" smtClean="0">
                <a:latin typeface="Andalus" pitchFamily="18" charset="-78"/>
                <a:cs typeface="Andalus" pitchFamily="18" charset="-78"/>
              </a:rPr>
              <a:t>of directors, management and other personnel, </a:t>
            </a:r>
            <a:r>
              <a:rPr lang="en-US" sz="2800" b="1" dirty="0" smtClean="0">
                <a:solidFill>
                  <a:schemeClr val="accent6"/>
                </a:solidFill>
                <a:latin typeface="Andalus" pitchFamily="18" charset="-78"/>
                <a:cs typeface="Andalus" pitchFamily="18" charset="-78"/>
              </a:rPr>
              <a:t>designed t</a:t>
            </a:r>
            <a:r>
              <a:rPr lang="en-US" sz="2800" b="1" dirty="0" smtClean="0">
                <a:solidFill>
                  <a:srgbClr val="FF0000"/>
                </a:solidFill>
                <a:latin typeface="Andalus" pitchFamily="18" charset="-78"/>
                <a:cs typeface="Andalus" pitchFamily="18" charset="-78"/>
              </a:rPr>
              <a:t>o provide </a:t>
            </a:r>
            <a:r>
              <a:rPr lang="en-US" sz="2800" b="1" dirty="0" smtClean="0">
                <a:latin typeface="Andalus" pitchFamily="18" charset="-78"/>
                <a:cs typeface="Andalus" pitchFamily="18" charset="-78"/>
              </a:rPr>
              <a:t>reasonable assurance regarding the achievement of objectives relating to </a:t>
            </a:r>
            <a:r>
              <a:rPr lang="en-US" sz="2800" b="1" u="sng" dirty="0" smtClean="0">
                <a:solidFill>
                  <a:schemeClr val="accent4"/>
                </a:solidFill>
                <a:latin typeface="Andalus" pitchFamily="18" charset="-78"/>
                <a:cs typeface="Andalus" pitchFamily="18" charset="-78"/>
              </a:rPr>
              <a:t>operational efficiency, reporting accuracy and effective compliance</a:t>
            </a:r>
            <a:r>
              <a:rPr lang="en-US" sz="2400" b="1" u="sng" dirty="0" smtClean="0">
                <a:solidFill>
                  <a:schemeClr val="accent4"/>
                </a:solidFill>
              </a:rPr>
              <a:t>.</a:t>
            </a:r>
          </a:p>
          <a:p>
            <a:pPr lvl="0" algn="just">
              <a:buNone/>
            </a:pPr>
            <a:endParaRPr lang="en-US" sz="700" b="1" u="sng"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endParaRPr>
          </a:p>
          <a:p>
            <a:pPr lvl="0" algn="just">
              <a:buNone/>
            </a:pPr>
            <a:r>
              <a:rPr lang="en-US" sz="2400" b="1" u="sng"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Defense Mechanism of ICC:</a:t>
            </a:r>
            <a:r>
              <a:rPr lang="en-US" sz="2400" b="1" u="sng" dirty="0" smtClean="0">
                <a:solidFill>
                  <a:schemeClr val="accent2">
                    <a:lumMod val="75000"/>
                  </a:schemeClr>
                </a:solidFill>
              </a:rPr>
              <a:t> </a:t>
            </a:r>
          </a:p>
          <a:p>
            <a:pPr lvl="1">
              <a:spcBef>
                <a:spcPts val="0"/>
              </a:spcBef>
              <a:buFont typeface="Wingdings" pitchFamily="2" charset="2"/>
              <a:buChar char="q"/>
            </a:pP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ndalus" pitchFamily="18" charset="-78"/>
                <a:cs typeface="Andalus" pitchFamily="18" charset="-78"/>
              </a:rPr>
              <a:t> 1</a:t>
            </a:r>
            <a:r>
              <a:rPr lang="en-US" sz="2400" b="1" baseline="300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ndalus" pitchFamily="18" charset="-78"/>
                <a:cs typeface="Andalus" pitchFamily="18" charset="-78"/>
              </a:rPr>
              <a:t>st</a:t>
            </a: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ndalus" pitchFamily="18" charset="-78"/>
                <a:cs typeface="Andalus" pitchFamily="18" charset="-78"/>
              </a:rPr>
              <a:t> Line of Defense</a:t>
            </a:r>
            <a:r>
              <a:rPr lang="en-US"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Andalus" pitchFamily="18" charset="-78"/>
                <a:cs typeface="Andalus" pitchFamily="18" charset="-78"/>
              </a:rPr>
              <a:t>: Business Line</a:t>
            </a:r>
          </a:p>
          <a:p>
            <a:pPr lvl="1">
              <a:spcBef>
                <a:spcPts val="0"/>
              </a:spcBef>
              <a:buFont typeface="Wingdings" pitchFamily="2" charset="2"/>
              <a:buChar char="q"/>
            </a:pP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ndalus" pitchFamily="18" charset="-78"/>
                <a:cs typeface="Andalus" pitchFamily="18" charset="-78"/>
              </a:rPr>
              <a:t> 2</a:t>
            </a:r>
            <a:r>
              <a:rPr lang="en-US" sz="2400" b="1" baseline="300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ndalus" pitchFamily="18" charset="-78"/>
                <a:cs typeface="Andalus" pitchFamily="18" charset="-78"/>
              </a:rPr>
              <a:t>nd</a:t>
            </a: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ndalus" pitchFamily="18" charset="-78"/>
                <a:cs typeface="Andalus" pitchFamily="18" charset="-78"/>
              </a:rPr>
              <a:t> Line of Defense: </a:t>
            </a:r>
            <a:r>
              <a:rPr 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ndalus" pitchFamily="18" charset="-78"/>
                <a:cs typeface="Andalus" pitchFamily="18" charset="-78"/>
              </a:rPr>
              <a:t>Compliance and Risk Mgt.</a:t>
            </a:r>
          </a:p>
          <a:p>
            <a:pPr lvl="1">
              <a:spcBef>
                <a:spcPts val="0"/>
              </a:spcBef>
              <a:buFont typeface="Wingdings" pitchFamily="2" charset="2"/>
              <a:buChar char="q"/>
            </a:pP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ndalus" pitchFamily="18" charset="-78"/>
                <a:cs typeface="Andalus" pitchFamily="18" charset="-78"/>
              </a:rPr>
              <a:t> 3</a:t>
            </a:r>
            <a:r>
              <a:rPr lang="en-US" sz="2400" b="1" baseline="300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ndalus" pitchFamily="18" charset="-78"/>
                <a:cs typeface="Andalus" pitchFamily="18" charset="-78"/>
              </a:rPr>
              <a:t>rd</a:t>
            </a: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ndalus" pitchFamily="18" charset="-78"/>
                <a:cs typeface="Andalus" pitchFamily="18" charset="-78"/>
              </a:rPr>
              <a:t> Line of Defense: </a:t>
            </a:r>
            <a:r>
              <a:rPr lang="en-US" sz="24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ndalus" pitchFamily="18" charset="-78"/>
                <a:cs typeface="Andalus" pitchFamily="18" charset="-78"/>
              </a:rPr>
              <a:t>Internal Audit Function</a:t>
            </a:r>
          </a:p>
          <a:p>
            <a:pPr>
              <a:spcBef>
                <a:spcPts val="0"/>
              </a:spcBef>
              <a:buNone/>
            </a:pPr>
            <a:endParaRPr lang="en-US" sz="1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ndalus" pitchFamily="18" charset="-78"/>
              <a:cs typeface="Andalus" pitchFamily="18" charset="-78"/>
            </a:endParaRPr>
          </a:p>
          <a:p>
            <a:pPr>
              <a:spcBef>
                <a:spcPts val="0"/>
              </a:spcBef>
              <a:buNone/>
            </a:pPr>
            <a:r>
              <a:rPr lang="en-US" sz="3200" b="1" u="sng"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ndalus" pitchFamily="18" charset="-78"/>
                <a:cs typeface="Andalus" pitchFamily="18" charset="-78"/>
              </a:rPr>
              <a:t>“Control Functions” </a:t>
            </a:r>
            <a:r>
              <a:rPr lang="en-US" sz="3200" b="1"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ndalus" pitchFamily="18" charset="-78"/>
                <a:cs typeface="Andalus" pitchFamily="18" charset="-78"/>
              </a:rPr>
              <a:t>of banks are: </a:t>
            </a:r>
          </a:p>
          <a:p>
            <a:pPr lvl="1" algn="just">
              <a:buFont typeface="Wingdings" pitchFamily="2" charset="2"/>
              <a:buChar char="q"/>
            </a:pPr>
            <a:r>
              <a:rPr lang="en-US" sz="28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ndalus" pitchFamily="18" charset="-78"/>
                <a:cs typeface="Andalus" pitchFamily="18" charset="-78"/>
              </a:rPr>
              <a:t> </a:t>
            </a: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ndalus" pitchFamily="18" charset="-78"/>
                <a:cs typeface="Andalus" pitchFamily="18" charset="-78"/>
              </a:rPr>
              <a:t>1. Risk Management, </a:t>
            </a:r>
          </a:p>
          <a:p>
            <a:pPr lvl="1" algn="just">
              <a:buFont typeface="Wingdings" pitchFamily="2" charset="2"/>
              <a:buChar char="q"/>
            </a:pP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ndalus" pitchFamily="18" charset="-78"/>
                <a:cs typeface="Andalus" pitchFamily="18" charset="-78"/>
              </a:rPr>
              <a:t> 2. Compliance, </a:t>
            </a:r>
          </a:p>
          <a:p>
            <a:pPr lvl="1" algn="just">
              <a:buFont typeface="Wingdings" pitchFamily="2" charset="2"/>
              <a:buChar char="q"/>
            </a:pPr>
            <a:r>
              <a:rPr lang="en-US" sz="28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ndalus" pitchFamily="18" charset="-78"/>
                <a:cs typeface="Andalus" pitchFamily="18" charset="-78"/>
              </a:rPr>
              <a:t> </a:t>
            </a:r>
            <a:r>
              <a:rPr lang="en-US" sz="28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ndalus" pitchFamily="18" charset="-78"/>
                <a:cs typeface="Andalus" pitchFamily="18" charset="-78"/>
              </a:rPr>
              <a:t>3. Internal Audit. </a:t>
            </a:r>
          </a:p>
          <a:p>
            <a:pPr lvl="0">
              <a:spcBef>
                <a:spcPts val="0"/>
              </a:spcBef>
            </a:pPr>
            <a:endParaRPr lang="en-US" sz="2400" dirty="0" smtClean="0">
              <a:solidFill>
                <a:srgbClr val="7030A0"/>
              </a:solidFill>
              <a:latin typeface="Andalus" pitchFamily="18" charset="-78"/>
              <a:cs typeface="Andalus" pitchFamily="18" charset="-78"/>
            </a:endParaRPr>
          </a:p>
          <a:p>
            <a:pPr>
              <a:spcBef>
                <a:spcPts val="0"/>
              </a:spcBef>
            </a:pPr>
            <a:endParaRPr lang="en-US" dirty="0" smtClean="0">
              <a:latin typeface="Andalus" pitchFamily="18" charset="-78"/>
              <a:cs typeface="Andalus" pitchFamily="18" charset="-78"/>
            </a:endParaRPr>
          </a:p>
          <a:p>
            <a:pPr>
              <a:spcBef>
                <a:spcPts val="0"/>
              </a:spcBef>
            </a:pPr>
            <a:endParaRPr lang="en-US" dirty="0">
              <a:latin typeface="Andalus" pitchFamily="18" charset="-78"/>
              <a:cs typeface="Andalus" pitchFamily="18" charset="-78"/>
            </a:endParaRPr>
          </a:p>
        </p:txBody>
      </p:sp>
    </p:spTree>
  </p:cSld>
  <p:clrMapOvr>
    <a:masterClrMapping/>
  </p:clrMapOvr>
  <p:transition>
    <p:cover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9144000" cy="5486400"/>
          </a:xfrm>
        </p:spPr>
        <p:txBody>
          <a:bodyPr/>
          <a:lstStyle/>
          <a:p>
            <a:pPr marL="618318" lvl="0" indent="-514350">
              <a:spcBef>
                <a:spcPts val="0"/>
              </a:spcBef>
              <a:buFont typeface="+mj-lt"/>
              <a:buAutoNum type="arabicPeriod"/>
            </a:pPr>
            <a:r>
              <a:rPr lang="en-US" sz="2400" b="1" dirty="0" smtClean="0">
                <a:solidFill>
                  <a:srgbClr val="7030A0"/>
                </a:solidFill>
                <a:latin typeface="Andalus" pitchFamily="18" charset="-78"/>
                <a:cs typeface="Andalus" pitchFamily="18" charset="-78"/>
              </a:rPr>
              <a:t> </a:t>
            </a:r>
            <a:r>
              <a:rPr lang="en-US" sz="3600" b="1" dirty="0" smtClean="0">
                <a:solidFill>
                  <a:srgbClr val="7030A0"/>
                </a:solidFill>
                <a:latin typeface="Andalus" pitchFamily="18" charset="-78"/>
                <a:cs typeface="Andalus" pitchFamily="18" charset="-78"/>
              </a:rPr>
              <a:t>Detective Role: </a:t>
            </a:r>
            <a:r>
              <a:rPr lang="en-US" sz="3600" b="1" dirty="0" smtClean="0">
                <a:solidFill>
                  <a:srgbClr val="FF0000"/>
                </a:solidFill>
                <a:latin typeface="Andalus" pitchFamily="18" charset="-78"/>
                <a:cs typeface="Andalus" pitchFamily="18" charset="-78"/>
              </a:rPr>
              <a:t>Audit and Inspection Unit</a:t>
            </a:r>
          </a:p>
          <a:p>
            <a:pPr marL="360000" lvl="0">
              <a:spcBef>
                <a:spcPts val="0"/>
              </a:spcBef>
              <a:buFont typeface="+mj-lt"/>
              <a:buAutoNum type="arabicPeriod"/>
            </a:pPr>
            <a:endParaRPr lang="en-US" sz="600" dirty="0" smtClean="0">
              <a:solidFill>
                <a:srgbClr val="7030A0"/>
              </a:solidFill>
              <a:latin typeface="Andalus" pitchFamily="18" charset="-78"/>
              <a:cs typeface="Andalus" pitchFamily="18" charset="-78"/>
            </a:endParaRPr>
          </a:p>
          <a:p>
            <a:pPr marL="846918" indent="-742950">
              <a:spcBef>
                <a:spcPts val="0"/>
              </a:spcBef>
              <a:buFont typeface="+mj-lt"/>
              <a:buAutoNum type="arabicPeriod"/>
            </a:pPr>
            <a:r>
              <a:rPr lang="en-US" sz="4000" b="1" dirty="0" smtClean="0">
                <a:solidFill>
                  <a:srgbClr val="7030A0"/>
                </a:solidFill>
                <a:latin typeface="Andalus" pitchFamily="18" charset="-78"/>
                <a:cs typeface="Andalus" pitchFamily="18" charset="-78"/>
              </a:rPr>
              <a:t> </a:t>
            </a:r>
            <a:r>
              <a:rPr lang="en-US" sz="4000" b="1" dirty="0" smtClean="0">
                <a:solidFill>
                  <a:schemeClr val="accent6"/>
                </a:solidFill>
                <a:latin typeface="Andalus" pitchFamily="18" charset="-78"/>
                <a:cs typeface="Andalus" pitchFamily="18" charset="-78"/>
              </a:rPr>
              <a:t>Curative Role: </a:t>
            </a:r>
            <a:r>
              <a:rPr lang="en-US" sz="4000" b="1" dirty="0" smtClean="0">
                <a:solidFill>
                  <a:srgbClr val="00B050"/>
                </a:solidFill>
                <a:latin typeface="Andalus" pitchFamily="18" charset="-78"/>
                <a:cs typeface="Andalus" pitchFamily="18" charset="-78"/>
              </a:rPr>
              <a:t>Compliance Unit</a:t>
            </a:r>
          </a:p>
          <a:p>
            <a:pPr marL="846918" indent="-742950">
              <a:spcBef>
                <a:spcPts val="0"/>
              </a:spcBef>
              <a:buFont typeface="+mj-lt"/>
              <a:buAutoNum type="arabicPeriod"/>
            </a:pPr>
            <a:r>
              <a:rPr lang="en-US" sz="4000" b="1" dirty="0" smtClean="0">
                <a:solidFill>
                  <a:schemeClr val="accent4"/>
                </a:solidFill>
                <a:latin typeface="Andalus" pitchFamily="18" charset="-78"/>
                <a:cs typeface="Andalus" pitchFamily="18" charset="-78"/>
              </a:rPr>
              <a:t>Punitive Role: </a:t>
            </a:r>
            <a:r>
              <a:rPr lang="en-US" sz="4000" b="1" dirty="0" smtClean="0">
                <a:latin typeface="Andalus" pitchFamily="18" charset="-78"/>
                <a:cs typeface="Andalus" pitchFamily="18" charset="-78"/>
              </a:rPr>
              <a:t>Discipline Div</a:t>
            </a:r>
          </a:p>
          <a:p>
            <a:pPr marL="846918" indent="-742950">
              <a:spcBef>
                <a:spcPts val="0"/>
              </a:spcBef>
              <a:buFont typeface="+mj-lt"/>
              <a:buAutoNum type="arabicPeriod"/>
            </a:pPr>
            <a:r>
              <a:rPr lang="en-US" sz="4000" b="1" dirty="0" smtClean="0">
                <a:solidFill>
                  <a:srgbClr val="7030A0"/>
                </a:solidFill>
                <a:latin typeface="Andalus" pitchFamily="18" charset="-78"/>
                <a:cs typeface="Andalus" pitchFamily="18" charset="-78"/>
              </a:rPr>
              <a:t> </a:t>
            </a:r>
            <a:r>
              <a:rPr lang="en-US" sz="4000" b="1" dirty="0" smtClean="0">
                <a:solidFill>
                  <a:schemeClr val="accent3">
                    <a:lumMod val="50000"/>
                  </a:schemeClr>
                </a:solidFill>
                <a:latin typeface="Andalus" pitchFamily="18" charset="-78"/>
                <a:cs typeface="Andalus" pitchFamily="18" charset="-78"/>
              </a:rPr>
              <a:t>Preventive Role: </a:t>
            </a:r>
            <a:r>
              <a:rPr lang="en-US" sz="4000" b="1" dirty="0" smtClean="0">
                <a:solidFill>
                  <a:srgbClr val="0070C0"/>
                </a:solidFill>
                <a:latin typeface="Andalus" pitchFamily="18" charset="-78"/>
                <a:cs typeface="Andalus" pitchFamily="18" charset="-78"/>
              </a:rPr>
              <a:t>Monitoring Unit</a:t>
            </a:r>
            <a:endParaRPr lang="en-US" sz="3600" b="1" dirty="0" smtClean="0">
              <a:solidFill>
                <a:srgbClr val="0070C0"/>
              </a:solidFill>
              <a:latin typeface="Andalus" pitchFamily="18" charset="-78"/>
              <a:cs typeface="Andalus" pitchFamily="18" charset="-78"/>
            </a:endParaRPr>
          </a:p>
          <a:p>
            <a:endParaRPr lang="en-US" sz="3600" dirty="0"/>
          </a:p>
        </p:txBody>
      </p:sp>
      <p:sp>
        <p:nvSpPr>
          <p:cNvPr id="3" name="Title 2"/>
          <p:cNvSpPr>
            <a:spLocks noGrp="1"/>
          </p:cNvSpPr>
          <p:nvPr>
            <p:ph type="title"/>
          </p:nvPr>
        </p:nvSpPr>
        <p:spPr/>
        <p:txBody>
          <a:bodyPr>
            <a:noAutofit/>
          </a:bodyPr>
          <a:lstStyle/>
          <a:p>
            <a:pPr lvl="1" algn="ctr" rtl="0">
              <a:spcBef>
                <a:spcPct val="0"/>
              </a:spcBef>
            </a:pPr>
            <a:r>
              <a:rPr lang="en-US" sz="4400"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ndalus" pitchFamily="18" charset="-78"/>
                <a:cs typeface="Andalus" pitchFamily="18" charset="-78"/>
              </a:rPr>
              <a:t>Internal Control Process in Bank</a:t>
            </a:r>
            <a:r>
              <a:rPr lang="en-US" sz="2800"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ndalus" pitchFamily="18" charset="-78"/>
                <a:cs typeface="Andalus" pitchFamily="18" charset="-78"/>
              </a:rPr>
              <a:t/>
            </a:r>
            <a:br>
              <a:rPr lang="en-US" sz="2800"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ndalus" pitchFamily="18" charset="-78"/>
                <a:cs typeface="Andalus" pitchFamily="18" charset="-78"/>
              </a:rPr>
            </a:b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style>
          <a:lnRef idx="2">
            <a:schemeClr val="accent3"/>
          </a:lnRef>
          <a:fillRef idx="1">
            <a:schemeClr val="lt1"/>
          </a:fillRef>
          <a:effectRef idx="0">
            <a:schemeClr val="accent3"/>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4000" b="1" u="sng" spc="50" dirty="0" smtClean="0">
                <a:ln w="11430"/>
                <a:solidFill>
                  <a:schemeClr val="accent2">
                    <a:lumMod val="75000"/>
                  </a:schemeClr>
                </a:solidFill>
                <a:effectLst>
                  <a:outerShdw blurRad="76200" dist="50800" dir="5400000" algn="tl" rotWithShape="0">
                    <a:srgbClr val="000000">
                      <a:alpha val="65000"/>
                    </a:srgbClr>
                  </a:outerShdw>
                </a:effectLst>
              </a:rPr>
              <a:t>Derivatives of the Term Audit: </a:t>
            </a:r>
            <a:endParaRPr lang="en-US" sz="4000" b="1" u="sng" cap="all" dirty="0" smtClean="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endParaRPr>
          </a:p>
          <a:p>
            <a:pPr algn="just"/>
            <a:r>
              <a:rPr lang="en-US" sz="3200" b="1" spc="50" dirty="0" smtClean="0">
                <a:ln w="11430"/>
                <a:solidFill>
                  <a:srgbClr val="002060"/>
                </a:solidFill>
                <a:effectLst>
                  <a:outerShdw blurRad="76200" dist="50800" dir="5400000" algn="tl" rotWithShape="0">
                    <a:srgbClr val="000000">
                      <a:alpha val="65000"/>
                    </a:srgbClr>
                  </a:outerShdw>
                </a:effectLst>
              </a:rPr>
              <a:t>The term Audit is derived from the </a:t>
            </a:r>
            <a:r>
              <a:rPr lang="en-US" sz="3200" b="1" spc="50" dirty="0" err="1" smtClean="0">
                <a:ln w="11430"/>
                <a:solidFill>
                  <a:srgbClr val="002060"/>
                </a:solidFill>
                <a:effectLst>
                  <a:outerShdw blurRad="76200" dist="50800" dir="5400000" algn="tl" rotWithShape="0">
                    <a:srgbClr val="000000">
                      <a:alpha val="65000"/>
                    </a:srgbClr>
                  </a:outerShdw>
                </a:effectLst>
              </a:rPr>
              <a:t>latin</a:t>
            </a:r>
            <a:r>
              <a:rPr lang="en-US" sz="3200" b="1" spc="50" dirty="0" smtClean="0">
                <a:ln w="11430"/>
                <a:solidFill>
                  <a:srgbClr val="002060"/>
                </a:solidFill>
                <a:effectLst>
                  <a:outerShdw blurRad="76200" dist="50800" dir="5400000" algn="tl" rotWithShape="0">
                    <a:srgbClr val="000000">
                      <a:alpha val="65000"/>
                    </a:srgbClr>
                  </a:outerShdw>
                </a:effectLst>
              </a:rPr>
              <a:t> term </a:t>
            </a:r>
            <a:r>
              <a:rPr lang="en-US" sz="3200" b="1" spc="50" dirty="0" err="1" smtClean="0">
                <a:ln w="11430"/>
                <a:solidFill>
                  <a:schemeClr val="accent2">
                    <a:lumMod val="75000"/>
                  </a:schemeClr>
                </a:solidFill>
                <a:effectLst>
                  <a:outerShdw blurRad="76200" dist="50800" dir="5400000" algn="tl" rotWithShape="0">
                    <a:srgbClr val="000000">
                      <a:alpha val="65000"/>
                    </a:srgbClr>
                  </a:outerShdw>
                </a:effectLst>
              </a:rPr>
              <a:t>Audire</a:t>
            </a:r>
            <a:r>
              <a:rPr lang="en-US" sz="3200" b="1" spc="50" dirty="0" smtClean="0">
                <a:ln w="11430"/>
                <a:solidFill>
                  <a:srgbClr val="002060"/>
                </a:solidFill>
                <a:effectLst>
                  <a:outerShdw blurRad="76200" dist="50800" dir="5400000" algn="tl" rotWithShape="0">
                    <a:srgbClr val="000000">
                      <a:alpha val="65000"/>
                    </a:srgbClr>
                  </a:outerShdw>
                </a:effectLst>
              </a:rPr>
              <a:t>, which literally means, </a:t>
            </a:r>
            <a:r>
              <a:rPr lang="en-US" sz="3200" b="1" spc="50" dirty="0" smtClean="0">
                <a:ln w="11430"/>
                <a:solidFill>
                  <a:schemeClr val="accent2">
                    <a:lumMod val="75000"/>
                  </a:schemeClr>
                </a:solidFill>
                <a:effectLst>
                  <a:outerShdw blurRad="76200" dist="50800" dir="5400000" algn="tl" rotWithShape="0">
                    <a:srgbClr val="000000">
                      <a:alpha val="65000"/>
                    </a:srgbClr>
                  </a:outerShdw>
                </a:effectLst>
              </a:rPr>
              <a:t>to hear</a:t>
            </a:r>
          </a:p>
          <a:p>
            <a:pPr algn="just">
              <a:buNone/>
            </a:pPr>
            <a:endParaRPr lang="en-US" sz="2000" b="1" spc="50" dirty="0" smtClean="0">
              <a:ln w="11430"/>
              <a:solidFill>
                <a:schemeClr val="accent2">
                  <a:lumMod val="75000"/>
                </a:schemeClr>
              </a:solidFill>
              <a:effectLst>
                <a:outerShdw blurRad="76200" dist="50800" dir="5400000" algn="tl" rotWithShape="0">
                  <a:srgbClr val="000000">
                    <a:alpha val="65000"/>
                  </a:srgbClr>
                </a:outerShdw>
              </a:effectLst>
            </a:endParaRPr>
          </a:p>
          <a:p>
            <a:r>
              <a:rPr lang="en-US" sz="4000" b="1" u="sng" spc="50" dirty="0" smtClean="0">
                <a:ln w="11430"/>
                <a:solidFill>
                  <a:srgbClr val="00B050"/>
                </a:solidFill>
                <a:effectLst>
                  <a:outerShdw blurRad="76200" dist="50800" dir="5400000" algn="tl" rotWithShape="0">
                    <a:srgbClr val="000000">
                      <a:alpha val="65000"/>
                    </a:srgbClr>
                  </a:outerShdw>
                </a:effectLst>
              </a:rPr>
              <a:t>Meaning of the term Audit: </a:t>
            </a:r>
          </a:p>
          <a:p>
            <a:pPr algn="just">
              <a:buNone/>
            </a:pPr>
            <a:r>
              <a:rPr lang="en-US" sz="2800" dirty="0" smtClean="0"/>
              <a:t>	</a:t>
            </a:r>
            <a:r>
              <a:rPr lang="en-US" sz="2400" dirty="0" smtClean="0"/>
              <a:t>The word “audit” is a very generic word, it essentially </a:t>
            </a:r>
            <a:r>
              <a:rPr lang="en-US" sz="2400" dirty="0" smtClean="0">
                <a:solidFill>
                  <a:srgbClr val="0070C0"/>
                </a:solidFill>
              </a:rPr>
              <a:t>means</a:t>
            </a:r>
            <a:r>
              <a:rPr lang="en-US" sz="2400" dirty="0" smtClean="0"/>
              <a:t> to </a:t>
            </a:r>
            <a:r>
              <a:rPr lang="en-US" sz="2400" dirty="0" smtClean="0">
                <a:solidFill>
                  <a:schemeClr val="accent2">
                    <a:lumMod val="75000"/>
                  </a:schemeClr>
                </a:solidFill>
              </a:rPr>
              <a:t>examine something </a:t>
            </a:r>
            <a:r>
              <a:rPr lang="en-US" sz="2400" b="1" dirty="0" smtClean="0">
                <a:solidFill>
                  <a:schemeClr val="accent2"/>
                </a:solidFill>
              </a:rPr>
              <a:t>thoroughly</a:t>
            </a:r>
            <a:r>
              <a:rPr lang="en-US" sz="2400" dirty="0" smtClean="0"/>
              <a:t>. But as it </a:t>
            </a:r>
            <a:r>
              <a:rPr lang="en-US" sz="2400" dirty="0" smtClean="0">
                <a:solidFill>
                  <a:srgbClr val="0070C0"/>
                </a:solidFill>
              </a:rPr>
              <a:t>relates</a:t>
            </a:r>
            <a:r>
              <a:rPr lang="en-US" sz="2400" dirty="0" smtClean="0"/>
              <a:t> to </a:t>
            </a:r>
            <a:r>
              <a:rPr lang="en-US" sz="2400" u="sng" dirty="0" smtClean="0">
                <a:solidFill>
                  <a:srgbClr val="7030A0"/>
                </a:solidFill>
              </a:rPr>
              <a:t>accounting and the finance world</a:t>
            </a:r>
            <a:r>
              <a:rPr lang="en-US" sz="2400" dirty="0" smtClean="0"/>
              <a:t>, so audit meaning is the thorough inspection of the </a:t>
            </a:r>
            <a:r>
              <a:rPr lang="en-US" sz="2400" b="1" dirty="0" smtClean="0">
                <a:solidFill>
                  <a:schemeClr val="accent3"/>
                </a:solidFill>
              </a:rPr>
              <a:t>books of accounts of the organization.</a:t>
            </a:r>
            <a:r>
              <a:rPr lang="en-US" sz="2400" dirty="0" smtClean="0"/>
              <a:t> </a:t>
            </a:r>
          </a:p>
          <a:p>
            <a:pPr algn="just">
              <a:buNone/>
            </a:pPr>
            <a:endParaRPr lang="en-US" sz="2400" dirty="0" smtClean="0"/>
          </a:p>
          <a:p>
            <a:pPr algn="just"/>
            <a:r>
              <a:rPr lang="en-US" sz="2400" dirty="0" smtClean="0"/>
              <a:t>This involves the examination of </a:t>
            </a:r>
            <a:r>
              <a:rPr lang="en-US" sz="2400" dirty="0" smtClean="0">
                <a:solidFill>
                  <a:srgbClr val="FF0000"/>
                </a:solidFill>
              </a:rPr>
              <a:t>vouchers, records, books of accounts and the verification of various assets (Value or Quality)</a:t>
            </a:r>
            <a:r>
              <a:rPr lang="en-US" sz="2400" dirty="0" smtClean="0"/>
              <a:t> of the organization. </a:t>
            </a:r>
          </a:p>
          <a:p>
            <a:pPr algn="just"/>
            <a:endParaRPr lang="en-US" sz="4000" dirty="0" smtClean="0"/>
          </a:p>
          <a:p>
            <a:pPr algn="just">
              <a:buNone/>
            </a:pPr>
            <a:endParaRPr lang="en-US" sz="1400" dirty="0" smtClean="0"/>
          </a:p>
          <a:p>
            <a:pPr algn="just"/>
            <a:r>
              <a:rPr lang="en-US" sz="1600" dirty="0" smtClean="0"/>
              <a:t/>
            </a:r>
            <a:br>
              <a:rPr lang="en-US" sz="1600" dirty="0" smtClean="0"/>
            </a:br>
            <a:endPar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over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1594</TotalTime>
  <Words>3844</Words>
  <Application>Microsoft Office PowerPoint</Application>
  <PresentationFormat>On-screen Show (4:3)</PresentationFormat>
  <Paragraphs>454</Paragraphs>
  <Slides>67</Slides>
  <Notes>2</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Concourse</vt:lpstr>
      <vt:lpstr>Slide 1</vt:lpstr>
      <vt:lpstr>Content of the Topic</vt:lpstr>
      <vt:lpstr>Slide 3</vt:lpstr>
      <vt:lpstr>Introduction</vt:lpstr>
      <vt:lpstr>Slide 5</vt:lpstr>
      <vt:lpstr>Majore Measures For Protection of Public Money</vt:lpstr>
      <vt:lpstr>Slide 7</vt:lpstr>
      <vt:lpstr>Internal Control Process in Bank </vt:lpstr>
      <vt:lpstr>Slide 9</vt:lpstr>
      <vt:lpstr> Definition of Audit? </vt:lpstr>
      <vt:lpstr>Slide 11</vt:lpstr>
      <vt:lpstr>Slide 12</vt:lpstr>
      <vt:lpstr>Types of Audit:</vt:lpstr>
      <vt:lpstr>Types of Audit:</vt:lpstr>
      <vt:lpstr>Slide 15</vt:lpstr>
      <vt:lpstr>Slide 16</vt:lpstr>
      <vt:lpstr>Types of Inspection: </vt:lpstr>
      <vt:lpstr>Scope of Inspection in Bank</vt:lpstr>
      <vt:lpstr>Scope of Inspection</vt:lpstr>
      <vt:lpstr>Making difference between Audit and Inspection</vt:lpstr>
      <vt:lpstr>Slide 21</vt:lpstr>
      <vt:lpstr>Other Differences Between Audit And Inspection</vt:lpstr>
      <vt:lpstr>Slide 23</vt:lpstr>
      <vt:lpstr>Qualifications and Qualities of Auditor/Inspector: </vt:lpstr>
      <vt:lpstr>Slide 25</vt:lpstr>
      <vt:lpstr>Slide 26</vt:lpstr>
      <vt:lpstr>Slide 27</vt:lpstr>
      <vt:lpstr>Scope of Internal Audit </vt:lpstr>
      <vt:lpstr>Objectives of internal audit</vt:lpstr>
      <vt:lpstr>External Audit-Definition</vt:lpstr>
      <vt:lpstr>Scope of External Audit</vt:lpstr>
      <vt:lpstr>Slide 32</vt:lpstr>
      <vt:lpstr>Duties and Responsibilities of internal Auditor</vt:lpstr>
      <vt:lpstr>Duties and Responsibilities of internal Auditor</vt:lpstr>
      <vt:lpstr>Further Role of the Auditor</vt:lpstr>
      <vt:lpstr>Legal &amp; Regulatory Aspects of Audit and Inspection for Bank</vt:lpstr>
      <vt:lpstr>  What is a Systems Audit  </vt:lpstr>
      <vt:lpstr>Objectives of the Systems Audit</vt:lpstr>
      <vt:lpstr>Who are the Auditors</vt:lpstr>
      <vt:lpstr>Formations of Internal Audit Unit</vt:lpstr>
      <vt:lpstr>Functions of AID-1: </vt:lpstr>
      <vt:lpstr>Functions of AID-2: </vt:lpstr>
      <vt:lpstr>Auditing Process</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Scope of Internal Audit </vt:lpstr>
      <vt:lpstr>Scope of External Audit</vt:lpstr>
      <vt:lpstr>Internal Auditor vs. External Auditor </vt:lpstr>
      <vt:lpstr>Slide 60</vt:lpstr>
      <vt:lpstr>Slide 61</vt:lpstr>
      <vt:lpstr>Slide 62</vt:lpstr>
      <vt:lpstr>Ethics in Auditing</vt:lpstr>
      <vt:lpstr>Slide 64</vt:lpstr>
      <vt:lpstr>Slide 65</vt:lpstr>
      <vt:lpstr>Slide 66</vt:lpstr>
      <vt:lpstr>Slide 67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user</cp:lastModifiedBy>
  <cp:revision>1349</cp:revision>
  <dcterms:created xsi:type="dcterms:W3CDTF">2006-08-16T00:00:00Z</dcterms:created>
  <dcterms:modified xsi:type="dcterms:W3CDTF">2024-01-13T08:55:45Z</dcterms:modified>
</cp:coreProperties>
</file>