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6"/>
  </p:notesMasterIdLst>
  <p:sldIdLst>
    <p:sldId id="256" r:id="rId2"/>
    <p:sldId id="331" r:id="rId3"/>
    <p:sldId id="392" r:id="rId4"/>
    <p:sldId id="388" r:id="rId5"/>
    <p:sldId id="394" r:id="rId6"/>
    <p:sldId id="279" r:id="rId7"/>
    <p:sldId id="366" r:id="rId8"/>
    <p:sldId id="367" r:id="rId9"/>
    <p:sldId id="368" r:id="rId10"/>
    <p:sldId id="369" r:id="rId11"/>
    <p:sldId id="336" r:id="rId12"/>
    <p:sldId id="361" r:id="rId13"/>
    <p:sldId id="385" r:id="rId14"/>
    <p:sldId id="362" r:id="rId15"/>
    <p:sldId id="363" r:id="rId16"/>
    <p:sldId id="364" r:id="rId17"/>
    <p:sldId id="365" r:id="rId18"/>
    <p:sldId id="391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35" r:id="rId40"/>
    <p:sldId id="337" r:id="rId41"/>
    <p:sldId id="340" r:id="rId42"/>
    <p:sldId id="280" r:id="rId43"/>
    <p:sldId id="281" r:id="rId44"/>
    <p:sldId id="339" r:id="rId45"/>
    <p:sldId id="282" r:id="rId46"/>
    <p:sldId id="283" r:id="rId47"/>
    <p:sldId id="338" r:id="rId48"/>
    <p:sldId id="304" r:id="rId49"/>
    <p:sldId id="305" r:id="rId50"/>
    <p:sldId id="306" r:id="rId51"/>
    <p:sldId id="265" r:id="rId52"/>
    <p:sldId id="278" r:id="rId53"/>
    <p:sldId id="342" r:id="rId54"/>
    <p:sldId id="341" r:id="rId55"/>
    <p:sldId id="377" r:id="rId56"/>
    <p:sldId id="378" r:id="rId57"/>
    <p:sldId id="389" r:id="rId58"/>
    <p:sldId id="311" r:id="rId59"/>
    <p:sldId id="301" r:id="rId60"/>
    <p:sldId id="390" r:id="rId61"/>
    <p:sldId id="393" r:id="rId62"/>
    <p:sldId id="259" r:id="rId63"/>
    <p:sldId id="314" r:id="rId64"/>
    <p:sldId id="309" r:id="rId65"/>
    <p:sldId id="317" r:id="rId66"/>
    <p:sldId id="343" r:id="rId67"/>
    <p:sldId id="258" r:id="rId68"/>
    <p:sldId id="276" r:id="rId69"/>
    <p:sldId id="285" r:id="rId70"/>
    <p:sldId id="321" r:id="rId71"/>
    <p:sldId id="345" r:id="rId72"/>
    <p:sldId id="322" r:id="rId73"/>
    <p:sldId id="312" r:id="rId74"/>
    <p:sldId id="313" r:id="rId75"/>
    <p:sldId id="316" r:id="rId76"/>
    <p:sldId id="324" r:id="rId77"/>
    <p:sldId id="386" r:id="rId78"/>
    <p:sldId id="346" r:id="rId79"/>
    <p:sldId id="381" r:id="rId80"/>
    <p:sldId id="382" r:id="rId81"/>
    <p:sldId id="384" r:id="rId82"/>
    <p:sldId id="330" r:id="rId83"/>
    <p:sldId id="380" r:id="rId84"/>
    <p:sldId id="39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3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81426-B6E3-4DBF-A461-C90BF884B23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6D912D0-192E-4DAB-96FA-227A82F05792}">
      <dgm:prSet phldrT="[Text]" custT="1"/>
      <dgm:spPr/>
      <dgm:t>
        <a:bodyPr/>
        <a:lstStyle/>
        <a:p>
          <a:pPr>
            <a:buNone/>
          </a:pP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1.রাজনৈতিক দল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3B5BC1-AAF9-42C0-B061-CEA496A7807C}" type="parTrans" cxnId="{E1DC96AA-1DB1-4D43-956E-150DE4A8B840}">
      <dgm:prSet/>
      <dgm:spPr/>
      <dgm:t>
        <a:bodyPr/>
        <a:lstStyle/>
        <a:p>
          <a:endParaRPr lang="en-US"/>
        </a:p>
      </dgm:t>
    </dgm:pt>
    <dgm:pt modelId="{D8F5AD20-BAAD-4D25-A7AA-E2E02C4B18FC}" type="sibTrans" cxnId="{E1DC96AA-1DB1-4D43-956E-150DE4A8B840}">
      <dgm:prSet/>
      <dgm:spPr/>
      <dgm:t>
        <a:bodyPr/>
        <a:lstStyle/>
        <a:p>
          <a:endParaRPr lang="en-US"/>
        </a:p>
      </dgm:t>
    </dgm:pt>
    <dgm:pt modelId="{6B963276-7AB0-4123-97EE-EB5DB310ED8B}">
      <dgm:prSet phldrT="[Text]" custT="1"/>
      <dgm:spPr/>
      <dgm:t>
        <a:bodyPr/>
        <a:lstStyle/>
        <a:p>
          <a:pPr>
            <a:buNone/>
          </a:pP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2.বেসরকারি খাতের শিল্প ও বাণিজ্যিক প্রতিষ্ঠান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7CC96-6323-43C4-9DD1-EF3538EE7C98}" type="parTrans" cxnId="{6F25394B-1714-4CFE-B84E-62FCE5CE0589}">
      <dgm:prSet/>
      <dgm:spPr/>
      <dgm:t>
        <a:bodyPr/>
        <a:lstStyle/>
        <a:p>
          <a:endParaRPr lang="en-US"/>
        </a:p>
      </dgm:t>
    </dgm:pt>
    <dgm:pt modelId="{4231145C-F1A5-401F-9AF2-C4CA00FB8EA4}" type="sibTrans" cxnId="{6F25394B-1714-4CFE-B84E-62FCE5CE0589}">
      <dgm:prSet/>
      <dgm:spPr/>
      <dgm:t>
        <a:bodyPr/>
        <a:lstStyle/>
        <a:p>
          <a:endParaRPr lang="en-US"/>
        </a:p>
      </dgm:t>
    </dgm:pt>
    <dgm:pt modelId="{9A3B36D0-0D43-41FE-AA78-27680C6BEB82}">
      <dgm:prSet phldrT="[Text]" custT="1"/>
      <dgm:spPr/>
      <dgm:t>
        <a:bodyPr/>
        <a:lstStyle/>
        <a:p>
          <a:pPr>
            <a:buNone/>
          </a:pP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3.এনজিও ও সুশীলসমাজ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5A1212-E134-417C-A178-044B18ABFB2A}" type="parTrans" cxnId="{4518F8A3-D19D-4857-969E-75EF7D15C4D3}">
      <dgm:prSet/>
      <dgm:spPr/>
      <dgm:t>
        <a:bodyPr/>
        <a:lstStyle/>
        <a:p>
          <a:endParaRPr lang="en-US"/>
        </a:p>
      </dgm:t>
    </dgm:pt>
    <dgm:pt modelId="{5E4BA503-F20F-4930-BFB4-35F6696FFB7B}" type="sibTrans" cxnId="{4518F8A3-D19D-4857-969E-75EF7D15C4D3}">
      <dgm:prSet/>
      <dgm:spPr/>
      <dgm:t>
        <a:bodyPr/>
        <a:lstStyle/>
        <a:p>
          <a:endParaRPr lang="en-US"/>
        </a:p>
      </dgm:t>
    </dgm:pt>
    <dgm:pt modelId="{C2198A77-C677-40E2-846F-3DCCFE3889F8}">
      <dgm:prSet phldrT="[Text]" custT="1"/>
      <dgm:spPr/>
      <dgm:t>
        <a:bodyPr/>
        <a:lstStyle/>
        <a:p>
          <a:pPr>
            <a:buNone/>
          </a:pP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6.গণমাধ্যম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96824-06A0-40D2-BC93-E7461F4EE01A}" type="parTrans" cxnId="{68CB61FC-A176-4953-8986-F3B0E5AC72F6}">
      <dgm:prSet/>
      <dgm:spPr/>
      <dgm:t>
        <a:bodyPr/>
        <a:lstStyle/>
        <a:p>
          <a:endParaRPr lang="en-US"/>
        </a:p>
      </dgm:t>
    </dgm:pt>
    <dgm:pt modelId="{E10057E9-A188-4A81-A43E-3E55DD387459}" type="sibTrans" cxnId="{68CB61FC-A176-4953-8986-F3B0E5AC72F6}">
      <dgm:prSet/>
      <dgm:spPr/>
      <dgm:t>
        <a:bodyPr/>
        <a:lstStyle/>
        <a:p>
          <a:endParaRPr lang="en-US"/>
        </a:p>
      </dgm:t>
    </dgm:pt>
    <dgm:pt modelId="{73D058F0-E146-45DE-A998-89ADF12B45CD}">
      <dgm:prSet phldrT="[Text]" custT="1"/>
      <dgm:spPr/>
      <dgm:t>
        <a:bodyPr/>
        <a:lstStyle/>
        <a:p>
          <a:pPr>
            <a:buNone/>
          </a:pP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4.পরিবার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7FBE24-5174-4097-AB73-2793B2515E6A}" type="parTrans" cxnId="{FBD3FC8B-C44B-4FB9-8DD6-D0501630A2ED}">
      <dgm:prSet/>
      <dgm:spPr/>
      <dgm:t>
        <a:bodyPr/>
        <a:lstStyle/>
        <a:p>
          <a:endParaRPr lang="en-US"/>
        </a:p>
      </dgm:t>
    </dgm:pt>
    <dgm:pt modelId="{A384FEFE-E1A1-4CBF-B9D4-51CA5AB1D207}" type="sibTrans" cxnId="{FBD3FC8B-C44B-4FB9-8DD6-D0501630A2ED}">
      <dgm:prSet/>
      <dgm:spPr/>
      <dgm:t>
        <a:bodyPr/>
        <a:lstStyle/>
        <a:p>
          <a:endParaRPr lang="en-US"/>
        </a:p>
      </dgm:t>
    </dgm:pt>
    <dgm:pt modelId="{C117A24E-4879-4A86-8443-34AEA525CC47}">
      <dgm:prSet phldrT="[Text]" custT="1"/>
      <dgm:spPr/>
      <dgm:t>
        <a:bodyPr/>
        <a:lstStyle/>
        <a:p>
          <a:pPr>
            <a:buNone/>
          </a:pP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5.শিক্ষা প্রতিষ্ঠান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536515-2A63-41C3-A003-CCAFC81462E0}" type="parTrans" cxnId="{4A92FBDA-DBEB-4129-BBB1-C4225A90BC54}">
      <dgm:prSet/>
      <dgm:spPr/>
      <dgm:t>
        <a:bodyPr/>
        <a:lstStyle/>
        <a:p>
          <a:endParaRPr lang="en-US"/>
        </a:p>
      </dgm:t>
    </dgm:pt>
    <dgm:pt modelId="{38C75F8D-B6E5-4797-86EE-CC9701BF84C3}" type="sibTrans" cxnId="{4A92FBDA-DBEB-4129-BBB1-C4225A90BC54}">
      <dgm:prSet/>
      <dgm:spPr/>
      <dgm:t>
        <a:bodyPr/>
        <a:lstStyle/>
        <a:p>
          <a:endParaRPr lang="en-US"/>
        </a:p>
      </dgm:t>
    </dgm:pt>
    <dgm:pt modelId="{9A3077E4-C758-4594-B494-AE285567DB0F}" type="pres">
      <dgm:prSet presAssocID="{43E81426-B6E3-4DBF-A461-C90BF884B2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4AAA1-E8B0-4381-813B-8BF2C2D7B623}" type="pres">
      <dgm:prSet presAssocID="{76D912D0-192E-4DAB-96FA-227A82F05792}" presName="parentLin" presStyleCnt="0"/>
      <dgm:spPr/>
    </dgm:pt>
    <dgm:pt modelId="{041DD771-424D-4828-83D1-E76A6BD50695}" type="pres">
      <dgm:prSet presAssocID="{76D912D0-192E-4DAB-96FA-227A82F0579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6C6F5C8-BF2A-4A18-A0A9-9D9D46419F0B}" type="pres">
      <dgm:prSet presAssocID="{76D912D0-192E-4DAB-96FA-227A82F05792}" presName="parentText" presStyleLbl="node1" presStyleIdx="0" presStyleCnt="6" custScaleY="90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2D97-FE92-4358-8549-DDC36FA13C6B}" type="pres">
      <dgm:prSet presAssocID="{76D912D0-192E-4DAB-96FA-227A82F05792}" presName="negativeSpace" presStyleCnt="0"/>
      <dgm:spPr/>
    </dgm:pt>
    <dgm:pt modelId="{1FA3EA8E-E82C-4EAC-A5F8-06F49BDB315F}" type="pres">
      <dgm:prSet presAssocID="{76D912D0-192E-4DAB-96FA-227A82F05792}" presName="childText" presStyleLbl="conFgAcc1" presStyleIdx="0" presStyleCnt="6" custLinFactNeighborY="-61111">
        <dgm:presLayoutVars>
          <dgm:bulletEnabled val="1"/>
        </dgm:presLayoutVars>
      </dgm:prSet>
      <dgm:spPr/>
    </dgm:pt>
    <dgm:pt modelId="{14FEEB66-4E67-4B5D-A99C-7F108ABDEA86}" type="pres">
      <dgm:prSet presAssocID="{D8F5AD20-BAAD-4D25-A7AA-E2E02C4B18FC}" presName="spaceBetweenRectangles" presStyleCnt="0"/>
      <dgm:spPr/>
    </dgm:pt>
    <dgm:pt modelId="{0D114176-57D1-4E0D-AA60-AE81AB0524E8}" type="pres">
      <dgm:prSet presAssocID="{6B963276-7AB0-4123-97EE-EB5DB310ED8B}" presName="parentLin" presStyleCnt="0"/>
      <dgm:spPr/>
    </dgm:pt>
    <dgm:pt modelId="{AFEAD72A-B66C-4D93-8145-6B415A75F75B}" type="pres">
      <dgm:prSet presAssocID="{6B963276-7AB0-4123-97EE-EB5DB310ED8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F226C0D-A126-494A-97E6-D86CDFAB7ED2}" type="pres">
      <dgm:prSet presAssocID="{6B963276-7AB0-4123-97EE-EB5DB310ED8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8E690-1E1B-4EFA-81AF-17D90017F13A}" type="pres">
      <dgm:prSet presAssocID="{6B963276-7AB0-4123-97EE-EB5DB310ED8B}" presName="negativeSpace" presStyleCnt="0"/>
      <dgm:spPr/>
    </dgm:pt>
    <dgm:pt modelId="{FBAFAD24-0D3B-4B6C-A075-F0FEAA5DE195}" type="pres">
      <dgm:prSet presAssocID="{6B963276-7AB0-4123-97EE-EB5DB310ED8B}" presName="childText" presStyleLbl="conFgAcc1" presStyleIdx="1" presStyleCnt="6">
        <dgm:presLayoutVars>
          <dgm:bulletEnabled val="1"/>
        </dgm:presLayoutVars>
      </dgm:prSet>
      <dgm:spPr/>
    </dgm:pt>
    <dgm:pt modelId="{FF25A049-82BB-434C-A97A-3147949A1A99}" type="pres">
      <dgm:prSet presAssocID="{4231145C-F1A5-401F-9AF2-C4CA00FB8EA4}" presName="spaceBetweenRectangles" presStyleCnt="0"/>
      <dgm:spPr/>
    </dgm:pt>
    <dgm:pt modelId="{86379444-5DF1-4B4D-BB03-39FC231B1117}" type="pres">
      <dgm:prSet presAssocID="{9A3B36D0-0D43-41FE-AA78-27680C6BEB82}" presName="parentLin" presStyleCnt="0"/>
      <dgm:spPr/>
    </dgm:pt>
    <dgm:pt modelId="{49963FBC-8AEA-44F4-A041-7471626AB32A}" type="pres">
      <dgm:prSet presAssocID="{9A3B36D0-0D43-41FE-AA78-27680C6BEB82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8D08937-06DA-477A-B07B-B69027114DF4}" type="pres">
      <dgm:prSet presAssocID="{9A3B36D0-0D43-41FE-AA78-27680C6BEB8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C8168-82B8-41D5-A2E1-F1F65F2BB9E0}" type="pres">
      <dgm:prSet presAssocID="{9A3B36D0-0D43-41FE-AA78-27680C6BEB82}" presName="negativeSpace" presStyleCnt="0"/>
      <dgm:spPr/>
    </dgm:pt>
    <dgm:pt modelId="{BFEBB80C-EE9A-4825-8F06-112B81FAA342}" type="pres">
      <dgm:prSet presAssocID="{9A3B36D0-0D43-41FE-AA78-27680C6BEB82}" presName="childText" presStyleLbl="conFgAcc1" presStyleIdx="2" presStyleCnt="6">
        <dgm:presLayoutVars>
          <dgm:bulletEnabled val="1"/>
        </dgm:presLayoutVars>
      </dgm:prSet>
      <dgm:spPr/>
    </dgm:pt>
    <dgm:pt modelId="{C200DA73-4A84-4FF7-BA56-F785312DF50D}" type="pres">
      <dgm:prSet presAssocID="{5E4BA503-F20F-4930-BFB4-35F6696FFB7B}" presName="spaceBetweenRectangles" presStyleCnt="0"/>
      <dgm:spPr/>
    </dgm:pt>
    <dgm:pt modelId="{F1696C53-2722-414A-94C2-BBD41F11D9F1}" type="pres">
      <dgm:prSet presAssocID="{73D058F0-E146-45DE-A998-89ADF12B45CD}" presName="parentLin" presStyleCnt="0"/>
      <dgm:spPr/>
    </dgm:pt>
    <dgm:pt modelId="{F7273253-343B-47BE-8223-B755B091628D}" type="pres">
      <dgm:prSet presAssocID="{73D058F0-E146-45DE-A998-89ADF12B45C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266F81D-14E5-42CF-842C-EC29838C1AAF}" type="pres">
      <dgm:prSet presAssocID="{73D058F0-E146-45DE-A998-89ADF12B45C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BDE64-A03A-48CA-BCC3-6B7DD2968A48}" type="pres">
      <dgm:prSet presAssocID="{73D058F0-E146-45DE-A998-89ADF12B45CD}" presName="negativeSpace" presStyleCnt="0"/>
      <dgm:spPr/>
    </dgm:pt>
    <dgm:pt modelId="{36E00D49-5DDE-4865-BF8E-DE1FA14173F2}" type="pres">
      <dgm:prSet presAssocID="{73D058F0-E146-45DE-A998-89ADF12B45CD}" presName="childText" presStyleLbl="conFgAcc1" presStyleIdx="3" presStyleCnt="6">
        <dgm:presLayoutVars>
          <dgm:bulletEnabled val="1"/>
        </dgm:presLayoutVars>
      </dgm:prSet>
      <dgm:spPr/>
    </dgm:pt>
    <dgm:pt modelId="{BDCFBC20-5126-4E65-89C3-F49729102FA8}" type="pres">
      <dgm:prSet presAssocID="{A384FEFE-E1A1-4CBF-B9D4-51CA5AB1D207}" presName="spaceBetweenRectangles" presStyleCnt="0"/>
      <dgm:spPr/>
    </dgm:pt>
    <dgm:pt modelId="{B1214E16-0B1D-411C-9809-F63F444D11D1}" type="pres">
      <dgm:prSet presAssocID="{C117A24E-4879-4A86-8443-34AEA525CC47}" presName="parentLin" presStyleCnt="0"/>
      <dgm:spPr/>
    </dgm:pt>
    <dgm:pt modelId="{F7070FD1-3015-4B49-9B4B-65071A53FE5A}" type="pres">
      <dgm:prSet presAssocID="{C117A24E-4879-4A86-8443-34AEA525CC47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5A699F5-498F-4D97-93CF-7E3234FDB2AC}" type="pres">
      <dgm:prSet presAssocID="{C117A24E-4879-4A86-8443-34AEA525CC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FD9D9-413E-4310-9489-08201A0DD360}" type="pres">
      <dgm:prSet presAssocID="{C117A24E-4879-4A86-8443-34AEA525CC47}" presName="negativeSpace" presStyleCnt="0"/>
      <dgm:spPr/>
    </dgm:pt>
    <dgm:pt modelId="{9D8C2A21-15C0-44BB-A6A0-9B1295068465}" type="pres">
      <dgm:prSet presAssocID="{C117A24E-4879-4A86-8443-34AEA525CC47}" presName="childText" presStyleLbl="conFgAcc1" presStyleIdx="4" presStyleCnt="6">
        <dgm:presLayoutVars>
          <dgm:bulletEnabled val="1"/>
        </dgm:presLayoutVars>
      </dgm:prSet>
      <dgm:spPr/>
    </dgm:pt>
    <dgm:pt modelId="{DF089880-E194-43C6-B511-812FFB442B8E}" type="pres">
      <dgm:prSet presAssocID="{38C75F8D-B6E5-4797-86EE-CC9701BF84C3}" presName="spaceBetweenRectangles" presStyleCnt="0"/>
      <dgm:spPr/>
    </dgm:pt>
    <dgm:pt modelId="{9CD09F6F-798C-46D9-BAF3-7971EC993B57}" type="pres">
      <dgm:prSet presAssocID="{C2198A77-C677-40E2-846F-3DCCFE3889F8}" presName="parentLin" presStyleCnt="0"/>
      <dgm:spPr/>
    </dgm:pt>
    <dgm:pt modelId="{D7558EF5-1B95-4850-8564-58C45BD5473B}" type="pres">
      <dgm:prSet presAssocID="{C2198A77-C677-40E2-846F-3DCCFE3889F8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9733D7A-2D81-43CB-8900-13FC959BA0F5}" type="pres">
      <dgm:prSet presAssocID="{C2198A77-C677-40E2-846F-3DCCFE3889F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B2CCD-C1A5-496A-9DB8-809F335C1DF4}" type="pres">
      <dgm:prSet presAssocID="{C2198A77-C677-40E2-846F-3DCCFE3889F8}" presName="negativeSpace" presStyleCnt="0"/>
      <dgm:spPr/>
    </dgm:pt>
    <dgm:pt modelId="{D7F3FBE8-F91D-4A14-922C-D1D9BFA0C195}" type="pres">
      <dgm:prSet presAssocID="{C2198A77-C677-40E2-846F-3DCCFE3889F8}" presName="childText" presStyleLbl="conFgAcc1" presStyleIdx="5" presStyleCnt="6" custLinFactNeighborY="-10163">
        <dgm:presLayoutVars>
          <dgm:bulletEnabled val="1"/>
        </dgm:presLayoutVars>
      </dgm:prSet>
      <dgm:spPr/>
    </dgm:pt>
  </dgm:ptLst>
  <dgm:cxnLst>
    <dgm:cxn modelId="{4ED7A797-004F-42F3-A023-ED0CF5A7F8F6}" type="presOf" srcId="{C117A24E-4879-4A86-8443-34AEA525CC47}" destId="{95A699F5-498F-4D97-93CF-7E3234FDB2AC}" srcOrd="1" destOrd="0" presId="urn:microsoft.com/office/officeart/2005/8/layout/list1"/>
    <dgm:cxn modelId="{68CB61FC-A176-4953-8986-F3B0E5AC72F6}" srcId="{43E81426-B6E3-4DBF-A461-C90BF884B237}" destId="{C2198A77-C677-40E2-846F-3DCCFE3889F8}" srcOrd="5" destOrd="0" parTransId="{A0096824-06A0-40D2-BC93-E7461F4EE01A}" sibTransId="{E10057E9-A188-4A81-A43E-3E55DD387459}"/>
    <dgm:cxn modelId="{87EBC665-5FAC-4FA2-A1EF-667925640471}" type="presOf" srcId="{9A3B36D0-0D43-41FE-AA78-27680C6BEB82}" destId="{49963FBC-8AEA-44F4-A041-7471626AB32A}" srcOrd="0" destOrd="0" presId="urn:microsoft.com/office/officeart/2005/8/layout/list1"/>
    <dgm:cxn modelId="{FBD3FC8B-C44B-4FB9-8DD6-D0501630A2ED}" srcId="{43E81426-B6E3-4DBF-A461-C90BF884B237}" destId="{73D058F0-E146-45DE-A998-89ADF12B45CD}" srcOrd="3" destOrd="0" parTransId="{467FBE24-5174-4097-AB73-2793B2515E6A}" sibTransId="{A384FEFE-E1A1-4CBF-B9D4-51CA5AB1D207}"/>
    <dgm:cxn modelId="{C1041D67-967A-4B48-A2A2-3E36B327C4B6}" type="presOf" srcId="{43E81426-B6E3-4DBF-A461-C90BF884B237}" destId="{9A3077E4-C758-4594-B494-AE285567DB0F}" srcOrd="0" destOrd="0" presId="urn:microsoft.com/office/officeart/2005/8/layout/list1"/>
    <dgm:cxn modelId="{6F25394B-1714-4CFE-B84E-62FCE5CE0589}" srcId="{43E81426-B6E3-4DBF-A461-C90BF884B237}" destId="{6B963276-7AB0-4123-97EE-EB5DB310ED8B}" srcOrd="1" destOrd="0" parTransId="{D817CC96-6323-43C4-9DD1-EF3538EE7C98}" sibTransId="{4231145C-F1A5-401F-9AF2-C4CA00FB8EA4}"/>
    <dgm:cxn modelId="{DEF954B1-7114-46AD-AC39-07A298E0EF69}" type="presOf" srcId="{9A3B36D0-0D43-41FE-AA78-27680C6BEB82}" destId="{58D08937-06DA-477A-B07B-B69027114DF4}" srcOrd="1" destOrd="0" presId="urn:microsoft.com/office/officeart/2005/8/layout/list1"/>
    <dgm:cxn modelId="{AF8C675A-1BAA-473A-8CA7-E6ACEC8D0287}" type="presOf" srcId="{76D912D0-192E-4DAB-96FA-227A82F05792}" destId="{041DD771-424D-4828-83D1-E76A6BD50695}" srcOrd="0" destOrd="0" presId="urn:microsoft.com/office/officeart/2005/8/layout/list1"/>
    <dgm:cxn modelId="{828D77EF-B5AE-43D6-9221-03D7EE0131B8}" type="presOf" srcId="{C2198A77-C677-40E2-846F-3DCCFE3889F8}" destId="{D7558EF5-1B95-4850-8564-58C45BD5473B}" srcOrd="0" destOrd="0" presId="urn:microsoft.com/office/officeart/2005/8/layout/list1"/>
    <dgm:cxn modelId="{4518F8A3-D19D-4857-969E-75EF7D15C4D3}" srcId="{43E81426-B6E3-4DBF-A461-C90BF884B237}" destId="{9A3B36D0-0D43-41FE-AA78-27680C6BEB82}" srcOrd="2" destOrd="0" parTransId="{235A1212-E134-417C-A178-044B18ABFB2A}" sibTransId="{5E4BA503-F20F-4930-BFB4-35F6696FFB7B}"/>
    <dgm:cxn modelId="{4A92FBDA-DBEB-4129-BBB1-C4225A90BC54}" srcId="{43E81426-B6E3-4DBF-A461-C90BF884B237}" destId="{C117A24E-4879-4A86-8443-34AEA525CC47}" srcOrd="4" destOrd="0" parTransId="{E1536515-2A63-41C3-A003-CCAFC81462E0}" sibTransId="{38C75F8D-B6E5-4797-86EE-CC9701BF84C3}"/>
    <dgm:cxn modelId="{02BD2345-51F1-4770-AF86-C4E7E7804B21}" type="presOf" srcId="{6B963276-7AB0-4123-97EE-EB5DB310ED8B}" destId="{AFEAD72A-B66C-4D93-8145-6B415A75F75B}" srcOrd="0" destOrd="0" presId="urn:microsoft.com/office/officeart/2005/8/layout/list1"/>
    <dgm:cxn modelId="{5956787A-732A-48C1-99C1-7015130A425D}" type="presOf" srcId="{C2198A77-C677-40E2-846F-3DCCFE3889F8}" destId="{B9733D7A-2D81-43CB-8900-13FC959BA0F5}" srcOrd="1" destOrd="0" presId="urn:microsoft.com/office/officeart/2005/8/layout/list1"/>
    <dgm:cxn modelId="{249AE46F-3818-4025-BD08-3A266B9A13D1}" type="presOf" srcId="{C117A24E-4879-4A86-8443-34AEA525CC47}" destId="{F7070FD1-3015-4B49-9B4B-65071A53FE5A}" srcOrd="0" destOrd="0" presId="urn:microsoft.com/office/officeart/2005/8/layout/list1"/>
    <dgm:cxn modelId="{E1DC96AA-1DB1-4D43-956E-150DE4A8B840}" srcId="{43E81426-B6E3-4DBF-A461-C90BF884B237}" destId="{76D912D0-192E-4DAB-96FA-227A82F05792}" srcOrd="0" destOrd="0" parTransId="{583B5BC1-AAF9-42C0-B061-CEA496A7807C}" sibTransId="{D8F5AD20-BAAD-4D25-A7AA-E2E02C4B18FC}"/>
    <dgm:cxn modelId="{7989ED30-355E-4458-8D5A-89363FAE3417}" type="presOf" srcId="{76D912D0-192E-4DAB-96FA-227A82F05792}" destId="{A6C6F5C8-BF2A-4A18-A0A9-9D9D46419F0B}" srcOrd="1" destOrd="0" presId="urn:microsoft.com/office/officeart/2005/8/layout/list1"/>
    <dgm:cxn modelId="{F5FED9E5-B538-45F4-85C7-B901F5F67817}" type="presOf" srcId="{73D058F0-E146-45DE-A998-89ADF12B45CD}" destId="{F7273253-343B-47BE-8223-B755B091628D}" srcOrd="0" destOrd="0" presId="urn:microsoft.com/office/officeart/2005/8/layout/list1"/>
    <dgm:cxn modelId="{3C7DFC4F-C420-4D26-BA2E-09DEF887222A}" type="presOf" srcId="{73D058F0-E146-45DE-A998-89ADF12B45CD}" destId="{7266F81D-14E5-42CF-842C-EC29838C1AAF}" srcOrd="1" destOrd="0" presId="urn:microsoft.com/office/officeart/2005/8/layout/list1"/>
    <dgm:cxn modelId="{6522F940-AE2C-44F2-969E-6FE382E56045}" type="presOf" srcId="{6B963276-7AB0-4123-97EE-EB5DB310ED8B}" destId="{2F226C0D-A126-494A-97E6-D86CDFAB7ED2}" srcOrd="1" destOrd="0" presId="urn:microsoft.com/office/officeart/2005/8/layout/list1"/>
    <dgm:cxn modelId="{23C96EE8-6926-4B33-85F3-F15322F2BA80}" type="presParOf" srcId="{9A3077E4-C758-4594-B494-AE285567DB0F}" destId="{B9F4AAA1-E8B0-4381-813B-8BF2C2D7B623}" srcOrd="0" destOrd="0" presId="urn:microsoft.com/office/officeart/2005/8/layout/list1"/>
    <dgm:cxn modelId="{9D6EDAF2-0EDB-4ED7-B55D-4CCFDCC44321}" type="presParOf" srcId="{B9F4AAA1-E8B0-4381-813B-8BF2C2D7B623}" destId="{041DD771-424D-4828-83D1-E76A6BD50695}" srcOrd="0" destOrd="0" presId="urn:microsoft.com/office/officeart/2005/8/layout/list1"/>
    <dgm:cxn modelId="{F525FAD9-1F6C-430F-9D1F-FA6668A2F5A2}" type="presParOf" srcId="{B9F4AAA1-E8B0-4381-813B-8BF2C2D7B623}" destId="{A6C6F5C8-BF2A-4A18-A0A9-9D9D46419F0B}" srcOrd="1" destOrd="0" presId="urn:microsoft.com/office/officeart/2005/8/layout/list1"/>
    <dgm:cxn modelId="{06326F31-4134-4302-A7FA-EDB6FCDC94C5}" type="presParOf" srcId="{9A3077E4-C758-4594-B494-AE285567DB0F}" destId="{86732D97-FE92-4358-8549-DDC36FA13C6B}" srcOrd="1" destOrd="0" presId="urn:microsoft.com/office/officeart/2005/8/layout/list1"/>
    <dgm:cxn modelId="{FF92592C-7552-435A-B454-D44894045863}" type="presParOf" srcId="{9A3077E4-C758-4594-B494-AE285567DB0F}" destId="{1FA3EA8E-E82C-4EAC-A5F8-06F49BDB315F}" srcOrd="2" destOrd="0" presId="urn:microsoft.com/office/officeart/2005/8/layout/list1"/>
    <dgm:cxn modelId="{00673094-6A0A-4274-9556-F42FA697A3CD}" type="presParOf" srcId="{9A3077E4-C758-4594-B494-AE285567DB0F}" destId="{14FEEB66-4E67-4B5D-A99C-7F108ABDEA86}" srcOrd="3" destOrd="0" presId="urn:microsoft.com/office/officeart/2005/8/layout/list1"/>
    <dgm:cxn modelId="{D7229C02-353D-454C-B2C7-BA6F780709E9}" type="presParOf" srcId="{9A3077E4-C758-4594-B494-AE285567DB0F}" destId="{0D114176-57D1-4E0D-AA60-AE81AB0524E8}" srcOrd="4" destOrd="0" presId="urn:microsoft.com/office/officeart/2005/8/layout/list1"/>
    <dgm:cxn modelId="{ACC3B004-45E0-4345-83B9-E1C68D2F3849}" type="presParOf" srcId="{0D114176-57D1-4E0D-AA60-AE81AB0524E8}" destId="{AFEAD72A-B66C-4D93-8145-6B415A75F75B}" srcOrd="0" destOrd="0" presId="urn:microsoft.com/office/officeart/2005/8/layout/list1"/>
    <dgm:cxn modelId="{6F9C5DDD-D99B-4C81-944E-B5DC033E4AE7}" type="presParOf" srcId="{0D114176-57D1-4E0D-AA60-AE81AB0524E8}" destId="{2F226C0D-A126-494A-97E6-D86CDFAB7ED2}" srcOrd="1" destOrd="0" presId="urn:microsoft.com/office/officeart/2005/8/layout/list1"/>
    <dgm:cxn modelId="{6DFF5B2D-1089-4E45-87B5-762BD53208E6}" type="presParOf" srcId="{9A3077E4-C758-4594-B494-AE285567DB0F}" destId="{68B8E690-1E1B-4EFA-81AF-17D90017F13A}" srcOrd="5" destOrd="0" presId="urn:microsoft.com/office/officeart/2005/8/layout/list1"/>
    <dgm:cxn modelId="{F7C08217-8B9D-4FBD-AA6D-FC542D3C144F}" type="presParOf" srcId="{9A3077E4-C758-4594-B494-AE285567DB0F}" destId="{FBAFAD24-0D3B-4B6C-A075-F0FEAA5DE195}" srcOrd="6" destOrd="0" presId="urn:microsoft.com/office/officeart/2005/8/layout/list1"/>
    <dgm:cxn modelId="{E0FA84C8-9C5F-4A3C-A9B0-933C652EE198}" type="presParOf" srcId="{9A3077E4-C758-4594-B494-AE285567DB0F}" destId="{FF25A049-82BB-434C-A97A-3147949A1A99}" srcOrd="7" destOrd="0" presId="urn:microsoft.com/office/officeart/2005/8/layout/list1"/>
    <dgm:cxn modelId="{C7EAC86E-BC5D-4474-A221-54F3BB0A9F96}" type="presParOf" srcId="{9A3077E4-C758-4594-B494-AE285567DB0F}" destId="{86379444-5DF1-4B4D-BB03-39FC231B1117}" srcOrd="8" destOrd="0" presId="urn:microsoft.com/office/officeart/2005/8/layout/list1"/>
    <dgm:cxn modelId="{273C3E58-4DEF-4D14-B14A-94C94FBDCB79}" type="presParOf" srcId="{86379444-5DF1-4B4D-BB03-39FC231B1117}" destId="{49963FBC-8AEA-44F4-A041-7471626AB32A}" srcOrd="0" destOrd="0" presId="urn:microsoft.com/office/officeart/2005/8/layout/list1"/>
    <dgm:cxn modelId="{C4586305-BBD5-4C47-9A1E-41A7490359EE}" type="presParOf" srcId="{86379444-5DF1-4B4D-BB03-39FC231B1117}" destId="{58D08937-06DA-477A-B07B-B69027114DF4}" srcOrd="1" destOrd="0" presId="urn:microsoft.com/office/officeart/2005/8/layout/list1"/>
    <dgm:cxn modelId="{212D80F5-2081-437F-976E-26FBA9D3813D}" type="presParOf" srcId="{9A3077E4-C758-4594-B494-AE285567DB0F}" destId="{EA5C8168-82B8-41D5-A2E1-F1F65F2BB9E0}" srcOrd="9" destOrd="0" presId="urn:microsoft.com/office/officeart/2005/8/layout/list1"/>
    <dgm:cxn modelId="{16957F40-C0D3-4768-AF71-B4E3580B3F3E}" type="presParOf" srcId="{9A3077E4-C758-4594-B494-AE285567DB0F}" destId="{BFEBB80C-EE9A-4825-8F06-112B81FAA342}" srcOrd="10" destOrd="0" presId="urn:microsoft.com/office/officeart/2005/8/layout/list1"/>
    <dgm:cxn modelId="{94E14BF8-C290-45ED-8717-2687D3B02645}" type="presParOf" srcId="{9A3077E4-C758-4594-B494-AE285567DB0F}" destId="{C200DA73-4A84-4FF7-BA56-F785312DF50D}" srcOrd="11" destOrd="0" presId="urn:microsoft.com/office/officeart/2005/8/layout/list1"/>
    <dgm:cxn modelId="{6842A020-B993-4B5F-AFD8-8F7F8D31A050}" type="presParOf" srcId="{9A3077E4-C758-4594-B494-AE285567DB0F}" destId="{F1696C53-2722-414A-94C2-BBD41F11D9F1}" srcOrd="12" destOrd="0" presId="urn:microsoft.com/office/officeart/2005/8/layout/list1"/>
    <dgm:cxn modelId="{9CC130CD-5486-4681-AD33-1F52D75301B2}" type="presParOf" srcId="{F1696C53-2722-414A-94C2-BBD41F11D9F1}" destId="{F7273253-343B-47BE-8223-B755B091628D}" srcOrd="0" destOrd="0" presId="urn:microsoft.com/office/officeart/2005/8/layout/list1"/>
    <dgm:cxn modelId="{9FE96FD4-4CFD-45C0-B3CF-C82D6A6A880B}" type="presParOf" srcId="{F1696C53-2722-414A-94C2-BBD41F11D9F1}" destId="{7266F81D-14E5-42CF-842C-EC29838C1AAF}" srcOrd="1" destOrd="0" presId="urn:microsoft.com/office/officeart/2005/8/layout/list1"/>
    <dgm:cxn modelId="{F8537C67-B4AD-42D0-93E2-06D391028ACB}" type="presParOf" srcId="{9A3077E4-C758-4594-B494-AE285567DB0F}" destId="{305BDE64-A03A-48CA-BCC3-6B7DD2968A48}" srcOrd="13" destOrd="0" presId="urn:microsoft.com/office/officeart/2005/8/layout/list1"/>
    <dgm:cxn modelId="{F8831BC8-6524-49D7-9E88-2E450E0BC647}" type="presParOf" srcId="{9A3077E4-C758-4594-B494-AE285567DB0F}" destId="{36E00D49-5DDE-4865-BF8E-DE1FA14173F2}" srcOrd="14" destOrd="0" presId="urn:microsoft.com/office/officeart/2005/8/layout/list1"/>
    <dgm:cxn modelId="{A722C2A6-AF99-487A-8000-585935D0F4D8}" type="presParOf" srcId="{9A3077E4-C758-4594-B494-AE285567DB0F}" destId="{BDCFBC20-5126-4E65-89C3-F49729102FA8}" srcOrd="15" destOrd="0" presId="urn:microsoft.com/office/officeart/2005/8/layout/list1"/>
    <dgm:cxn modelId="{6124A467-9531-4B09-903A-7E626B4679A8}" type="presParOf" srcId="{9A3077E4-C758-4594-B494-AE285567DB0F}" destId="{B1214E16-0B1D-411C-9809-F63F444D11D1}" srcOrd="16" destOrd="0" presId="urn:microsoft.com/office/officeart/2005/8/layout/list1"/>
    <dgm:cxn modelId="{E8F15873-96DF-4B0A-BA57-91AF672EE69B}" type="presParOf" srcId="{B1214E16-0B1D-411C-9809-F63F444D11D1}" destId="{F7070FD1-3015-4B49-9B4B-65071A53FE5A}" srcOrd="0" destOrd="0" presId="urn:microsoft.com/office/officeart/2005/8/layout/list1"/>
    <dgm:cxn modelId="{B75CBCD4-39EB-4C5C-BC91-84781F23F068}" type="presParOf" srcId="{B1214E16-0B1D-411C-9809-F63F444D11D1}" destId="{95A699F5-498F-4D97-93CF-7E3234FDB2AC}" srcOrd="1" destOrd="0" presId="urn:microsoft.com/office/officeart/2005/8/layout/list1"/>
    <dgm:cxn modelId="{A2A7026E-D649-42F4-B874-5F78A8E2B36D}" type="presParOf" srcId="{9A3077E4-C758-4594-B494-AE285567DB0F}" destId="{971FD9D9-413E-4310-9489-08201A0DD360}" srcOrd="17" destOrd="0" presId="urn:microsoft.com/office/officeart/2005/8/layout/list1"/>
    <dgm:cxn modelId="{C2FBBE2B-82A5-4A83-814C-2EBC26DF49C9}" type="presParOf" srcId="{9A3077E4-C758-4594-B494-AE285567DB0F}" destId="{9D8C2A21-15C0-44BB-A6A0-9B1295068465}" srcOrd="18" destOrd="0" presId="urn:microsoft.com/office/officeart/2005/8/layout/list1"/>
    <dgm:cxn modelId="{47FAB83F-53AA-4C51-90D1-A208A32DEAC8}" type="presParOf" srcId="{9A3077E4-C758-4594-B494-AE285567DB0F}" destId="{DF089880-E194-43C6-B511-812FFB442B8E}" srcOrd="19" destOrd="0" presId="urn:microsoft.com/office/officeart/2005/8/layout/list1"/>
    <dgm:cxn modelId="{E98B3BFA-F85A-4948-9A58-B5191EBC4693}" type="presParOf" srcId="{9A3077E4-C758-4594-B494-AE285567DB0F}" destId="{9CD09F6F-798C-46D9-BAF3-7971EC993B57}" srcOrd="20" destOrd="0" presId="urn:microsoft.com/office/officeart/2005/8/layout/list1"/>
    <dgm:cxn modelId="{AF64D831-0113-4C9D-9C0E-E2D1FDB3234B}" type="presParOf" srcId="{9CD09F6F-798C-46D9-BAF3-7971EC993B57}" destId="{D7558EF5-1B95-4850-8564-58C45BD5473B}" srcOrd="0" destOrd="0" presId="urn:microsoft.com/office/officeart/2005/8/layout/list1"/>
    <dgm:cxn modelId="{E575B8EA-44AC-4CDC-A391-0C2DA3ABCC27}" type="presParOf" srcId="{9CD09F6F-798C-46D9-BAF3-7971EC993B57}" destId="{B9733D7A-2D81-43CB-8900-13FC959BA0F5}" srcOrd="1" destOrd="0" presId="urn:microsoft.com/office/officeart/2005/8/layout/list1"/>
    <dgm:cxn modelId="{B16D8368-665F-480B-83A3-A459831B5400}" type="presParOf" srcId="{9A3077E4-C758-4594-B494-AE285567DB0F}" destId="{0CBB2CCD-C1A5-496A-9DB8-809F335C1DF4}" srcOrd="21" destOrd="0" presId="urn:microsoft.com/office/officeart/2005/8/layout/list1"/>
    <dgm:cxn modelId="{A8247C2B-1F25-4229-96BD-E2F65CD30C1C}" type="presParOf" srcId="{9A3077E4-C758-4594-B494-AE285567DB0F}" destId="{D7F3FBE8-F91D-4A14-922C-D1D9BFA0C19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3EA8E-E82C-4EAC-A5F8-06F49BDB315F}">
      <dsp:nvSpPr>
        <dsp:cNvPr id="0" name=""/>
        <dsp:cNvSpPr/>
      </dsp:nvSpPr>
      <dsp:spPr>
        <a:xfrm>
          <a:off x="0" y="230901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6F5C8-BF2A-4A18-A0A9-9D9D46419F0B}">
      <dsp:nvSpPr>
        <dsp:cNvPr id="0" name=""/>
        <dsp:cNvSpPr/>
      </dsp:nvSpPr>
      <dsp:spPr>
        <a:xfrm>
          <a:off x="457200" y="46598"/>
          <a:ext cx="6400800" cy="5635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1.রাজনৈতিক দল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11" y="74109"/>
        <a:ext cx="6345778" cy="508541"/>
      </dsp:txXfrm>
    </dsp:sp>
    <dsp:sp modelId="{FBAFAD24-0D3B-4B6C-A075-F0FEAA5DE195}">
      <dsp:nvSpPr>
        <dsp:cNvPr id="0" name=""/>
        <dsp:cNvSpPr/>
      </dsp:nvSpPr>
      <dsp:spPr>
        <a:xfrm>
          <a:off x="0" y="1252761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2324921"/>
              <a:satOff val="-7429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26C0D-A126-494A-97E6-D86CDFAB7ED2}">
      <dsp:nvSpPr>
        <dsp:cNvPr id="0" name=""/>
        <dsp:cNvSpPr/>
      </dsp:nvSpPr>
      <dsp:spPr>
        <a:xfrm>
          <a:off x="457200" y="942801"/>
          <a:ext cx="6400800" cy="619920"/>
        </a:xfrm>
        <a:prstGeom prst="roundRect">
          <a:avLst/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2.বেসরকারি খাতের শিল্প ও বাণিজ্যিক প্রতিষ্ঠান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462" y="973063"/>
        <a:ext cx="6340276" cy="559396"/>
      </dsp:txXfrm>
    </dsp:sp>
    <dsp:sp modelId="{BFEBB80C-EE9A-4825-8F06-112B81FAA342}">
      <dsp:nvSpPr>
        <dsp:cNvPr id="0" name=""/>
        <dsp:cNvSpPr/>
      </dsp:nvSpPr>
      <dsp:spPr>
        <a:xfrm>
          <a:off x="0" y="2205321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4649843"/>
              <a:satOff val="-14858"/>
              <a:lumOff val="-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08937-06DA-477A-B07B-B69027114DF4}">
      <dsp:nvSpPr>
        <dsp:cNvPr id="0" name=""/>
        <dsp:cNvSpPr/>
      </dsp:nvSpPr>
      <dsp:spPr>
        <a:xfrm>
          <a:off x="457200" y="1895361"/>
          <a:ext cx="6400800" cy="619920"/>
        </a:xfrm>
        <a:prstGeom prst="roundRect">
          <a:avLst/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3.এনজিও ও সুশীলসমাজ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462" y="1925623"/>
        <a:ext cx="6340276" cy="559396"/>
      </dsp:txXfrm>
    </dsp:sp>
    <dsp:sp modelId="{36E00D49-5DDE-4865-BF8E-DE1FA14173F2}">
      <dsp:nvSpPr>
        <dsp:cNvPr id="0" name=""/>
        <dsp:cNvSpPr/>
      </dsp:nvSpPr>
      <dsp:spPr>
        <a:xfrm>
          <a:off x="0" y="3157881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6974765"/>
              <a:satOff val="-22287"/>
              <a:lumOff val="-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6F81D-14E5-42CF-842C-EC29838C1AAF}">
      <dsp:nvSpPr>
        <dsp:cNvPr id="0" name=""/>
        <dsp:cNvSpPr/>
      </dsp:nvSpPr>
      <dsp:spPr>
        <a:xfrm>
          <a:off x="457200" y="2847921"/>
          <a:ext cx="6400800" cy="619920"/>
        </a:xfrm>
        <a:prstGeom prst="roundRect">
          <a:avLst/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4.পরিবার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462" y="2878183"/>
        <a:ext cx="6340276" cy="559396"/>
      </dsp:txXfrm>
    </dsp:sp>
    <dsp:sp modelId="{9D8C2A21-15C0-44BB-A6A0-9B1295068465}">
      <dsp:nvSpPr>
        <dsp:cNvPr id="0" name=""/>
        <dsp:cNvSpPr/>
      </dsp:nvSpPr>
      <dsp:spPr>
        <a:xfrm>
          <a:off x="0" y="4110441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9299686"/>
              <a:satOff val="-29716"/>
              <a:lumOff val="-7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699F5-498F-4D97-93CF-7E3234FDB2AC}">
      <dsp:nvSpPr>
        <dsp:cNvPr id="0" name=""/>
        <dsp:cNvSpPr/>
      </dsp:nvSpPr>
      <dsp:spPr>
        <a:xfrm>
          <a:off x="457200" y="3800481"/>
          <a:ext cx="6400800" cy="619920"/>
        </a:xfrm>
        <a:prstGeom prst="roundRect">
          <a:avLst/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5.শিক্ষা প্রতিষ্ঠান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462" y="3830743"/>
        <a:ext cx="6340276" cy="559396"/>
      </dsp:txXfrm>
    </dsp:sp>
    <dsp:sp modelId="{D7F3FBE8-F91D-4A14-922C-D1D9BFA0C195}">
      <dsp:nvSpPr>
        <dsp:cNvPr id="0" name=""/>
        <dsp:cNvSpPr/>
      </dsp:nvSpPr>
      <dsp:spPr>
        <a:xfrm>
          <a:off x="0" y="5031500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33D7A-2D81-43CB-8900-13FC959BA0F5}">
      <dsp:nvSpPr>
        <dsp:cNvPr id="0" name=""/>
        <dsp:cNvSpPr/>
      </dsp:nvSpPr>
      <dsp:spPr>
        <a:xfrm>
          <a:off x="457200" y="4753041"/>
          <a:ext cx="6400800" cy="61992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6.গণমাধ্যম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462" y="4783303"/>
        <a:ext cx="63402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EDF9-86B5-4904-956B-E63E898E400A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36A91-FAD1-4C87-A636-A9AD24CA6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3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2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39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NIS%20Work%20Plan-2016-1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the Presentation on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National Integrity Strategy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(NIS)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  <a:b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gyt</a:t>
            </a:r>
            <a:r>
              <a:rPr lang="en-US" sz="4000" b="1" i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wejøvj</a:t>
            </a:r>
            <a:r>
              <a:rPr lang="en-US" sz="4000" b="1" i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4000" b="1" i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DccwiPvjK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wefvMxq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Lyjbv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219200"/>
            <a:ext cx="5410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NIAC: National Integrity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Advisory Committee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EC: Executive Committee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NIIU: National Integrity Implementation Unit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EC: Ethics Committee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IFP: Integrity Focal Point</a:t>
            </a:r>
          </a:p>
        </p:txBody>
      </p:sp>
    </p:spTree>
    <p:extLst>
      <p:ext uri="{BB962C8B-B14F-4D97-AF65-F5344CB8AC3E}">
        <p14:creationId xmlns:p14="http://schemas.microsoft.com/office/powerpoint/2010/main" xmlns="" val="4102207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KŠkjcÎ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Movi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¨‡q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gwš¿cwil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A‡±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vei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2012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761" t="21421" r="36361" b="13792"/>
          <a:stretch/>
        </p:blipFill>
        <p:spPr>
          <a:xfrm>
            <a:off x="0" y="2057401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33CC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রুপকল্প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অভিলক্ষ্য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২০০৯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রুপকল্প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সুখী-সমৃদ্ধ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as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অভিলক্ষ্য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6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aviYv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mvaviYfv‡e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buNone/>
            </a:pP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-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mZZv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cÖfvweZ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AvPiYMZ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DrKl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Kv‡jvËxY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gvb`Û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cÖ_vi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AvbyMZ¨I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-e¨w³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KZ©e¨wbôv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mZZv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Z_v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PwiÎwbôv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-e¨w³i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mgwó‡ZB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©|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AbykxjbI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Riæix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84163" indent="-284163" algn="ctr">
              <a:buNone/>
            </a:pPr>
            <a:endParaRPr lang="en-US" sz="4800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ctr">
              <a:buNone/>
            </a:pPr>
            <a:r>
              <a:rPr lang="en-US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 smtClean="0"/>
          </a:p>
          <a:p>
            <a:pPr marL="284163" indent="-284163"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ট্রান্সপারেন্সি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Jeremy Pope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রা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‡óª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2800" dirty="0" smtClean="0"/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অঙ্গাঙ্গীভাবে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নীতিচেতনা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evaI</a:t>
            </a:r>
            <a:r>
              <a:rPr lang="en-US" sz="3600" dirty="0" smtClean="0"/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284163" indent="-284163" algn="ctr">
              <a:buNone/>
            </a:pP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marL="284163" indent="-284163"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পরাকৌশল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ইন-কানুন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বিধিবিধান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োলা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চরিত্রনিষ্ঠ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প্রতিষ্ঠানসমুহে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6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284163" indent="-284163" algn="ctr">
              <a:buNone/>
            </a:pP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দ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বিমো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marL="284163" indent="-284163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>
              <a:buNone/>
            </a:pP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পঞ্চ-বার্ষিক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(2011-2015)</a:t>
            </a:r>
          </a:p>
          <a:p>
            <a:pPr marL="284163" indent="-284163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ূর্নীতি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>
              <a:buNone/>
            </a:pP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পঞ্চ-বার্ষিক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(2016-2020)</a:t>
            </a:r>
          </a:p>
          <a:p>
            <a:pPr marL="284163" indent="-284163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NIS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পূর্নাংগ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>
              <a:buNone/>
            </a:pP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(২০১০-২০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284163" indent="-284163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ার্যক্রম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8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DAFD1B-5FE2-4185-8692-C8769E58A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অ)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</a:t>
            </a:r>
            <a:r>
              <a:rPr lang="as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>
              <a:buFontTx/>
              <a:buChar char="-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প্রতিষ্ঠানসমুহ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1.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>
              <a:buFontTx/>
              <a:buChar char="-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সরকারসমুহ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(আ)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অরাষ্ট্রীয় প্রতিষ্ঠান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>
              <a:buFontTx/>
              <a:buChar char="-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>
              <a:buFontTx/>
              <a:buChar char="-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অরাষ্ট্রীয় 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6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Aivóªxq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cÖwZôvb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`j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emiKvwi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GbwRI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mgvR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cwievi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MYgva¨g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3200" dirty="0" smtClean="0">
                <a:latin typeface="Arial" pitchFamily="34" charset="0"/>
                <a:cs typeface="Arial" pitchFamily="34" charset="0"/>
              </a:rPr>
              <a:t>৮.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gvbevwaKvi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Kwgkb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৯.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wmwU‡Rb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Dfq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b¨vqcivqbZv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ivL‡Q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র্ম-পরিকল্পনা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10000"/>
              </a:lnSpc>
              <a:buNone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1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1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1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ফোকাল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marL="342900" lvl="1" indent="0" algn="just">
              <a:lnSpc>
                <a:spcPct val="11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lvl="1" indent="0" algn="just">
              <a:lnSpc>
                <a:spcPct val="110000"/>
              </a:lnSpc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pPr marL="342900" lvl="1" indent="0" algn="just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Comment 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Share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(Experience/Information)</a:t>
            </a:r>
          </a:p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Fair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র্ম-পরিকল্পনা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প্রনোদনা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xmlns="" val="8255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র্ম-পরিকল্পনা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উন্নীতকরণ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ে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5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র্ম-পরিকল্পনা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কাঠামো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৬. </a:t>
            </a:r>
            <a:r>
              <a:rPr lang="en-US" sz="4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স্বচ্ছতা</a:t>
            </a:r>
            <a:r>
              <a:rPr lang="en-US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জবাবদি</a:t>
            </a:r>
            <a:r>
              <a:rPr lang="as-IN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4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িতা</a:t>
            </a:r>
            <a:endParaRPr lang="en-US" sz="32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অভি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য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োগ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ম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কর্তা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.২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দ্রুততম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সময়ে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অভি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য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োগ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/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স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ংশ্লিষ্ট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ব্যক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ত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অ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ব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হ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ি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ণ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.৩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আ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ই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আ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ত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য়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দায়িত্বপ্রাপ্ত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ম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কর্তা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মনোনয়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আপিল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নিয়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গ 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.৪ </a:t>
            </a:r>
            <a:r>
              <a:rPr lang="en-US" sz="32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3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</a:t>
            </a:r>
            <a:r>
              <a:rPr lang="en-US" sz="3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as-IN" sz="3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en-US" sz="3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ে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আ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ত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য়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দায়িত্বপ্রাপ্ত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ম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কর্তার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ওয়েবসা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ট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প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শ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.৫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স্বপ্রণোদিত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শ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ি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া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প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ণ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ন </a:t>
            </a:r>
          </a:p>
          <a:p>
            <a:pPr marL="342900" lvl="1" indent="0" algn="just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8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US" sz="40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র্ম-পরিকল্পনা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কাঠামো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৭.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উদ্ভাবনী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উ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্যোগ</a:t>
            </a:r>
            <a:endParaRPr lang="en-US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৭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ইনোভেশন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টিম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গঠন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৭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.২ইনোভেশন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টিম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র্তৃক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উপস্থাপিত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উ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দ্ভাবনী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ধারনা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বাস্তবায়ন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ণ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ল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য়/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/ 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ু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চ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ং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্লিষ্ট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 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</a:t>
            </a:r>
            <a:endParaRPr lang="en-US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ষ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কর্ম-সম্পা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 </a:t>
            </a:r>
            <a:r>
              <a:rPr lang="en-US" sz="36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চুক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ণ</a:t>
            </a: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.২ 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ষ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য় 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ণয়ন</a:t>
            </a:r>
            <a:endParaRPr lang="en-US" sz="36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৯.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শুদ্ধাচার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কৌশলে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উল্লিখিত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endParaRPr lang="en-US" dirty="0"/>
          </a:p>
          <a:p>
            <a:pPr marL="3429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4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US" sz="40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য়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শুদ্ধাচার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ৌ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 </a:t>
            </a:r>
            <a:r>
              <a:rPr lang="as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র্ম-পরিকল্পনা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কাঠামো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১০. 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বাজেট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বরাদ্দ</a:t>
            </a:r>
            <a:endParaRPr lang="en-US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১০.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শ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ুদ্ধাচার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আনুমানিক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বাজেট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বরাদ্দ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১১. </a:t>
            </a:r>
            <a:r>
              <a:rPr lang="en-US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as-IN" sz="3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িবীক্ষণ</a:t>
            </a:r>
            <a:endParaRPr lang="en-US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১১.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জ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া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ী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শ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ুদ্ধাচার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ৌ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শ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ল 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ম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-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প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র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ি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কল্পনা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কাঠামো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য়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lnSpc>
                <a:spcPct val="100000"/>
              </a:lnSpc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১১.২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উর্ধ্বতন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কার্যালয়ে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প্রতিবেদ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দাখিলকরণ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342900" lvl="1" indent="0" algn="just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শ</a:t>
            </a:r>
            <a:r>
              <a:rPr lang="en-US" sz="4000" dirty="0" err="1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ুদ্ধাচার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পুরস্কা</a:t>
            </a:r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র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ে</a:t>
            </a:r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র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স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ূ</a:t>
            </a:r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চ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ক</a:t>
            </a:r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স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ম</a:t>
            </a:r>
            <a:r>
              <a:rPr lang="as-IN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ু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n-ea"/>
                <a:cs typeface="Nikosh" pitchFamily="2" charset="0"/>
              </a:rPr>
              <a:t>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070A21-FE73-403E-9DD1-46F649057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21962" r="27501" b="8681"/>
          <a:stretch/>
        </p:blipFill>
        <p:spPr>
          <a:xfrm>
            <a:off x="0" y="8382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055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কার্যক্রমসমূহ: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১.প্রাতিষ্ঠানিক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ব্যবস্থা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২. সচেতনতা বৃন্ধি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৩. আইন/বিধি/নীতিমালা প্রণয়ন ও সংস্কার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৪. </a:t>
            </a:r>
            <a:r>
              <a:rPr lang="bn-BD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শুদ্ধাচার চর্চার জন্য প্রণোদনা প্রদান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৫. ই-গভর্ন্যান্স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৬. উদ্ভাবনী উদ্যোগ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04800"/>
            <a:ext cx="10318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কার্যক্রমসমূহ: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৭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. জবাবদিহি শক্তিশালীকরণ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.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মন্ত্রণালয়/বিভাগ/সংস্থার শুদ্ধাচার সংশ্লিষ্ট আন্যান্য কার্যক্রম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৯.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জাতীয়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শুদ্ধাচার কৌশলে উল্লিখিত মন্ত্রণালয়/বিভাগ/সংস্থার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কার্যক্রম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১০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. বাজেট বরাদ্দ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১১. পরিবীক্ষণ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152400" y="1066800"/>
            <a:ext cx="3962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১. প্রাতিষ্ঠানিক ব্যবস্থা</a:t>
            </a:r>
            <a:endParaRPr lang="bn-BD" sz="4000" b="1" u="sng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192338"/>
          <a:ext cx="9144000" cy="332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154"/>
                <a:gridCol w="2749772"/>
                <a:gridCol w="2593074"/>
              </a:tblGrid>
              <a:tr h="69245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</a:tr>
              <a:tr h="126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১.১ </a:t>
                      </a:r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" pitchFamily="2" charset="0"/>
                          <a:cs typeface="Nikosh" pitchFamily="2" charset="0"/>
                        </a:rPr>
                        <a:t>নৈতিকতা কমিটির সভা</a:t>
                      </a:r>
                    </a:p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প্রতি কোয়ার্টারে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১টি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  <a:tc rowSpan="2">
                  <a:txBody>
                    <a:bodyPr/>
                    <a:lstStyle/>
                    <a:p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bn-BD" sz="16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</a:tr>
              <a:tr h="126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১.২ অংশীজনের সভা 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প্রতি কোয়ার্টারে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১টি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609601"/>
            <a:ext cx="3429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২. সচেতনতা বৃদ্ধি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1795462"/>
          <a:ext cx="9144000" cy="407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29"/>
                <a:gridCol w="2645497"/>
                <a:gridCol w="2412774"/>
              </a:tblGrid>
              <a:tr h="64700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</a:tr>
              <a:tr h="1179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২.১ সচেতনতা বৃদ্ধিমূলক সভা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২টি (১ম ও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৪র্থ কোয়ার্টার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</a:tr>
              <a:tr h="22452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২.২ শুদ্ধাচার কৌশল বাস্তবায়নে মাঠ  পর্যায়ের কর্মকর্তাদের সচেতনতা বৃদ্ধিমূলক প্রশিক্ষণ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just"/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" pitchFamily="2" charset="0"/>
                          <a:cs typeface="Nikosh" pitchFamily="2" charset="0"/>
                        </a:rPr>
                        <a:t>----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জন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8" marB="45738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4786B8-CAD8-467D-8776-9C78AB62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" y="0"/>
            <a:ext cx="9138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33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838200"/>
            <a:ext cx="6934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৩. আইন/বিধি/নীতিমালা প্রণয়ন ও সংস্কার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981200"/>
          <a:ext cx="9144000" cy="525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2620"/>
                <a:gridCol w="1970690"/>
                <a:gridCol w="1970690"/>
              </a:tblGrid>
              <a:tr h="68519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</a:tr>
              <a:tr h="14307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৩.১ ডিজিটাল নিরাপত্তা আইন-২০১৬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     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অনুমোদন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৩০.০৪.১৭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 rowSpan="3"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 </a:t>
                      </a:r>
                    </a:p>
                    <a:p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     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</a:tr>
              <a:tr h="15113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৩.২ তথ্য প্রযুক্তি খাতে বিশেষ অনুদান প্রদান নীতিমালা-২০১৬ এর খসড়া অনুমোদন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৩১.১২.১৬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6" marB="45716"/>
                </a:tc>
              </a:tr>
              <a:tr h="12494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৩.৩ গবেষণা ও উদ্ভাবনী কাজে ফেলোশীপ ও অনুদান প্রদানের নীতিমালা সংশোধন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৩০.১১.১৬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1" marB="45711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04800"/>
            <a:ext cx="10318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1257300"/>
            <a:ext cx="6934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৪. শুদ্ধাচার চর্চার জন্য প্রণোদনা প্রদান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590800"/>
          <a:ext cx="9144001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063"/>
                <a:gridCol w="2645497"/>
                <a:gridCol w="2733441"/>
              </a:tblGrid>
              <a:tr h="77303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97" marB="45697"/>
                </a:tc>
              </a:tr>
              <a:tr h="204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৪.১ </a:t>
                      </a:r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" pitchFamily="2" charset="0"/>
                          <a:cs typeface="Nikosh" pitchFamily="2" charset="0"/>
                        </a:rPr>
                        <a:t>শুদ্ধাচার পুরস্কার প্রদান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৯ টি পুরষ্কার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97" marB="456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457950"/>
            <a:ext cx="4953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85725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84138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৫. ই-গভর্ন্যান্স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018647"/>
          <a:ext cx="9109075" cy="565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668"/>
                <a:gridCol w="2278946"/>
                <a:gridCol w="2450461"/>
              </a:tblGrid>
              <a:tr h="467746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</a:tr>
              <a:tr h="11280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৫.১ অনলাইন রেসপন্স সিস্টেম চালু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" pitchFamily="2" charset="0"/>
                          <a:cs typeface="Nikosh" pitchFamily="2" charset="0"/>
                        </a:rPr>
                        <a:t>(ই-মেইল</a:t>
                      </a:r>
                      <a:r>
                        <a:rPr lang="bn-BD" sz="2400" baseline="0" dirty="0" smtClean="0">
                          <a:latin typeface="Nikosh" pitchFamily="2" charset="0"/>
                          <a:cs typeface="Nikosh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" pitchFamily="2" charset="0"/>
                          <a:cs typeface="Nikosh" pitchFamily="2" charset="0"/>
                        </a:rPr>
                        <a:t>এসএমএস-এর</a:t>
                      </a:r>
                      <a:r>
                        <a:rPr lang="en-US" sz="24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" pitchFamily="2" charset="0"/>
                          <a:cs typeface="Nikosh" pitchFamily="2" charset="0"/>
                        </a:rPr>
                        <a:t>মাধ্যমে নিষ্পত্তিকৃত বিষয়)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" pitchFamily="2" charset="0"/>
                          <a:cs typeface="Nikosh" pitchFamily="2" charset="0"/>
                        </a:rPr>
                        <a:t>----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 rowSpan="2"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</a:tr>
              <a:tr h="4677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৫.২ ভিডিও কনফারেন্স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itchFamily="2" charset="0"/>
                          <a:cs typeface="Nikosh" pitchFamily="2" charset="0"/>
                        </a:rPr>
                        <a:t>----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4" marB="45724"/>
                </a:tc>
              </a:tr>
              <a:tr h="4764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৫.৩ ই-টেন্ডার চালুকরণ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৩১.১২.১৬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dirty="0"/>
                    </a:p>
                  </a:txBody>
                  <a:tcPr marL="91432" marR="91432" marT="45724" marB="45724"/>
                </a:tc>
              </a:tr>
              <a:tr h="7342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৫.৪ </a:t>
                      </a:r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" pitchFamily="2" charset="0"/>
                          <a:cs typeface="Nikosh" pitchFamily="2" charset="0"/>
                        </a:rPr>
                        <a:t>অনলাইন সেবা প্রদান চালুকরণ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16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" pitchFamily="2" charset="0"/>
                          <a:cs typeface="Nikosh" pitchFamily="2" charset="0"/>
                        </a:rPr>
                        <a:t>----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টি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4" marB="45724"/>
                </a:tc>
              </a:tr>
              <a:tr h="11777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৫.৫ ই- ফাইলিং চালুকরণ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০১.০৮.১৬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2" marR="91432" marT="45724" marB="457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2" marR="91432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914400"/>
            <a:ext cx="7010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৬. উদ্ভাবনী উদ্যোগ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2362200"/>
          <a:ext cx="9144001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1"/>
                <a:gridCol w="1719856"/>
                <a:gridCol w="2394944"/>
              </a:tblGrid>
              <a:tr h="63319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46" marB="45746"/>
                </a:tc>
              </a:tr>
              <a:tr h="26434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৬.১ ইনোভেশন টিম কর্তৃক উপস্থাপিত উদ্ভাবনী ধারণা </a:t>
                      </a:r>
                      <a:r>
                        <a:rPr lang="bn-BD" sz="2800" dirty="0" smtClean="0">
                          <a:latin typeface="+mj-lt"/>
                          <a:cs typeface="Nikosh" pitchFamily="2" charset="0"/>
                        </a:rPr>
                        <a:t>(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Innovative Idea</a:t>
                      </a:r>
                      <a:r>
                        <a:rPr lang="en-US" sz="2800" dirty="0" smtClean="0">
                          <a:latin typeface="+mj-lt"/>
                          <a:cs typeface="Nikosh" pitchFamily="2" charset="0"/>
                        </a:rPr>
                        <a:t>)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 ।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২ টি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  <a:cs typeface="Nikosh" pitchFamily="2" charset="0"/>
                        </a:rPr>
                        <a:t>Innovation Team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46" marB="4574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04800"/>
            <a:ext cx="10318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990600"/>
            <a:ext cx="7010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৭. জবাবদিহি শক্তিশালীকরণ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" y="2362200"/>
          <a:ext cx="9144002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846"/>
                <a:gridCol w="2438578"/>
                <a:gridCol w="2438578"/>
              </a:tblGrid>
              <a:tr h="85688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57" marB="457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57" marB="45757"/>
                </a:tc>
              </a:tr>
              <a:tr h="226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৭.১ অডিট কমিটির সভা আয়োজন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57" marB="457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২ টি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57" marB="45757"/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as-IN" sz="2800" dirty="0" smtClean="0">
                          <a:latin typeface="Nikosh" pitchFamily="2" charset="0"/>
                          <a:cs typeface="Nikosh" pitchFamily="2" charset="0"/>
                        </a:rPr>
                        <a:t>বাজেট অধিশাখা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57" marB="4575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838200"/>
            <a:ext cx="8843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৮. জাতীয় শুদ্ধাচার কৌশলে উল্লিখিত মন্ত্রণালয়/বিভাগ/সংস্থার কার্যক্রম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" y="1981200"/>
          <a:ext cx="9143998" cy="423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284"/>
                <a:gridCol w="2318357"/>
                <a:gridCol w="2318357"/>
              </a:tblGrid>
              <a:tr h="518198">
                <a:tc>
                  <a:txBody>
                    <a:bodyPr/>
                    <a:lstStyle/>
                    <a:p>
                      <a:pPr algn="just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</a:tr>
              <a:tr h="21030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৮.১ ই-গভর্নেন্স প্রতিষ্ঠার জন্য তথ্য ও যোগাযোগ প্রযুক্তি অবোকাঠামো উন্নয়ন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" pitchFamily="2" charset="0"/>
                          <a:cs typeface="Nikosh" pitchFamily="2" charset="0"/>
                        </a:rPr>
                        <a:t>(সকল মন্ত্রণালয়ে তথ্য ও যোগাযোগ প্রযুক্তির প্রচলন ও ব্যবহার )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৫৬টি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</a:tr>
              <a:tr h="1188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" pitchFamily="2" charset="0"/>
                          <a:cs typeface="Nikosh" pitchFamily="2" charset="0"/>
                        </a:rPr>
                        <a:t>ই-গর্ভনেন্সের মাধ্যমে লব্ধ সরকারী সেবার সংখ্যা ও মান বৃদ্ধি</a:t>
                      </a:r>
                      <a:r>
                        <a:rPr lang="en-US" sz="2400" dirty="0" smtClean="0">
                          <a:latin typeface="Nikosh" pitchFamily="2" charset="0"/>
                          <a:cs typeface="Nikosh" pitchFamily="2" charset="0"/>
                        </a:rPr>
                        <a:t> |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৪টি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1143000"/>
            <a:ext cx="8843963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৯. মন্ত্রণালয়/বিভাগ/সংস্থার শুদ্ধাচার সংশ্লিষ্ট আন্যান্য কার্যক্রম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438400"/>
          <a:ext cx="9144001" cy="339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2025043"/>
                <a:gridCol w="2318358"/>
              </a:tblGrid>
              <a:tr h="67229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</a:tr>
              <a:tr h="1225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৯.১ </a:t>
                      </a:r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" pitchFamily="2" charset="0"/>
                          <a:cs typeface="Nikosh" pitchFamily="2" charset="0"/>
                        </a:rPr>
                        <a:t>অফিস ভবন ও আঙ্গিনা  পরিচ্ছন্ন রাখা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০১.০৯.১৬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  <a:tc rowSpan="2">
                  <a:txBody>
                    <a:bodyPr/>
                    <a:lstStyle/>
                    <a:p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আন্ত:মন্ত্রণালয়</a:t>
                      </a:r>
                      <a:r>
                        <a:rPr lang="bn-BD" sz="2800" baseline="0" dirty="0" smtClean="0">
                          <a:latin typeface="Nikosh" pitchFamily="2" charset="0"/>
                          <a:cs typeface="Nikosh" pitchFamily="2" charset="0"/>
                        </a:rPr>
                        <a:t> 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</a:tr>
              <a:tr h="1225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৯.২ </a:t>
                      </a:r>
                      <a:r>
                        <a:rPr lang="bn-BD" sz="2800" kern="1200" dirty="0" smtClean="0">
                          <a:solidFill>
                            <a:srgbClr val="C00000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অভিযোগ প্রতিকার ব্যবস্থা বাস্তবায়ন</a:t>
                      </a:r>
                      <a:endParaRPr lang="en-US" sz="2800" kern="1200" dirty="0">
                        <a:solidFill>
                          <a:srgbClr val="C00000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১০০%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1" marB="45721"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1066800"/>
            <a:ext cx="884396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১০. বাজেট বরাদ্দ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438400"/>
          <a:ext cx="9144001" cy="274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285"/>
                <a:gridCol w="2318358"/>
                <a:gridCol w="2318358"/>
              </a:tblGrid>
              <a:tr h="66854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78" marB="456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78" marB="45678"/>
                </a:tc>
              </a:tr>
              <a:tr h="17698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১০.১ শুদ্ধাচার সংক্রান্ত বিভিন্ন কার্যক্রম বাস্তবায়নের জন্য</a:t>
                      </a:r>
                      <a:r>
                        <a:rPr lang="en-US" sz="28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আনুমানিক (</a:t>
                      </a:r>
                      <a:r>
                        <a:rPr lang="en-US" sz="2800" dirty="0" smtClean="0">
                          <a:latin typeface="Nikosh" pitchFamily="2" charset="0"/>
                          <a:cs typeface="Nikosh" pitchFamily="2" charset="0"/>
                        </a:rPr>
                        <a:t>Indicative)  </a:t>
                      </a: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বাজেট বরাদ্দ।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78" marB="45678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২.০০ লক্ষ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78" marB="45678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as-IN" sz="2800" dirty="0" smtClean="0">
                          <a:latin typeface="Nikosh" pitchFamily="2" charset="0"/>
                          <a:cs typeface="Nikosh" pitchFamily="2" charset="0"/>
                        </a:rPr>
                        <a:t>বাজেট অধিশাখা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678" marB="4567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9288" y="6000750"/>
            <a:ext cx="5746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063" y="6000750"/>
            <a:ext cx="8334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27013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04800"/>
            <a:ext cx="10318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1143000"/>
            <a:ext cx="884396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১১. পরিবীক্ষণ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438400"/>
          <a:ext cx="9144001" cy="374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285"/>
                <a:gridCol w="2318358"/>
                <a:gridCol w="2318358"/>
              </a:tblGrid>
              <a:tr h="62684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লক্ষ্যমাত্রা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বাস্তবায়নকারী</a:t>
                      </a:r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</a:tr>
              <a:tr h="1659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১১.১ জাতীয় শুদ্ধাচার কৌশল কর্ম-পরিকল্পনা ও পরিবীক্ষণ কাঠামো প্রণয়ন।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৩১.০৭.১৬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  <a:tc rowSpan="2"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as-IN" sz="2800" dirty="0" smtClean="0">
                          <a:latin typeface="Nikosh" pitchFamily="2" charset="0"/>
                          <a:cs typeface="Nikosh" pitchFamily="2" charset="0"/>
                        </a:rPr>
                        <a:t>আন্ত: মন্ত্রণালয় শাখা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</a:tr>
              <a:tr h="11430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১১.২ মন্ত্রিপরিষদ বিভাগে পরিবীক্ষণ প্রতিবেদন দাখিল।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" pitchFamily="2" charset="0"/>
                          <a:cs typeface="Nikosh" pitchFamily="2" charset="0"/>
                        </a:rPr>
                        <a:t>৪টি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33" marB="45733"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4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mvbvi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Movi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cÖZ¨q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msnZKi‡Yi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j‡ÿ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c`‡ÿcmgyn</a:t>
            </a:r>
            <a:endParaRPr lang="en-US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NIS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cÖwZkÖæwZ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Citizen’s Charter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Awf‡hvM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-Z_¨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RTI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evwl©K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Kg©m¤úv`b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MYïYvbx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Public Hearing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-D™¢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Social Media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(Others)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93700" indent="-393700">
              <a:buClrTx/>
              <a:buNone/>
            </a:pPr>
            <a:endParaRPr lang="en-US" sz="2800" dirty="0" smtClean="0">
              <a:solidFill>
                <a:srgbClr val="0033CC"/>
              </a:solidFill>
            </a:endParaRPr>
          </a:p>
          <a:p>
            <a:pPr marL="393700" indent="-393700" algn="ctr">
              <a:buClrTx/>
              <a:buNone/>
            </a:pP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2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জাতীয় শুদ্ধাচার কৌশল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সরকারের নীতি ও পরিকল্পনা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শুদ্ধাচার সহায়ক আইন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ুহ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শুদ্ধাচার কৌশল বাস্তবায়নে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পিলারসম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শুদ্ধাচার কৌশল বাস্তবায়ন কাঠামো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কর্ম-পরিকল্পনা কাঠামো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জাতীয় শুদ্ধাচার কৌশল বাস্তবায়নে চ্যালেঞ্জ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93700" indent="-393700">
              <a:buClrTx/>
              <a:buFont typeface="Courier New" panose="02070309020205020404" pitchFamily="49" charset="0"/>
              <a:buChar char="o"/>
            </a:pP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উপসংহার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cUf‚wg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-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NvlYvc‡Î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ÒRbM‡Yi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mywePvi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wbwðZKi‡YiÓ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cÖZ¨q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e¨³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mvwe©K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Kg©Kv‡Ð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D”Pv`k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wb‡ew`Z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ÔiæcKí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2021Õ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AvMvgx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GK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evsjv‡`k‡K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ÿzav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eKviZ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¡ I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`ª¨gy³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cÖZ¨q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Z_v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mnwRKiY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Av_©-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m„kvmb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©;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cÖYxZ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mvgÄm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…Z A_©‰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cÖÿvc‡U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wewfbœgyLx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D‡`¨‡Mi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RvwZms‡Ni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Kb‡fbkb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(UNCAC)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KŠkjcÎ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2005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G‡Z 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vÿi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KŠkj</a:t>
            </a:r>
            <a:endParaRPr lang="en-US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c`‡ÿc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ï×vPv‡ii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AvBbKvbyb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wbqgbxwZ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c`‡¶c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1972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4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b‡f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Zvwi‡L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msweav‡b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KwZcq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g~jbxwZ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cÖZ¨q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n‡jvt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kvlY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 gy³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b¨vqvbyM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mvg¨ev`x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(10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‡”Q`) 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gvbevwaKvi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¯^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(11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‡”Q`)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mËvi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g~‡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j¨i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kÖ×v‡eva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(11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‡”Q`) 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my‡hv‡Mi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(19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‡”Q`)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mylg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e›Ub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mylg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my‡hvM-myweav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(19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‡”Q`)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6.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me©¯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gwnjv‡`i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my‡hv‡Mi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(19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‡”Q`)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cÖ‡Z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Kg©vbyhvqx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cvwikÖwgK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wbwðZKiY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(20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‡”Q`)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8.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e¨w³‡K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AbycvwR©Z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Amg_©KiY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(20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‡”Q`)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GB m~‡Î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ª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Kvh©Kifv‡e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mZZv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mdjZvi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m‡½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g~jbxwZ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msweav‡bi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Av‡jv‡K</a:t>
            </a:r>
            <a:endParaRPr lang="en-US" sz="4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msweav‡bi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PZbvq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b¨vqwfwËK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ï×vPvix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</a:t>
            </a:r>
            <a:endParaRPr lang="en-US" sz="2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7| (1)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cÖRvZ‡š¿i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¶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gZvi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RbMY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19| (1)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my‡hv‡Mi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ivó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ª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m‡Pó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21| (1)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msweavb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k„•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vwqZ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¡  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m¤úwË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KZ©e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21| (2)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cÖRvZ‡š¿i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      wbhy³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27|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bvMwiK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wó‡Z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AvkÖq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jv‡fi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AwaKvix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29| (1)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cÖRvZ‡š¿i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c`-jv‡fi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bvMwi‡Ki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my‡hv‡Mi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‡”Q` 32|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AvBbvbyhvqx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e¨ZxZ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e¨w³¯^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vaxbZv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e¨w³‡K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ewÂZ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‡h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D‡`¨v‡M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my`~i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AZxZ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eZ©gv‡bI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Ae¨vnZ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1860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Ûwewa‡Z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1947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2004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5 b¤^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Ô‡`‡k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yb©xwZg~jK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j‡¶¨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mywbw`ó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Z`šÍ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vaxb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Kwgkb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Avbylw½K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welqvw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weavbÕ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cÖYxZ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we‡ewPZ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n‡jvt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The Prevention of Corruption Act, 1947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kvw¯Í‡hvM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Aciva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The Penal Code , 1860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161-169, 217, 218, 408, 409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477G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Aaxb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kvw¯Í‡hvM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Acivamg~n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m‡½ mshy³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mnvqZvKvix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lohš¿g~jK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cÖ‡Póvg~jK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AcivaKvh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cÖYxZ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Ôgvwb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jÛvwis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2012Õ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AvIZvaxb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AcivaI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we‡ewPZ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mnR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n‡jvt</a:t>
            </a:r>
            <a:endParaRPr lang="en-US" sz="1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ˆea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cvwikÖwgK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e¨wZZ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Ab¨wea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eKwkk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Amvay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cÖfvweZ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eKwkk</a:t>
            </a:r>
            <a:r>
              <a:rPr lang="en-US" sz="3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~‡j¨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g~j¨evb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e¯‘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¶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Agvb¨KiY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eAvBwb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Ab¨wea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Avw_©K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AbycvwR©Z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m¤úwË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A_©m¤úwË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cvPv‡ii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AvqKi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Aciva‡KI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yb©xwZg~jK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Aciva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MY¨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RbcÖkvm‡bB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mykxj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GbwRI-i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cÖwZ‡ivaK‡í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Abym„Z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¯^”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cÖwKDi‡g›U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AvBb,2006Õ 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cÖwKDi‡g›U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wewagvjv,2008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Õ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Abym„Z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GbwRI‡`i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ZZ¡veavb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cixwe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¶‡Yi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cÖYxZ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wbqš¿Yg~jK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wbqgbxwZ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AbymiY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evwb‡R¨i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AvBbmg~n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¯^v_©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myi¶v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2011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msNUb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NUbvi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msev``vZv‡`i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myi¶v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cÖwZ‡iva‡K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Rvi`vi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iyZ¡c~Y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ÔZ_¨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AvBb,2009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RbmvaviY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gUv‡bvi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Kwgkb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¯^”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MYgvby‡li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cÖPvi-cÖmv‡ii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Ômsm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UwjwfkbÕ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e¨emvi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GKvwacZ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ivaK‡í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ÔcÖwZ‡hvwMZv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2012Õ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err="1" smtClean="0"/>
              <a:t>চলুন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দেখি</a:t>
            </a:r>
            <a:endParaRPr lang="en-US" sz="4400" dirty="0" smtClean="0"/>
          </a:p>
          <a:p>
            <a:pPr algn="ctr">
              <a:buNone/>
            </a:pPr>
            <a:r>
              <a:rPr lang="en-US" sz="44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শুদ্ধাচার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সম্পর্কে</a:t>
            </a:r>
            <a:endParaRPr lang="en-US" sz="4400" dirty="0" smtClean="0"/>
          </a:p>
          <a:p>
            <a:pPr algn="ctr">
              <a:buNone/>
            </a:pPr>
            <a:r>
              <a:rPr lang="en-US" sz="4400" dirty="0" err="1" smtClean="0">
                <a:solidFill>
                  <a:srgbClr val="C00000"/>
                </a:solidFill>
              </a:rPr>
              <a:t>সরকারের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নীতিমালা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গৃহিত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পদক্ষেপ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আইন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400" dirty="0" err="1" smtClean="0"/>
              <a:t>কী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msweav‡bi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cÂ`k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ms‡kvabx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wePviK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g¨vwR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‡÷ª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UM‡Yi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wePviKv†h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Abykxjb‡K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Rvi`vi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gvgjvmg~n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cwiPvjbv‡K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Z¡ivwš^Z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Rvi`vi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ÔcÖwmwKDkb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DBsÕ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Kg©KZ©v‡`i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†¶‡Î)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AvqKi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m¤úwËi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Kwgk‡bi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vaxbZv‡K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Rvi`vi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¯^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Kg©KZ©v-Kg©Pvix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RbcÖkvm†bI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cÖf~Z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ms¯‹vi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mvwaZ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evwl©K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60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Kg©Kvjxb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e¨e¯’vi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cÖeZ©b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fv‡jvKv‡Ri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Kg©KZ©v‡`i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Kg©Pvwi‡`i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¯‹…Z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Rviv‡jv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wg_¨v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Awf‡hv‡Mi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kvw¯Íi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‡`¨ 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fRvj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gkvb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cwinvi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¶‡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jvKR‡bi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cÖeYZv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evo‡Q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cÖZxqgvb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cÖwZKv‡ii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Ki‡eb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Kg©KZ©v-Kg©Pvix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mgvR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ckvRxex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msMVb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emiKvwi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cÖwZôvb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wb‡R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ivRbxwZwe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iæ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K›`ªxq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Dc‡`óv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`: </a:t>
            </a:r>
          </a:p>
          <a:p>
            <a:pPr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mvwe©K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wb‡`©kbv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Dc‡`óv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cwil‡`i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KwgwU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gwš¿cwil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wefv‡M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BDwbU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-‰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KwgwU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dvKvj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P¨v‡jÄmg~n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wmwfj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; (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AvBb,2018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vqe×Zvmn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mvwf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©‡mi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; 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Kg©cÖwµqvq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Kvh©KvwiZv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c‡`vbœwZ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e`wj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cÖ‡Yv`bvg~jK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cvwi‡Zvwl‡Ki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-µ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gvš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cÖwZ‡hvwMZvg~jK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cÖeZ©b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েঞ্জ</a:t>
            </a: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উন্নততর দায়বদ্ধতাসহ কর্ম সম্পাদনে পাবলিক সার্ভিসের অধিকতর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নিশ্চিতকরণ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কর্মপ্রক্রিয়ায় অধিকতর দক্ষতা ও কার্যকারিতা আনয়ন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ন্বিত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 নির্বাচন</a:t>
            </a: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ফ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 এর কার্যপরিধি সম্বন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র্চা দৈনন্দিন ক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সম্পৃক্তকরণ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buNone/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Awc‡m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LiP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-we¯‹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zU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LvIqvb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-284163" algn="just"/>
            <a:endParaRPr lang="en-US" dirty="0"/>
          </a:p>
          <a:p>
            <a:pPr marL="284163" indent="-284163"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9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46075" indent="-346075" algn="ctr">
              <a:lnSpc>
                <a:spcPct val="110000"/>
              </a:lnSpc>
              <a:buNone/>
            </a:pPr>
            <a:endParaRPr lang="en-US" sz="4800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6075" indent="-346075" algn="ctr">
              <a:lnSpc>
                <a:spcPct val="110000"/>
              </a:lnSpc>
              <a:buNone/>
            </a:pPr>
            <a:r>
              <a:rPr lang="en-US" sz="48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উপসংহার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6075" indent="-346075" algn="just">
              <a:lnSpc>
                <a:spcPct val="11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wfwËK</a:t>
            </a:r>
            <a:r>
              <a:rPr lang="en-US" dirty="0" smtClean="0"/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শুদ্ধাচারী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6075" indent="-346075" algn="just">
              <a:lnSpc>
                <a:spcPct val="11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জনপ্রশাসনের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ুধামুক্ত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দারিদ্রমূক্ত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ঙ্গীকার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6075" indent="-346075" algn="just">
              <a:lnSpc>
                <a:spcPct val="110000"/>
              </a:lnSpc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নাগাদ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০৪১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নাগাদ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মৃদ্ধ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2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dirty="0" err="1" smtClean="0">
                <a:solidFill>
                  <a:srgbClr val="C00000"/>
                </a:solidFill>
              </a:rPr>
              <a:t>চলুন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দেখি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None/>
            </a:pPr>
            <a:r>
              <a:rPr lang="en-US" sz="6000" dirty="0" err="1" smtClean="0">
                <a:solidFill>
                  <a:srgbClr val="00B050"/>
                </a:solidFill>
              </a:rPr>
              <a:t>শাস্ত্র,নীতিবাগিশগণ</a:t>
            </a:r>
            <a:r>
              <a:rPr lang="en-US" sz="6000" dirty="0" smtClean="0">
                <a:solidFill>
                  <a:srgbClr val="00B050"/>
                </a:solidFill>
              </a:rPr>
              <a:t> ও </a:t>
            </a:r>
            <a:r>
              <a:rPr lang="en-US" sz="6000" dirty="0" err="1" smtClean="0">
                <a:solidFill>
                  <a:srgbClr val="00B050"/>
                </a:solidFill>
              </a:rPr>
              <a:t>লোককথা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None/>
            </a:pPr>
            <a:r>
              <a:rPr lang="en-US" sz="6000" dirty="0" err="1" smtClean="0"/>
              <a:t>কী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বলে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eivÏ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n‡q‡Q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hw`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bx‡PI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ZeyI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cŠ‡Q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Vv‡Ui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gv‡SI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v‡K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cŠQv‡e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Bgvg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Mv¾vjx (in.)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6600" dirty="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Money</a:t>
            </a:r>
            <a:r>
              <a:rPr lang="en-US" sz="6600" dirty="0" smtClean="0"/>
              <a:t> is lost,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Nothing</a:t>
            </a:r>
            <a:r>
              <a:rPr lang="en-US" sz="4800" dirty="0" smtClean="0"/>
              <a:t> is lost.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Health</a:t>
            </a:r>
            <a:r>
              <a:rPr lang="en-US" sz="4800" dirty="0" smtClean="0"/>
              <a:t> is lost, 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Something</a:t>
            </a:r>
            <a:r>
              <a:rPr lang="en-US" sz="4800" dirty="0" smtClean="0"/>
              <a:t> is lost.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Character</a:t>
            </a:r>
            <a:r>
              <a:rPr lang="en-US" sz="4800" dirty="0" smtClean="0"/>
              <a:t> is lost, </a:t>
            </a:r>
          </a:p>
          <a:p>
            <a:pPr algn="ctr" eaLnBrk="1" hangingPunct="1">
              <a:buFontTx/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Everything</a:t>
            </a:r>
            <a:r>
              <a:rPr lang="en-US" sz="4800" dirty="0" smtClean="0"/>
              <a:t> is lost.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Ò...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myLx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mg„w×kvjx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‡`k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Mo‡Z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kevmx‡K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K‡Vvi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cwikÖ‡gi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evov‡Z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fz‡j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Pj‡e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Pwi‡Îi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AfvMv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div‡bv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m‡›`n|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RbcÖxwZ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AvZœcÖeÂbv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D‡aŸ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AvZœmgv‡jvPbv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AvZœmshg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AvZœïw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 algn="just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           - e½eÜz (25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1974)  </a:t>
            </a:r>
          </a:p>
          <a:p>
            <a:pPr algn="just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AvKei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Ô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civ_©ciZvi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A_©bxwZ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eB‡q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bv‡ej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weRqx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A_©bxwZwe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wgiWv‡ji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mLv‡b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yb©xwZi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Kzd‡j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1.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¯^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cÖeYZv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A_©bxwZ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†f‡½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2.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yb©xwZcÖeY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AebwZ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N‡U|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3.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elg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Mwie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Mwie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4.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wewb‡qvM‡K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wbiærmvwnZ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PvYK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wj‡LwQ‡jb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yb©xwZi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mZZv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wbôvi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Kg©Pvixiv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yBfv‡e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eo‡jvK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miKvi‡K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cÖZviYv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cÖRv‡`i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AZ¨vPvi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person should not be too honest,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Straight trees are cut first and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Honest people are screwed first.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Chanak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D™¢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veb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5e cÖm½+`ygv</a:t>
            </a:r>
            <a:endParaRPr lang="en-US" sz="4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evj¨weevn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wewo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evwj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euva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e`/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evUcvi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/`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vjvj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gv`K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e„wUk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ivRbxwZwe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evOvwj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PwiÎ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gwn‡li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k„½,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gŠgvwQi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ûj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e¨v‡Nªi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©, 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evOvwj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Z`ªyc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cÖeÂbv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cÖwZÁv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cÖwZkÖywZ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gvjv‡qg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ARynvZ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Ae¯’vMZ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wg_¨v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cÖgvYvw`i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Dc¯’vcbv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algn="just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QjPvZzwi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wg_¨v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kc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_,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wg_¨v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¶¨`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RvwjqvwZ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n‡”Q wb¤œMv‡½q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DcZ¨Kvi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evwm›`v‡`i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AvZœi¶v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Avµg‡Yi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A¯¿|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eÜz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†K?</a:t>
            </a:r>
            <a:endParaRPr lang="en-US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DwKj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Sv‡gjvq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co–b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Wv³vi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Amy‡L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co–b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eAvBwb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Kiæb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B‡jwUªwkqvb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Iqvwis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R¡‡j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evwoIqvjv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gywP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Ry‡Zv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e¨vsKvi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FYMÖ¯’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cÖvB‡fU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wUDUi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mšÍvb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cvV¨cy¯ÍK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KgeySzK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gnvmy‡L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†W‡K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Nygvb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AZGe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PviB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eÜz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44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-Ni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fvRmfv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dvsk‡b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jkv‡b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Doevi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A‡b‡KB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dzdv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Lvjy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eyw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Font typeface="Wingdings 3" pitchFamily="18" charset="2"/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gvbwmKZvi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a‡ib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w`‡q</a:t>
            </a:r>
            <a:endParaRPr lang="en-US" sz="36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mKvj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weKvj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Awd‡m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Dcwi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3.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MÖnYKvix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fvM¨evb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K_vq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wek¦vmx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nIqv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giY‡K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¯§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AwZw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_/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bvivqb‡K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Iqv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vwq‡Z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m‡PZb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KZ©e¨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KiYxq</a:t>
            </a:r>
            <a:endParaRPr lang="en-US" sz="43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bIqv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Pjv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RbcÖxwZ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AvZœcÖeÂbvi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E‡aŸ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DVv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AvZœmgv‡jvPbv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AvZœmshg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AvZœïw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mseiY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ivRbxwZ‡Z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vjb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Zvjv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bex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imyj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mvnvex‡`i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¯§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nvivg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Avivg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†`q?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Nygvevi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Kiyb</a:t>
            </a:r>
            <a:endParaRPr lang="en-US" sz="4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KqUv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KqUv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 algn="ctr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fveyb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gvBbv‡m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cøv‡m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a‡g©i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6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Nyl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Awd‡m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ag©xq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cy¯ÍK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c‡ob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cÖwZôvb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9C69A5-9D11-4E31-9435-BFCB8974B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7536" r="11667" b="17534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FB_IMG_1467705116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facebookPicture\Facebook\FB_IMG_14816437376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FB_IMG_14687306254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j¶¨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Qv‡Îi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K‡_vcK_bt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wk¶Kt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QvÎt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wk¶Kt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PvBwQ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QvÎt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RvgvB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wk¶Kt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PvBwQ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QvÎt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eD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wk¶Kt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evevi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QvÎt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eD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Avme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wk¶Kt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M`©f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gv-evev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QvÎt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bvwZ-bvZbx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wk¶Kt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j¶¨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</a:p>
          <a:p>
            <a:pPr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QvÎt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we‡q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djvdjt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wk¶K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AÁvb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981200"/>
          <a:ext cx="9144000" cy="3352800"/>
        </p:xfrm>
        <a:graphic>
          <a:graphicData uri="http://schemas.openxmlformats.org/presentationml/2006/ole">
            <p:oleObj spid="_x0000_s2052" name="Packager Shell Object" showAsIcon="1" r:id="rId3" imgW="2073499" imgH="6825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hoto of integrit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yb©xwZevR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kÖwgK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Nyl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eøvKgv‡K©wUs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G‡R›U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we‡`‡k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Pvjvb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huviv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5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wkwÿZ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g‡a¨B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Nyl‡Lvi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yb©xwZevR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                       -e½eÜz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gywReyi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ingvb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Ò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Nation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must be united against corruption. Public opinion mobilize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Corruption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just">
              <a:buNone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      -e½eÜz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gywReyi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`~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mZZv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R¦jyK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AÜKvi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wkóvPvi</a:t>
            </a:r>
            <a:endParaRPr lang="en-US" sz="32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mf¨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AnsKvi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Póv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GwM‡q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jv‡Lv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knx‡`i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i‡³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fRv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F×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Aivóªxq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cÖwZôvb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11D0BB9C-04DE-41AD-B97E-C94EA093E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4941130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4792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AvnŸvb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RvZxi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e³‡e¨i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AvnŸvb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Avmyb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mLvb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Avgv†`i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mva¨gZ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algn="just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ivRv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Bwjk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RvgvB‡qi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ivRv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ewo‡q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Avwm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yb©xwZMÖ¯Í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e¨w³‡`i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AvZœxqZv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weiZ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yb©xwZevR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AvZœxq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cwinvi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yb©xwZMÖ¯Í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e¨w³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gvbeZv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kÎæ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Avmyb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N„Yv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eR©b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gvbwmKZv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iKvi</a:t>
            </a:r>
            <a:endParaRPr lang="en-US" sz="4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Kvc‡o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KLbI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jvM‡Z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†`B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Ask</a:t>
            </a:r>
          </a:p>
          <a:p>
            <a:pPr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gvB‡Kj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eøygevM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we‡k^i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9g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wbDBq‡K©i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cÖv³b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bÿÎmg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mykvmK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PvYK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 algn="ctr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48200"/>
            <a:ext cx="91440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96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http://pad3.whstatic.com/images/thumb/f/f6/Maintain-Professional-Boundaries-in-Social-Work-Step-01.jpg/670px-Maintain-Professional-Boundaries-in-Social-Work-Step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spc="50" dirty="0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hw` †</a:t>
            </a:r>
            <a:r>
              <a:rPr lang="en-US" sz="8000" b="1" spc="50" dirty="0" err="1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8000" b="1" spc="50" dirty="0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8000" b="1" spc="50" dirty="0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/</a:t>
            </a:r>
            <a:r>
              <a:rPr lang="en-US" sz="8000" b="1" spc="50" dirty="0" err="1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gšÍe</a:t>
            </a:r>
            <a:r>
              <a:rPr lang="en-US" sz="8000" b="1" spc="50" dirty="0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_</a:t>
            </a:r>
            <a:r>
              <a:rPr lang="en-US" sz="8000" b="1" spc="50" dirty="0" err="1" smtClean="0">
                <a:ln w="11430"/>
                <a:solidFill>
                  <a:srgbClr val="00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v‡K</a:t>
            </a:r>
            <a:endParaRPr lang="en-US" sz="8000" b="1" spc="50" dirty="0" smtClean="0">
              <a:ln w="11430"/>
              <a:solidFill>
                <a:srgbClr val="0033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700" b="1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b="1" spc="5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Av‡jvPKe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„‡›`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e³e¨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১.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শুদ্ধাচার</a:t>
            </a:r>
            <a:r>
              <a:rPr lang="en-US" dirty="0" smtClean="0"/>
              <a:t> </a:t>
            </a:r>
            <a:r>
              <a:rPr lang="en-US" dirty="0" err="1" smtClean="0"/>
              <a:t>কৌশল</a:t>
            </a:r>
            <a:r>
              <a:rPr lang="en-US" dirty="0" smtClean="0"/>
              <a:t> </a:t>
            </a:r>
            <a:r>
              <a:rPr lang="en-US" dirty="0" err="1" smtClean="0"/>
              <a:t>পরিপূর্ণ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?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অন্তর্ভূক্ত</a:t>
            </a:r>
            <a:r>
              <a:rPr lang="en-US" dirty="0" smtClean="0"/>
              <a:t> </a:t>
            </a:r>
            <a:r>
              <a:rPr lang="en-US" smtClean="0"/>
              <a:t>হওয়া </a:t>
            </a:r>
            <a:r>
              <a:rPr lang="en-US" dirty="0" err="1" smtClean="0"/>
              <a:t>উচিত</a:t>
            </a:r>
            <a:r>
              <a:rPr lang="en-US" dirty="0" smtClean="0"/>
              <a:t> ?</a:t>
            </a:r>
          </a:p>
          <a:p>
            <a:pPr>
              <a:buNone/>
            </a:pPr>
            <a:r>
              <a:rPr lang="en-US" dirty="0" smtClean="0"/>
              <a:t>২.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1521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ï×vPvi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Pµ</a:t>
            </a:r>
            <a:r>
              <a:rPr lang="en-US" sz="4400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0033CC"/>
                </a:solidFill>
              </a:rPr>
              <a:t>(</a:t>
            </a:r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PDCA Cycle)</a:t>
            </a:r>
            <a:endParaRPr lang="en-US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2E719D-9EB2-407E-A307-A7110A68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5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2068</TotalTime>
  <Words>5315</Words>
  <Application>Microsoft Office PowerPoint</Application>
  <PresentationFormat>On-screen Show (4:3)</PresentationFormat>
  <Paragraphs>644</Paragraphs>
  <Slides>84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Concourse</vt:lpstr>
      <vt:lpstr>Packager Shell Object</vt:lpstr>
      <vt:lpstr>Welcome to the Presentation on National Integrity Strategy (NIS) (RvZxq ï×vPvi †KŠkj) Dc¯’vcbvq gyt wejøvj †nv‡mb Lvb DccwiPvjK, evsjv‡`k Kg©Pvix Kj¨vY †evW© wefvMxq Kvh©vjq, Lyjbv </vt:lpstr>
      <vt:lpstr>Slide 2</vt:lpstr>
      <vt:lpstr>জাতীয় শুদ্ধাচার কৌশল</vt:lpstr>
      <vt:lpstr>Slide 4</vt:lpstr>
      <vt:lpstr>Slide 5</vt:lpstr>
      <vt:lpstr>Slide 6</vt:lpstr>
      <vt:lpstr>ivóªxq cÖwZôvb</vt:lpstr>
      <vt:lpstr>Aivóªxq cÖwZôvb</vt:lpstr>
      <vt:lpstr>RvZxq ï×vPvi †KŠkj ev¯Íevqb Pµ (PDCA Cycle)</vt:lpstr>
      <vt:lpstr>RvZxq ï×vPvi †KŠkj ev¯Íevqb KvVv‡gv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শুদ্ধাচার পুরস্কারের সূচকসমুহ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the Presentation on National Integrity Strategy  of Bangladesh By Md. Bellal Hossain Khan</dc:title>
  <dc:creator>uno</dc:creator>
  <cp:lastModifiedBy>7eUser</cp:lastModifiedBy>
  <cp:revision>277</cp:revision>
  <dcterms:created xsi:type="dcterms:W3CDTF">2006-08-16T00:00:00Z</dcterms:created>
  <dcterms:modified xsi:type="dcterms:W3CDTF">2023-03-14T02:05:39Z</dcterms:modified>
</cp:coreProperties>
</file>