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handoutMasterIdLst>
    <p:handoutMasterId r:id="rId47"/>
  </p:handoutMasterIdLst>
  <p:sldIdLst>
    <p:sldId id="363" r:id="rId2"/>
    <p:sldId id="362" r:id="rId3"/>
    <p:sldId id="361" r:id="rId4"/>
    <p:sldId id="340" r:id="rId5"/>
    <p:sldId id="318" r:id="rId6"/>
    <p:sldId id="314" r:id="rId7"/>
    <p:sldId id="367" r:id="rId8"/>
    <p:sldId id="368" r:id="rId9"/>
    <p:sldId id="369" r:id="rId10"/>
    <p:sldId id="365" r:id="rId11"/>
    <p:sldId id="313" r:id="rId12"/>
    <p:sldId id="366" r:id="rId13"/>
    <p:sldId id="344" r:id="rId14"/>
    <p:sldId id="315" r:id="rId15"/>
    <p:sldId id="319" r:id="rId16"/>
    <p:sldId id="321" r:id="rId17"/>
    <p:sldId id="323" r:id="rId18"/>
    <p:sldId id="322" r:id="rId19"/>
    <p:sldId id="360" r:id="rId20"/>
    <p:sldId id="346" r:id="rId21"/>
    <p:sldId id="347" r:id="rId22"/>
    <p:sldId id="353" r:id="rId23"/>
    <p:sldId id="349" r:id="rId24"/>
    <p:sldId id="357" r:id="rId25"/>
    <p:sldId id="356" r:id="rId26"/>
    <p:sldId id="350" r:id="rId27"/>
    <p:sldId id="355" r:id="rId28"/>
    <p:sldId id="358" r:id="rId29"/>
    <p:sldId id="348" r:id="rId30"/>
    <p:sldId id="352" r:id="rId31"/>
    <p:sldId id="354" r:id="rId32"/>
    <p:sldId id="325" r:id="rId33"/>
    <p:sldId id="327" r:id="rId34"/>
    <p:sldId id="326" r:id="rId35"/>
    <p:sldId id="328" r:id="rId36"/>
    <p:sldId id="345" r:id="rId37"/>
    <p:sldId id="329" r:id="rId38"/>
    <p:sldId id="330" r:id="rId39"/>
    <p:sldId id="331" r:id="rId40"/>
    <p:sldId id="364" r:id="rId41"/>
    <p:sldId id="332" r:id="rId42"/>
    <p:sldId id="333" r:id="rId43"/>
    <p:sldId id="334" r:id="rId44"/>
    <p:sldId id="33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077077-3D5D-47BD-8D9C-0D2544B6518A}" type="datetimeFigureOut">
              <a:rPr lang="en-US" smtClean="0"/>
              <a:pPr/>
              <a:t>8/19/2023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237F8F-9253-4719-B208-6FAD8AB700E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4E2A2-5F6B-4675-8D70-E193D627E6F3}" type="datetimeFigureOut">
              <a:rPr lang="en-US" smtClean="0"/>
              <a:pPr/>
              <a:t>8/19/2023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B948F7-D679-4F74-B82E-A8426C3CA0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B948F7-D679-4F74-B82E-A8426C3CA064}"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B948F7-D679-4F74-B82E-A8426C3CA064}"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8/19/2023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8/19/2023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endParaRPr lang="en-US" dirty="0" smtClean="0"/>
          </a:p>
          <a:p>
            <a:pPr algn="ctr">
              <a:buNone/>
            </a:pPr>
            <a:r>
              <a:rPr lang="en-US" sz="5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The Company Act 1994</a:t>
            </a:r>
          </a:p>
          <a:p>
            <a:pPr algn="ctr">
              <a:buNone/>
            </a:pPr>
            <a:r>
              <a:rPr lang="en-US" sz="4400"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(Latest Amendment, 2020)</a:t>
            </a:r>
          </a:p>
          <a:p>
            <a:pPr algn="ctr">
              <a:buNone/>
            </a:pPr>
            <a:endParaRPr lang="en-US" sz="3600" b="1"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Arial Rounded MT Bold" pitchFamily="34" charset="0"/>
            </a:endParaRPr>
          </a:p>
          <a:p>
            <a:pPr algn="ctr">
              <a:buNone/>
            </a:pPr>
            <a:r>
              <a:rPr lang="en-US"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Rounded MT Bold" pitchFamily="34" charset="0"/>
              </a:rPr>
              <a:t>Mohammad </a:t>
            </a:r>
            <a:r>
              <a:rPr lang="en-US" sz="36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Arial Rounded MT Bold" pitchFamily="34" charset="0"/>
              </a:rPr>
              <a:t>Safayet</a:t>
            </a:r>
            <a:r>
              <a:rPr lang="en-US"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Rounded MT Bold" pitchFamily="34" charset="0"/>
              </a:rPr>
              <a:t> </a:t>
            </a:r>
            <a:r>
              <a:rPr lang="en-US" sz="36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Arial Rounded MT Bold" pitchFamily="34" charset="0"/>
              </a:rPr>
              <a:t>Hossain</a:t>
            </a:r>
            <a:endParaRPr lang="en-US"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Rounded MT Bold" pitchFamily="34" charset="0"/>
            </a:endParaRPr>
          </a:p>
          <a:p>
            <a:pPr algn="ctr">
              <a:buNone/>
            </a:pPr>
            <a:r>
              <a:rPr lang="en-US" sz="1800" b="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rPr>
              <a:t>General </a:t>
            </a:r>
            <a:r>
              <a:rPr lang="en-US" sz="1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rPr>
              <a:t>Manager and Principal</a:t>
            </a:r>
            <a:endParaRPr lang="en-US"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endParaRPr>
          </a:p>
          <a:p>
            <a:pPr algn="ctr">
              <a:buNone/>
            </a:pPr>
            <a:r>
              <a:rPr lang="en-US" sz="28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Rounded MT Bold" pitchFamily="34" charset="0"/>
              </a:rPr>
              <a:t>Rupali</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Rounded MT Bold" pitchFamily="34" charset="0"/>
              </a:rPr>
              <a:t> Bank Training Academy</a:t>
            </a:r>
          </a:p>
          <a:p>
            <a:pPr algn="ctr">
              <a:buNone/>
            </a:pPr>
            <a:endPar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Rounded MT Bold" pitchFamily="34" charset="0"/>
            </a:endParaRPr>
          </a:p>
        </p:txBody>
      </p:sp>
      <p:pic>
        <p:nvPicPr>
          <p:cNvPr id="4" name="Picture 2" descr="https://rupalibank.com.bd/images/logo-wide5.png"/>
          <p:cNvPicPr>
            <a:picLocks noChangeAspect="1" noChangeArrowheads="1"/>
          </p:cNvPicPr>
          <p:nvPr/>
        </p:nvPicPr>
        <p:blipFill>
          <a:blip r:embed="rId2"/>
          <a:srcRect l="9167" r="7500"/>
          <a:stretch>
            <a:fillRect/>
          </a:stretch>
        </p:blipFill>
        <p:spPr bwMode="auto">
          <a:xfrm>
            <a:off x="2819" y="5562600"/>
            <a:ext cx="9141181" cy="128694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algn="ctr"/>
            <a:r>
              <a:rPr lang="en-US"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শেয়ার</a:t>
            </a:r>
            <a:r>
              <a:rPr lang="en-US"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r>
              <a:rPr lang="en-US"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স্টক</a:t>
            </a:r>
            <a:endParaRPr lang="en-US"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3" name="Content Placeholder 2"/>
          <p:cNvSpPr>
            <a:spLocks noGrp="1"/>
          </p:cNvSpPr>
          <p:nvPr>
            <p:ph idx="1"/>
          </p:nvPr>
        </p:nvSpPr>
        <p:spPr>
          <a:xfrm>
            <a:off x="0" y="609600"/>
            <a:ext cx="9144000" cy="6248400"/>
          </a:xfrm>
        </p:spPr>
        <p:txBody>
          <a:bodyPr/>
          <a:lstStyle/>
          <a:p>
            <a:pPr algn="just"/>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কোম্পানী</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আইনের</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বিধান</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মতে</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শেয়ার</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২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প্রকার</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endParaRPr lang="en-US"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a:p>
            <a:pPr lvl="2" algn="just"/>
            <a:r>
              <a:rPr lang="en-US" sz="2400" b="1" dirty="0" smtClean="0">
                <a:solidFill>
                  <a:srgbClr val="7030A0"/>
                </a:solidFill>
                <a:latin typeface="Nikosh2" pitchFamily="2" charset="0"/>
                <a:cs typeface="Nikosh2" pitchFamily="2" charset="0"/>
              </a:rPr>
              <a:t>১) </a:t>
            </a:r>
            <a:r>
              <a:rPr lang="en-US" sz="2400" b="1" dirty="0" err="1" smtClean="0">
                <a:solidFill>
                  <a:srgbClr val="7030A0"/>
                </a:solidFill>
                <a:latin typeface="Nikosh2" pitchFamily="2" charset="0"/>
                <a:cs typeface="Nikosh2" pitchFamily="2" charset="0"/>
              </a:rPr>
              <a:t>সাধারাণ</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বা</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ইকুইটি</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শেয়ার</a:t>
            </a:r>
            <a:r>
              <a:rPr lang="en-US" sz="2400" b="1" dirty="0" smtClean="0">
                <a:solidFill>
                  <a:srgbClr val="7030A0"/>
                </a:solidFill>
                <a:latin typeface="Nikosh2" pitchFamily="2" charset="0"/>
                <a:cs typeface="Nikosh2" pitchFamily="2" charset="0"/>
              </a:rPr>
              <a:t>(Ordinary/Equity Share)</a:t>
            </a:r>
          </a:p>
          <a:p>
            <a:pPr lvl="2" algn="just"/>
            <a:r>
              <a:rPr lang="en-US" sz="2400" b="1" dirty="0" smtClean="0">
                <a:solidFill>
                  <a:srgbClr val="7030A0"/>
                </a:solidFill>
                <a:latin typeface="Nikosh2" pitchFamily="2" charset="0"/>
                <a:cs typeface="Nikosh2" pitchFamily="2" charset="0"/>
              </a:rPr>
              <a:t>২) </a:t>
            </a:r>
            <a:r>
              <a:rPr lang="en-US" sz="2400" b="1" dirty="0" err="1" smtClean="0">
                <a:solidFill>
                  <a:srgbClr val="7030A0"/>
                </a:solidFill>
                <a:latin typeface="Nikosh2" pitchFamily="2" charset="0"/>
                <a:cs typeface="Nikosh2" pitchFamily="2" charset="0"/>
              </a:rPr>
              <a:t>অগ্রাধিকার</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শেয়ার</a:t>
            </a:r>
            <a:r>
              <a:rPr lang="en-US" sz="2400" b="1" dirty="0" smtClean="0">
                <a:solidFill>
                  <a:srgbClr val="7030A0"/>
                </a:solidFill>
                <a:latin typeface="Nikosh2" pitchFamily="2" charset="0"/>
                <a:cs typeface="Nikosh2" pitchFamily="2" charset="0"/>
              </a:rPr>
              <a:t>(Preferred/Preference share)</a:t>
            </a:r>
          </a:p>
          <a:p>
            <a:pPr lvl="4" algn="just"/>
            <a:r>
              <a:rPr lang="en-US" sz="2300" b="1" dirty="0" err="1" smtClean="0">
                <a:solidFill>
                  <a:srgbClr val="002060"/>
                </a:solidFill>
                <a:latin typeface="Nikosh2" pitchFamily="2" charset="0"/>
                <a:cs typeface="Nikosh2" pitchFamily="2" charset="0"/>
              </a:rPr>
              <a:t>রিডিমেবল</a:t>
            </a:r>
            <a:r>
              <a:rPr lang="en-US" sz="2300" b="1" dirty="0" smtClean="0">
                <a:solidFill>
                  <a:srgbClr val="00206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নন-রিডিমেবল</a:t>
            </a:r>
            <a:endParaRPr lang="en-US" sz="2300" b="1" dirty="0" smtClean="0">
              <a:solidFill>
                <a:srgbClr val="002060"/>
              </a:solidFill>
              <a:latin typeface="Nikosh2" pitchFamily="2" charset="0"/>
              <a:cs typeface="Nikosh2" pitchFamily="2" charset="0"/>
            </a:endParaRPr>
          </a:p>
          <a:p>
            <a:pPr lvl="4" algn="just"/>
            <a:r>
              <a:rPr lang="en-US" sz="2300" b="1" dirty="0" err="1" smtClean="0">
                <a:solidFill>
                  <a:srgbClr val="002060"/>
                </a:solidFill>
                <a:latin typeface="Nikosh2" pitchFamily="2" charset="0"/>
                <a:cs typeface="Nikosh2" pitchFamily="2" charset="0"/>
              </a:rPr>
              <a:t>ডিস্কাউন্টেড</a:t>
            </a:r>
            <a:r>
              <a:rPr lang="en-US" sz="2300" b="1" dirty="0" smtClean="0">
                <a:solidFill>
                  <a:srgbClr val="00206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শেয়ার</a:t>
            </a:r>
            <a:r>
              <a:rPr lang="en-US" sz="2300" b="1" dirty="0" smtClean="0">
                <a:solidFill>
                  <a:srgbClr val="00206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প্রিমিয়াম</a:t>
            </a:r>
            <a:r>
              <a:rPr lang="en-US" sz="2300" b="1" dirty="0" smtClean="0">
                <a:solidFill>
                  <a:srgbClr val="00206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শেয়ার</a:t>
            </a:r>
            <a:endParaRPr lang="en-US" sz="2300" b="1" dirty="0" smtClean="0">
              <a:solidFill>
                <a:srgbClr val="002060"/>
              </a:solidFill>
              <a:latin typeface="Nikosh2" pitchFamily="2" charset="0"/>
              <a:cs typeface="Nikosh2" pitchFamily="2" charset="0"/>
            </a:endParaRPr>
          </a:p>
          <a:p>
            <a:pPr algn="just">
              <a:buFont typeface="Wingdings" pitchFamily="2" charset="2"/>
              <a:buChar char="q"/>
            </a:pPr>
            <a:r>
              <a:rPr lang="en-US" sz="2500" b="1" dirty="0" smtClean="0">
                <a:solidFill>
                  <a:srgbClr val="FF0000"/>
                </a:solidFill>
                <a:latin typeface="Nikosh2" pitchFamily="2" charset="0"/>
                <a:cs typeface="Nikosh2" pitchFamily="2" charset="0"/>
              </a:rPr>
              <a:t> </a:t>
            </a:r>
            <a:r>
              <a:rPr lang="en-US" sz="25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ইস্যু</a:t>
            </a:r>
            <a:r>
              <a:rPr lang="en-US" sz="25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5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অব</a:t>
            </a:r>
            <a:r>
              <a:rPr lang="en-US" sz="25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5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শেয়ার</a:t>
            </a:r>
            <a:r>
              <a:rPr lang="en-US" sz="25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endParaRPr lang="en-US" sz="2500" b="1" dirty="0" smtClean="0">
              <a:solidFill>
                <a:srgbClr val="C00000"/>
              </a:solidFill>
              <a:latin typeface="Nikosh2" pitchFamily="2" charset="0"/>
              <a:cs typeface="Nikosh2" pitchFamily="2" charset="0"/>
            </a:endParaRPr>
          </a:p>
          <a:p>
            <a:pPr lvl="1" algn="just">
              <a:buFont typeface="Wingdings" pitchFamily="2" charset="2"/>
              <a:buChar char="q"/>
            </a:pPr>
            <a:r>
              <a:rPr lang="en-US" sz="2300" b="1" dirty="0" smtClean="0">
                <a:solidFill>
                  <a:srgbClr val="FF000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প্রাইমারি</a:t>
            </a:r>
            <a:r>
              <a:rPr lang="en-US" sz="2300" b="1" dirty="0" smtClean="0">
                <a:solidFill>
                  <a:srgbClr val="00206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ইস্যু</a:t>
            </a:r>
            <a:endParaRPr lang="en-US" sz="2300" b="1" dirty="0" smtClean="0">
              <a:solidFill>
                <a:srgbClr val="002060"/>
              </a:solidFill>
              <a:latin typeface="Nikosh2" pitchFamily="2" charset="0"/>
              <a:cs typeface="Nikosh2" pitchFamily="2" charset="0"/>
            </a:endParaRPr>
          </a:p>
          <a:p>
            <a:pPr lvl="1" algn="just">
              <a:buFont typeface="Wingdings" pitchFamily="2" charset="2"/>
              <a:buChar char="q"/>
            </a:pPr>
            <a:r>
              <a:rPr lang="en-US" sz="2300" b="1" dirty="0" smtClean="0">
                <a:solidFill>
                  <a:srgbClr val="00206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রিপিট-ইস্যু</a:t>
            </a:r>
            <a:endParaRPr lang="en-US" sz="2300" b="1" dirty="0" smtClean="0">
              <a:solidFill>
                <a:srgbClr val="002060"/>
              </a:solidFill>
              <a:latin typeface="Nikosh2" pitchFamily="2" charset="0"/>
              <a:cs typeface="Nikosh2" pitchFamily="2" charset="0"/>
            </a:endParaRPr>
          </a:p>
          <a:p>
            <a:pPr lvl="1" algn="just">
              <a:buFont typeface="Wingdings" pitchFamily="2" charset="2"/>
              <a:buChar char="q"/>
            </a:pPr>
            <a:r>
              <a:rPr lang="en-US" sz="2300" b="1" dirty="0" smtClean="0">
                <a:solidFill>
                  <a:srgbClr val="00206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রাইট</a:t>
            </a:r>
            <a:r>
              <a:rPr lang="en-US" sz="2300" b="1" dirty="0" smtClean="0">
                <a:solidFill>
                  <a:srgbClr val="00206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ইস্যু</a:t>
            </a:r>
            <a:endParaRPr lang="en-US" sz="2300" b="1" dirty="0" smtClean="0">
              <a:solidFill>
                <a:srgbClr val="002060"/>
              </a:solidFill>
              <a:latin typeface="Nikosh2" pitchFamily="2" charset="0"/>
              <a:cs typeface="Nikosh2" pitchFamily="2" charset="0"/>
            </a:endParaRPr>
          </a:p>
          <a:p>
            <a:pPr lvl="1" algn="just">
              <a:buFont typeface="Wingdings" pitchFamily="2" charset="2"/>
              <a:buChar char="q"/>
            </a:pPr>
            <a:r>
              <a:rPr lang="en-US" sz="2300" b="1" dirty="0" smtClean="0">
                <a:solidFill>
                  <a:srgbClr val="00206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ডিভিডেন্ড</a:t>
            </a:r>
            <a:r>
              <a:rPr lang="en-US" sz="2300" b="1" dirty="0" smtClean="0">
                <a:solidFill>
                  <a:srgbClr val="00206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ইস্যু</a:t>
            </a:r>
            <a:endParaRPr lang="en-US" sz="2300" b="1" dirty="0" smtClean="0">
              <a:solidFill>
                <a:srgbClr val="002060"/>
              </a:solidFill>
              <a:latin typeface="Nikosh2" pitchFamily="2" charset="0"/>
              <a:cs typeface="Nikosh2" pitchFamily="2" charset="0"/>
            </a:endParaRPr>
          </a:p>
          <a:p>
            <a:pPr algn="just">
              <a:buFont typeface="Wingdings" pitchFamily="2" charset="2"/>
              <a:buChar char="q"/>
            </a:pPr>
            <a:r>
              <a:rPr lang="en-US" sz="25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ট্রেড</a:t>
            </a:r>
            <a:r>
              <a:rPr lang="en-US" sz="25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5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অব</a:t>
            </a:r>
            <a:r>
              <a:rPr lang="en-US" sz="25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5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শেয়ার</a:t>
            </a:r>
            <a:r>
              <a:rPr lang="en-US" sz="25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p>
          <a:p>
            <a:pPr lvl="1" algn="just">
              <a:buFont typeface="Wingdings" pitchFamily="2" charset="2"/>
              <a:buChar char="q"/>
            </a:pPr>
            <a:r>
              <a:rPr lang="en-US" sz="2300" b="1" dirty="0" smtClean="0">
                <a:solidFill>
                  <a:srgbClr val="7030A0"/>
                </a:solidFill>
                <a:latin typeface="Nikosh2" pitchFamily="2" charset="0"/>
                <a:cs typeface="Nikosh2" pitchFamily="2" charset="0"/>
              </a:rPr>
              <a:t> </a:t>
            </a:r>
            <a:r>
              <a:rPr lang="en-US" sz="2300" b="1" dirty="0" err="1" smtClean="0">
                <a:solidFill>
                  <a:srgbClr val="7030A0"/>
                </a:solidFill>
                <a:latin typeface="Nikosh2" pitchFamily="2" charset="0"/>
                <a:cs typeface="Nikosh2" pitchFamily="2" charset="0"/>
              </a:rPr>
              <a:t>প্রাইমারী</a:t>
            </a:r>
            <a:r>
              <a:rPr lang="en-US" sz="2300" b="1" dirty="0" smtClean="0">
                <a:solidFill>
                  <a:srgbClr val="7030A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প্রাইভেট</a:t>
            </a:r>
            <a:r>
              <a:rPr lang="en-US" sz="2300" b="1" dirty="0" smtClean="0">
                <a:solidFill>
                  <a:srgbClr val="00206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প্লেসমেন্ট</a:t>
            </a:r>
            <a:r>
              <a:rPr lang="en-US" sz="2300" b="1" dirty="0" smtClean="0">
                <a:solidFill>
                  <a:srgbClr val="002060"/>
                </a:solidFill>
                <a:latin typeface="Nikosh2" pitchFamily="2" charset="0"/>
                <a:cs typeface="Nikosh2" pitchFamily="2" charset="0"/>
              </a:rPr>
              <a:t>, </a:t>
            </a:r>
            <a:r>
              <a:rPr lang="en-US" sz="2300" b="1" dirty="0" err="1" smtClean="0">
                <a:solidFill>
                  <a:srgbClr val="002060"/>
                </a:solidFill>
                <a:latin typeface="Nikosh2" pitchFamily="2" charset="0"/>
                <a:cs typeface="Nikosh2" pitchFamily="2" charset="0"/>
              </a:rPr>
              <a:t>আইপিও</a:t>
            </a:r>
            <a:endParaRPr lang="en-US" sz="2300" b="1" dirty="0" smtClean="0">
              <a:solidFill>
                <a:srgbClr val="002060"/>
              </a:solidFill>
              <a:latin typeface="Nikosh2" pitchFamily="2" charset="0"/>
              <a:cs typeface="Nikosh2" pitchFamily="2" charset="0"/>
            </a:endParaRPr>
          </a:p>
          <a:p>
            <a:pPr lvl="1" algn="just">
              <a:buFont typeface="Wingdings" pitchFamily="2" charset="2"/>
              <a:buChar char="q"/>
            </a:pPr>
            <a:r>
              <a:rPr lang="en-US" sz="2300" b="1" dirty="0" smtClean="0">
                <a:solidFill>
                  <a:srgbClr val="7030A0"/>
                </a:solidFill>
                <a:latin typeface="Nikosh2" pitchFamily="2" charset="0"/>
                <a:cs typeface="Nikosh2" pitchFamily="2" charset="0"/>
              </a:rPr>
              <a:t> </a:t>
            </a:r>
            <a:r>
              <a:rPr lang="en-US" sz="2300" b="1" dirty="0" err="1" smtClean="0">
                <a:solidFill>
                  <a:srgbClr val="7030A0"/>
                </a:solidFill>
                <a:latin typeface="Nikosh2" pitchFamily="2" charset="0"/>
                <a:cs typeface="Nikosh2" pitchFamily="2" charset="0"/>
              </a:rPr>
              <a:t>সেকেন্ডারী</a:t>
            </a:r>
            <a:r>
              <a:rPr lang="en-US" sz="2300" b="1" dirty="0" smtClean="0">
                <a:solidFill>
                  <a:srgbClr val="7030A0"/>
                </a:solidFill>
                <a:latin typeface="Nikosh2" pitchFamily="2" charset="0"/>
                <a:cs typeface="Nikosh2" pitchFamily="2" charset="0"/>
              </a:rPr>
              <a:t> –</a:t>
            </a:r>
          </a:p>
          <a:p>
            <a:pPr lvl="3" algn="just">
              <a:buFont typeface="Wingdings" pitchFamily="2" charset="2"/>
              <a:buChar char="q"/>
            </a:pPr>
            <a:r>
              <a:rPr lang="en-US" sz="1900" b="1" dirty="0" err="1" smtClean="0">
                <a:solidFill>
                  <a:srgbClr val="002060"/>
                </a:solidFill>
                <a:latin typeface="Nikosh2" pitchFamily="2" charset="0"/>
                <a:cs typeface="Nikosh2" pitchFamily="2" charset="0"/>
              </a:rPr>
              <a:t>এক্সচেঞ্জ</a:t>
            </a:r>
            <a:r>
              <a:rPr lang="en-US" sz="1900" b="1" dirty="0" smtClean="0">
                <a:solidFill>
                  <a:srgbClr val="002060"/>
                </a:solidFill>
                <a:latin typeface="Nikosh2" pitchFamily="2" charset="0"/>
                <a:cs typeface="Nikosh2" pitchFamily="2" charset="0"/>
              </a:rPr>
              <a:t> </a:t>
            </a:r>
            <a:r>
              <a:rPr lang="en-US" sz="1900" b="1" dirty="0" err="1" smtClean="0">
                <a:solidFill>
                  <a:srgbClr val="002060"/>
                </a:solidFill>
                <a:latin typeface="Nikosh2" pitchFamily="2" charset="0"/>
                <a:cs typeface="Nikosh2" pitchFamily="2" charset="0"/>
              </a:rPr>
              <a:t>মার্কেট</a:t>
            </a:r>
            <a:r>
              <a:rPr lang="en-US" sz="1900" b="1" dirty="0" smtClean="0">
                <a:solidFill>
                  <a:srgbClr val="002060"/>
                </a:solidFill>
                <a:latin typeface="Nikosh2" pitchFamily="2" charset="0"/>
                <a:cs typeface="Nikosh2" pitchFamily="2" charset="0"/>
              </a:rPr>
              <a:t> </a:t>
            </a:r>
          </a:p>
          <a:p>
            <a:pPr lvl="3" algn="just">
              <a:buFont typeface="Wingdings" pitchFamily="2" charset="2"/>
              <a:buChar char="q"/>
            </a:pPr>
            <a:r>
              <a:rPr lang="en-US" sz="1900" b="1" dirty="0" err="1" smtClean="0">
                <a:solidFill>
                  <a:srgbClr val="002060"/>
                </a:solidFill>
                <a:latin typeface="Nikosh2" pitchFamily="2" charset="0"/>
                <a:cs typeface="Nikosh2" pitchFamily="2" charset="0"/>
              </a:rPr>
              <a:t>ওটিসি</a:t>
            </a:r>
            <a:r>
              <a:rPr lang="en-US" sz="1900" b="1" dirty="0" smtClean="0">
                <a:solidFill>
                  <a:srgbClr val="002060"/>
                </a:solidFill>
                <a:latin typeface="Nikosh2" pitchFamily="2" charset="0"/>
                <a:cs typeface="Nikosh2" pitchFamily="2" charset="0"/>
              </a:rPr>
              <a:t> </a:t>
            </a:r>
            <a:r>
              <a:rPr lang="en-US" sz="1900" b="1" dirty="0" err="1" smtClean="0">
                <a:solidFill>
                  <a:srgbClr val="002060"/>
                </a:solidFill>
                <a:latin typeface="Nikosh2" pitchFamily="2" charset="0"/>
                <a:cs typeface="Nikosh2" pitchFamily="2" charset="0"/>
              </a:rPr>
              <a:t>মার্কেট</a:t>
            </a:r>
            <a:endParaRPr lang="en-US" sz="1900" b="1" dirty="0" smtClean="0">
              <a:solidFill>
                <a:srgbClr val="002060"/>
              </a:solidFill>
              <a:latin typeface="Nikosh2" pitchFamily="2" charset="0"/>
              <a:cs typeface="Nikosh2" pitchFamily="2" charset="0"/>
            </a:endParaRPr>
          </a:p>
          <a:p>
            <a:pPr lvl="3" algn="just">
              <a:buFont typeface="Wingdings" pitchFamily="2" charset="2"/>
              <a:buChar char="q"/>
            </a:pPr>
            <a:endParaRPr lang="en-US" sz="1900" b="1" dirty="0" smtClean="0">
              <a:solidFill>
                <a:srgbClr val="7030A0"/>
              </a:solidFill>
              <a:latin typeface="Nikosh2" pitchFamily="2" charset="0"/>
              <a:cs typeface="Nikosh2" pitchFamily="2"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q"/>
            </a:pP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পরিচালকঃ</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dirty="0" smtClean="0">
                <a:latin typeface="Nikosh2" pitchFamily="2" charset="0"/>
                <a:cs typeface="Nikosh2" pitchFamily="2" charset="0"/>
              </a:rPr>
              <a:t>কোম্পানী </a:t>
            </a:r>
            <a:r>
              <a:rPr lang="en-US" sz="2400" dirty="0" err="1" smtClean="0">
                <a:latin typeface="Nikosh2" pitchFamily="2" charset="0"/>
                <a:cs typeface="Nikosh2" pitchFamily="2" charset="0"/>
              </a:rPr>
              <a:t>পরিচালনার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ভার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যাদের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কাছে</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ন্যাস্ত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থাকে</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তাকে</a:t>
            </a:r>
            <a:r>
              <a:rPr lang="en-US" sz="2400" dirty="0" smtClean="0">
                <a:latin typeface="Nikosh2" pitchFamily="2" charset="0"/>
                <a:cs typeface="Nikosh2" pitchFamily="2" charset="0"/>
              </a:rPr>
              <a:t> পরিচালক </a:t>
            </a:r>
            <a:r>
              <a:rPr lang="en-US" sz="2400" dirty="0" err="1" smtClean="0">
                <a:latin typeface="Nikosh2" pitchFamily="2" charset="0"/>
                <a:cs typeface="Nikosh2" pitchFamily="2" charset="0"/>
              </a:rPr>
              <a:t>বলে</a:t>
            </a:r>
            <a:r>
              <a:rPr lang="en-US" sz="2400" dirty="0" smtClean="0">
                <a:latin typeface="Nikosh2" pitchFamily="2" charset="0"/>
                <a:cs typeface="Nikosh2" pitchFamily="2" charset="0"/>
              </a:rPr>
              <a:t>। কোম্পানী </a:t>
            </a:r>
            <a:r>
              <a:rPr lang="en-US" sz="2400" dirty="0" err="1" smtClean="0">
                <a:latin typeface="Nikosh2" pitchFamily="2" charset="0"/>
                <a:cs typeface="Nikosh2" pitchFamily="2" charset="0"/>
              </a:rPr>
              <a:t>আইনের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বিধান</a:t>
            </a:r>
            <a:r>
              <a:rPr lang="en-US" sz="2400" dirty="0" smtClean="0">
                <a:latin typeface="Nikosh2" pitchFamily="2" charset="0"/>
                <a:cs typeface="Nikosh2" pitchFamily="2" charset="0"/>
              </a:rPr>
              <a:t> এবং </a:t>
            </a:r>
            <a:r>
              <a:rPr lang="en-US" sz="2400" dirty="0" err="1" smtClean="0">
                <a:latin typeface="Nikosh2" pitchFamily="2" charset="0"/>
                <a:cs typeface="Nikosh2" pitchFamily="2" charset="0"/>
              </a:rPr>
              <a:t>সংঘ-বিধি</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অনুসারে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নির্বাচিত</a:t>
            </a:r>
            <a:r>
              <a:rPr lang="en-US" sz="2400" dirty="0" smtClean="0">
                <a:latin typeface="Nikosh2" pitchFamily="2" charset="0"/>
                <a:cs typeface="Nikosh2" pitchFamily="2" charset="0"/>
              </a:rPr>
              <a:t> পরিচালক </a:t>
            </a:r>
            <a:r>
              <a:rPr lang="en-US" sz="2400" dirty="0" err="1" smtClean="0">
                <a:latin typeface="Nikosh2" pitchFamily="2" charset="0"/>
                <a:cs typeface="Nikosh2" pitchFamily="2" charset="0"/>
              </a:rPr>
              <a:t>মন্ডলীর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উপর</a:t>
            </a:r>
            <a:r>
              <a:rPr lang="en-US" sz="2400" dirty="0" smtClean="0">
                <a:latin typeface="Nikosh2" pitchFamily="2" charset="0"/>
                <a:cs typeface="Nikosh2" pitchFamily="2" charset="0"/>
              </a:rPr>
              <a:t> কোম্পানীর </a:t>
            </a:r>
            <a:r>
              <a:rPr lang="en-US" sz="2400" dirty="0" err="1" smtClean="0">
                <a:latin typeface="Nikosh2" pitchFamily="2" charset="0"/>
                <a:cs typeface="Nikosh2" pitchFamily="2" charset="0"/>
              </a:rPr>
              <a:t>পরিচালনার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দায়িত্ব</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দেয়া</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থাকে</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কোন</a:t>
            </a:r>
            <a:r>
              <a:rPr lang="en-US" sz="2400" dirty="0" smtClean="0">
                <a:latin typeface="Nikosh2" pitchFamily="2" charset="0"/>
                <a:cs typeface="Nikosh2" pitchFamily="2" charset="0"/>
              </a:rPr>
              <a:t> পরিচালক কোম্পানীর </a:t>
            </a:r>
            <a:r>
              <a:rPr lang="en-US" sz="2400" dirty="0" err="1" smtClean="0">
                <a:latin typeface="Nikosh2" pitchFamily="2" charset="0"/>
                <a:cs typeface="Nikosh2" pitchFamily="2" charset="0"/>
              </a:rPr>
              <a:t>পক্ষে</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চুক্তি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করলে</a:t>
            </a:r>
            <a:r>
              <a:rPr lang="en-US" sz="2400" dirty="0" smtClean="0">
                <a:latin typeface="Nikosh2" pitchFamily="2" charset="0"/>
                <a:cs typeface="Nikosh2" pitchFamily="2" charset="0"/>
              </a:rPr>
              <a:t> কোম্পানী </a:t>
            </a:r>
            <a:r>
              <a:rPr lang="en-US" sz="2400" dirty="0" err="1" smtClean="0">
                <a:latin typeface="Nikosh2" pitchFamily="2" charset="0"/>
                <a:cs typeface="Nikosh2" pitchFamily="2" charset="0"/>
              </a:rPr>
              <a:t>সে</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চুক্তি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পালন</a:t>
            </a:r>
            <a:r>
              <a:rPr lang="en-US" sz="2400" dirty="0" smtClean="0">
                <a:latin typeface="Nikosh2" pitchFamily="2" charset="0"/>
                <a:cs typeface="Nikosh2" pitchFamily="2" charset="0"/>
              </a:rPr>
              <a:t> করতে হয়। </a:t>
            </a:r>
          </a:p>
          <a:p>
            <a:pPr algn="just">
              <a:buFont typeface="Wingdings" pitchFamily="2" charset="2"/>
              <a:buChar char="q"/>
            </a:pP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ব্যবস্থাপনা</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পরিচালকঃ</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dirty="0" smtClean="0">
                <a:latin typeface="Nikosh2" pitchFamily="2" charset="0"/>
                <a:cs typeface="Nikosh2" pitchFamily="2" charset="0"/>
              </a:rPr>
              <a:t>কোম্পানীর </a:t>
            </a:r>
            <a:r>
              <a:rPr lang="en-US" sz="2400" dirty="0" err="1" smtClean="0">
                <a:latin typeface="Nikosh2" pitchFamily="2" charset="0"/>
                <a:cs typeface="Nikosh2" pitchFamily="2" charset="0"/>
              </a:rPr>
              <a:t>ব্যবস্থাপনা</a:t>
            </a:r>
            <a:r>
              <a:rPr lang="en-US" sz="2400" dirty="0" smtClean="0">
                <a:latin typeface="Nikosh2" pitchFamily="2" charset="0"/>
                <a:cs typeface="Nikosh2" pitchFamily="2" charset="0"/>
              </a:rPr>
              <a:t> পরিচালক </a:t>
            </a:r>
            <a:r>
              <a:rPr lang="en-US" sz="2400" dirty="0" err="1" smtClean="0">
                <a:latin typeface="Nikosh2" pitchFamily="2" charset="0"/>
                <a:cs typeface="Nikosh2" pitchFamily="2" charset="0"/>
              </a:rPr>
              <a:t>বলতে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এমন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একজন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পরিচালককে</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বুঝাইবে</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যাহার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উপর</a:t>
            </a:r>
            <a:r>
              <a:rPr lang="en-US" sz="2400" dirty="0" smtClean="0">
                <a:latin typeface="Nikosh2" pitchFamily="2" charset="0"/>
                <a:cs typeface="Nikosh2" pitchFamily="2" charset="0"/>
              </a:rPr>
              <a:t>, কোম্পানীর </a:t>
            </a:r>
            <a:r>
              <a:rPr lang="en-US" sz="2400" dirty="0" err="1" smtClean="0">
                <a:latin typeface="Nikosh2" pitchFamily="2" charset="0"/>
                <a:cs typeface="Nikosh2" pitchFamily="2" charset="0"/>
              </a:rPr>
              <a:t>সহিত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চুক্তি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বলে</a:t>
            </a:r>
            <a:r>
              <a:rPr lang="en-US" sz="2400" dirty="0" smtClean="0">
                <a:latin typeface="Nikosh2" pitchFamily="2" charset="0"/>
                <a:cs typeface="Nikosh2" pitchFamily="2" charset="0"/>
              </a:rPr>
              <a:t>(</a:t>
            </a:r>
            <a:r>
              <a:rPr lang="en-US" sz="2400" dirty="0" err="1" smtClean="0">
                <a:latin typeface="Nikosh2" pitchFamily="2" charset="0"/>
                <a:cs typeface="Nikosh2" pitchFamily="2" charset="0"/>
              </a:rPr>
              <a:t>ToR</a:t>
            </a:r>
            <a:r>
              <a:rPr lang="en-US" sz="2400" dirty="0" smtClean="0">
                <a:latin typeface="Nikosh2" pitchFamily="2" charset="0"/>
                <a:cs typeface="Nikosh2" pitchFamily="2" charset="0"/>
              </a:rPr>
              <a:t>)/</a:t>
            </a:r>
            <a:r>
              <a:rPr lang="en-US" sz="2400" dirty="0" err="1" smtClean="0">
                <a:latin typeface="Nikosh2" pitchFamily="2" charset="0"/>
                <a:cs typeface="Nikosh2" pitchFamily="2" charset="0"/>
              </a:rPr>
              <a:t>পর্ষদের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সিদ্ধান্ত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বলে</a:t>
            </a:r>
            <a:r>
              <a:rPr lang="en-US" sz="2400" dirty="0" smtClean="0">
                <a:latin typeface="Nikosh2" pitchFamily="2" charset="0"/>
                <a:cs typeface="Nikosh2" pitchFamily="2" charset="0"/>
              </a:rPr>
              <a:t>/</a:t>
            </a:r>
            <a:r>
              <a:rPr lang="en-US" sz="2400" dirty="0" err="1" smtClean="0">
                <a:latin typeface="Nikosh2" pitchFamily="2" charset="0"/>
                <a:cs typeface="Nikosh2" pitchFamily="2" charset="0"/>
              </a:rPr>
              <a:t>মেমোরেন্ডাম</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এন্ড</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আর্টিক্যালস</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অব</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এসোসিয়েশন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বর্ণিত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ক্ষমতা</a:t>
            </a:r>
            <a:r>
              <a:rPr lang="en-US" sz="2400" dirty="0" smtClean="0">
                <a:latin typeface="Nikosh2" pitchFamily="2" charset="0"/>
                <a:cs typeface="Nikosh2" pitchFamily="2" charset="0"/>
              </a:rPr>
              <a:t> ও </a:t>
            </a:r>
            <a:r>
              <a:rPr lang="en-US" sz="2400" dirty="0" err="1" smtClean="0">
                <a:latin typeface="Nikosh2" pitchFamily="2" charset="0"/>
                <a:cs typeface="Nikosh2" pitchFamily="2" charset="0"/>
              </a:rPr>
              <a:t>শর্ত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বলে</a:t>
            </a:r>
            <a:r>
              <a:rPr lang="en-US" sz="2400" dirty="0" smtClean="0">
                <a:latin typeface="Nikosh2" pitchFamily="2" charset="0"/>
                <a:cs typeface="Nikosh2" pitchFamily="2" charset="0"/>
              </a:rPr>
              <a:t> , কোম্পানী </a:t>
            </a:r>
            <a:r>
              <a:rPr lang="en-US" sz="2400" dirty="0" err="1" smtClean="0">
                <a:latin typeface="Nikosh2" pitchFamily="2" charset="0"/>
                <a:cs typeface="Nikosh2" pitchFamily="2" charset="0"/>
              </a:rPr>
              <a:t>ব্যবস্থাপনার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মূল</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ক্ষমতা</a:t>
            </a:r>
            <a:r>
              <a:rPr lang="en-US" sz="2400" dirty="0" smtClean="0">
                <a:latin typeface="Nikosh2" pitchFamily="2" charset="0"/>
                <a:cs typeface="Nikosh2" pitchFamily="2" charset="0"/>
              </a:rPr>
              <a:t>  ও </a:t>
            </a:r>
            <a:r>
              <a:rPr lang="en-US" sz="2400" dirty="0" err="1" smtClean="0">
                <a:latin typeface="Nikosh2" pitchFamily="2" charset="0"/>
                <a:cs typeface="Nikosh2" pitchFamily="2" charset="0"/>
              </a:rPr>
              <a:t>দায়িত্ব</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অর্পিত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হইয়াছে</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একজন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ব্যবস্থাপনা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পরিচালকের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মেয়াদ</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একসঙ্গে</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পাঁচ</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বছরের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বেশী</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হবেনা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তবে</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তিনি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মেয়াদান্তে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পুনঃনিয়োগযোগ্য</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হবেন</a:t>
            </a:r>
            <a:r>
              <a:rPr lang="en-US" sz="2400" dirty="0" smtClean="0">
                <a:latin typeface="Nikosh2" pitchFamily="2" charset="0"/>
                <a:cs typeface="Nikosh2" pitchFamily="2" charset="0"/>
              </a:rPr>
              <a:t>। </a:t>
            </a:r>
          </a:p>
          <a:p>
            <a:pPr algn="just">
              <a:buNone/>
            </a:pP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শর্ত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থাকে</a:t>
            </a:r>
            <a:r>
              <a:rPr lang="en-US" sz="2400" dirty="0" smtClean="0">
                <a:latin typeface="Nikosh2" pitchFamily="2" charset="0"/>
                <a:cs typeface="Nikosh2" pitchFamily="2" charset="0"/>
              </a:rPr>
              <a:t> যে, </a:t>
            </a:r>
            <a:r>
              <a:rPr lang="en-US" sz="2400" dirty="0" err="1" smtClean="0">
                <a:latin typeface="Nikosh2" pitchFamily="2" charset="0"/>
                <a:cs typeface="Nikosh2" pitchFamily="2" charset="0"/>
              </a:rPr>
              <a:t>কোন</a:t>
            </a:r>
            <a:r>
              <a:rPr lang="en-US" sz="2400" dirty="0" smtClean="0">
                <a:latin typeface="Nikosh2" pitchFamily="2" charset="0"/>
                <a:cs typeface="Nikosh2" pitchFamily="2" charset="0"/>
              </a:rPr>
              <a:t> কোম্পানীর </a:t>
            </a:r>
            <a:r>
              <a:rPr lang="en-US" sz="2400" dirty="0" err="1" smtClean="0">
                <a:latin typeface="Nikosh2" pitchFamily="2" charset="0"/>
                <a:cs typeface="Nikosh2" pitchFamily="2" charset="0"/>
              </a:rPr>
              <a:t>ব্যবস্থাপনা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পরিচালককে</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পর্ষদের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তত্ত্ববধানে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নিয়ন্ত্রনে</a:t>
            </a:r>
            <a:r>
              <a:rPr lang="en-US" sz="2400" dirty="0" smtClean="0">
                <a:latin typeface="Nikosh2" pitchFamily="2" charset="0"/>
                <a:cs typeface="Nikosh2" pitchFamily="2" charset="0"/>
              </a:rPr>
              <a:t> ও </a:t>
            </a:r>
            <a:r>
              <a:rPr lang="en-US" sz="2400" dirty="0" err="1" smtClean="0">
                <a:latin typeface="Nikosh2" pitchFamily="2" charset="0"/>
                <a:cs typeface="Nikosh2" pitchFamily="2" charset="0"/>
              </a:rPr>
              <a:t>নির্দেশে</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কাজ</a:t>
            </a:r>
            <a:r>
              <a:rPr lang="en-US" sz="2400" dirty="0" smtClean="0">
                <a:latin typeface="Nikosh2" pitchFamily="2" charset="0"/>
                <a:cs typeface="Nikosh2" pitchFamily="2" charset="0"/>
              </a:rPr>
              <a:t> করতে হয়। </a:t>
            </a:r>
          </a:p>
          <a:p>
            <a:pPr algn="just">
              <a:buFont typeface="Wingdings" pitchFamily="2" charset="2"/>
              <a:buChar char="q"/>
            </a:pP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সচিব</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r>
              <a:rPr lang="en-US" sz="2400" b="1" dirty="0" smtClean="0">
                <a:solidFill>
                  <a:srgbClr val="00B050"/>
                </a:solidFill>
                <a:latin typeface="Nikosh2" pitchFamily="2" charset="0"/>
                <a:cs typeface="Nikosh2" pitchFamily="2" charset="0"/>
              </a:rPr>
              <a:t> </a:t>
            </a:r>
            <a:r>
              <a:rPr lang="en-US" sz="2400" dirty="0" err="1" smtClean="0">
                <a:latin typeface="Nikosh2" pitchFamily="2" charset="0"/>
                <a:cs typeface="Nikosh2" pitchFamily="2" charset="0"/>
              </a:rPr>
              <a:t>সচিব</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হচ্ছেন</a:t>
            </a:r>
            <a:r>
              <a:rPr lang="en-US" sz="2400" dirty="0" smtClean="0">
                <a:latin typeface="Nikosh2" pitchFamily="2" charset="0"/>
                <a:cs typeface="Nikosh2" pitchFamily="2" charset="0"/>
              </a:rPr>
              <a:t> কোম্পানীর </a:t>
            </a:r>
            <a:r>
              <a:rPr lang="en-US" sz="2400" dirty="0" err="1" smtClean="0">
                <a:latin typeface="Nikosh2" pitchFamily="2" charset="0"/>
                <a:cs typeface="Nikosh2" pitchFamily="2" charset="0"/>
              </a:rPr>
              <a:t>একজন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কর্মকর্তা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যার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দায়িত্ব</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হচ্ছে</a:t>
            </a:r>
            <a:r>
              <a:rPr lang="en-US" sz="2400" dirty="0" smtClean="0">
                <a:latin typeface="Nikosh2" pitchFamily="2" charset="0"/>
                <a:cs typeface="Nikosh2" pitchFamily="2" charset="0"/>
              </a:rPr>
              <a:t> কোম্পানী </a:t>
            </a:r>
            <a:r>
              <a:rPr lang="en-US" sz="2400" dirty="0" err="1" smtClean="0">
                <a:latin typeface="Nikosh2" pitchFamily="2" charset="0"/>
                <a:cs typeface="Nikosh2" pitchFamily="2" charset="0"/>
              </a:rPr>
              <a:t>আইন</a:t>
            </a:r>
            <a:r>
              <a:rPr lang="en-US" sz="2400" dirty="0" smtClean="0">
                <a:latin typeface="Nikosh2" pitchFamily="2" charset="0"/>
                <a:cs typeface="Nikosh2" pitchFamily="2" charset="0"/>
              </a:rPr>
              <a:t>, কোম্পানীর </a:t>
            </a:r>
            <a:r>
              <a:rPr lang="en-US" sz="2400" dirty="0" err="1" smtClean="0">
                <a:latin typeface="Nikosh2" pitchFamily="2" charset="0"/>
                <a:cs typeface="Nikosh2" pitchFamily="2" charset="0"/>
              </a:rPr>
              <a:t>সংঘ-স্মারক</a:t>
            </a:r>
            <a:r>
              <a:rPr lang="en-US" sz="2400" dirty="0" smtClean="0">
                <a:latin typeface="Nikosh2" pitchFamily="2" charset="0"/>
                <a:cs typeface="Nikosh2" pitchFamily="2" charset="0"/>
              </a:rPr>
              <a:t> ও </a:t>
            </a:r>
            <a:r>
              <a:rPr lang="en-US" sz="2400" dirty="0" err="1" smtClean="0">
                <a:latin typeface="Nikosh2" pitchFamily="2" charset="0"/>
                <a:cs typeface="Nikosh2" pitchFamily="2" charset="0"/>
              </a:rPr>
              <a:t>সংঘ-বিধি</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মোতাবেক</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আইনানুগভাবে</a:t>
            </a:r>
            <a:r>
              <a:rPr lang="en-US" sz="2400" dirty="0" smtClean="0">
                <a:latin typeface="Nikosh2" pitchFamily="2" charset="0"/>
                <a:cs typeface="Nikosh2" pitchFamily="2" charset="0"/>
              </a:rPr>
              <a:t> কোম্পানীর </a:t>
            </a:r>
            <a:r>
              <a:rPr lang="en-US" sz="2400" dirty="0" err="1" smtClean="0">
                <a:latin typeface="Nikosh2" pitchFamily="2" charset="0"/>
                <a:cs typeface="Nikosh2" pitchFamily="2" charset="0"/>
              </a:rPr>
              <a:t>বিষয়াদি</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পরিচালনা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নিশ্চিত</a:t>
            </a:r>
            <a:r>
              <a:rPr lang="en-US" sz="2400" dirty="0" smtClean="0">
                <a:latin typeface="Nikosh2" pitchFamily="2" charset="0"/>
                <a:cs typeface="Nikosh2" pitchFamily="2" charset="0"/>
              </a:rPr>
              <a:t> করা। </a:t>
            </a:r>
          </a:p>
          <a:p>
            <a:pPr algn="just">
              <a:buFont typeface="Wingdings" pitchFamily="2" charset="2"/>
              <a:buChar char="q"/>
            </a:pP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সদস্য</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(Member): </a:t>
            </a:r>
            <a:r>
              <a:rPr lang="en-US" sz="2400" dirty="0" smtClean="0">
                <a:latin typeface="Nikosh2" pitchFamily="2" charset="0"/>
                <a:cs typeface="Nikosh2" pitchFamily="2" charset="0"/>
              </a:rPr>
              <a:t>কোম্পানীর </a:t>
            </a:r>
            <a:r>
              <a:rPr lang="en-US" sz="2400" dirty="0" err="1" smtClean="0">
                <a:latin typeface="Nikosh2" pitchFamily="2" charset="0"/>
                <a:cs typeface="Nikosh2" pitchFamily="2" charset="0"/>
              </a:rPr>
              <a:t>সংঘ-স্মারকে</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স্বাক্ষরকারী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ব্যক্তিগণ</a:t>
            </a:r>
            <a:r>
              <a:rPr lang="en-US" sz="2400" dirty="0" smtClean="0">
                <a:latin typeface="Nikosh2" pitchFamily="2" charset="0"/>
                <a:cs typeface="Nikosh2" pitchFamily="2" charset="0"/>
              </a:rPr>
              <a:t> এবং </a:t>
            </a:r>
            <a:r>
              <a:rPr lang="en-US" sz="2400" dirty="0" err="1" smtClean="0">
                <a:latin typeface="Nikosh2" pitchFamily="2" charset="0"/>
                <a:cs typeface="Nikosh2" pitchFamily="2" charset="0"/>
              </a:rPr>
              <a:t>সদস্য</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রেজিষ্টারে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যাদের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নাম</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অন্তর্ভূক্ত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থাকে</a:t>
            </a:r>
            <a:r>
              <a:rPr lang="en-US" sz="2400" dirty="0" smtClean="0">
                <a:latin typeface="Nikosh2" pitchFamily="2" charset="0"/>
                <a:cs typeface="Nikosh2" pitchFamily="2"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Types of Director In a company</a:t>
            </a:r>
            <a:endParaRPr lang="en-US" b="1"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0" y="1066800"/>
            <a:ext cx="9144000" cy="5791200"/>
          </a:xfrm>
        </p:spPr>
        <p:txBody>
          <a:bodyPr>
            <a:normAutofit/>
          </a:bodyPr>
          <a:lstStyle/>
          <a:p>
            <a:r>
              <a:rPr lang="en-US" sz="4000" b="1" dirty="0" smtClean="0">
                <a:solidFill>
                  <a:srgbClr val="C00000"/>
                </a:solidFill>
              </a:rPr>
              <a:t>Executive Director</a:t>
            </a:r>
          </a:p>
          <a:p>
            <a:r>
              <a:rPr lang="en-US" sz="4000" b="1" i="1" dirty="0" smtClean="0">
                <a:solidFill>
                  <a:srgbClr val="002060"/>
                </a:solidFill>
              </a:rPr>
              <a:t>Non-executive Director</a:t>
            </a:r>
          </a:p>
          <a:p>
            <a:r>
              <a:rPr lang="en-US" sz="4000" b="1" dirty="0" smtClean="0">
                <a:solidFill>
                  <a:srgbClr val="7030A0"/>
                </a:solidFill>
              </a:rPr>
              <a:t>1. Promoter/Subscriber Director</a:t>
            </a:r>
          </a:p>
          <a:p>
            <a:r>
              <a:rPr lang="en-US" sz="4000" b="1" dirty="0" smtClean="0">
                <a:solidFill>
                  <a:srgbClr val="7030A0"/>
                </a:solidFill>
              </a:rPr>
              <a:t>2. Elected Director</a:t>
            </a:r>
          </a:p>
          <a:p>
            <a:r>
              <a:rPr lang="en-US" sz="4000" b="1" dirty="0" smtClean="0">
                <a:solidFill>
                  <a:srgbClr val="7030A0"/>
                </a:solidFill>
              </a:rPr>
              <a:t>3. Nominated Director</a:t>
            </a:r>
          </a:p>
          <a:p>
            <a:r>
              <a:rPr lang="en-US" sz="4000" b="1" dirty="0" smtClean="0">
                <a:solidFill>
                  <a:srgbClr val="7030A0"/>
                </a:solidFill>
              </a:rPr>
              <a:t>4. </a:t>
            </a:r>
            <a:r>
              <a:rPr lang="en-US" sz="4000" b="1" dirty="0" smtClean="0">
                <a:solidFill>
                  <a:srgbClr val="00B050"/>
                </a:solidFill>
              </a:rPr>
              <a:t>Independent Director</a:t>
            </a:r>
          </a:p>
          <a:p>
            <a:r>
              <a:rPr lang="en-US" sz="4000" b="1" dirty="0" smtClean="0">
                <a:solidFill>
                  <a:srgbClr val="7030A0"/>
                </a:solidFill>
              </a:rPr>
              <a:t>5. Alternative Director</a:t>
            </a:r>
          </a:p>
          <a:p>
            <a:pPr>
              <a:buNone/>
            </a:pPr>
            <a:endParaRPr lang="en-US" sz="4000" b="1" i="1"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40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ধারা-৬: </a:t>
            </a:r>
            <a:r>
              <a:rPr lang="en-US" sz="4000" b="1" u="sng"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সংঘ-স্মারক</a:t>
            </a:r>
            <a:r>
              <a:rPr lang="en-US" sz="40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(MA): </a:t>
            </a:r>
          </a:p>
          <a:p>
            <a:pPr algn="just"/>
            <a:r>
              <a:rPr lang="en-US" sz="2400" dirty="0" err="1" smtClean="0">
                <a:latin typeface="Nikosh2" pitchFamily="2" charset="0"/>
                <a:cs typeface="Nikosh2" pitchFamily="2" charset="0"/>
              </a:rPr>
              <a:t>সংঘ-স্মারক</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মেমোরেন্ডাম</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হচ্ছে</a:t>
            </a:r>
            <a:r>
              <a:rPr lang="en-US" sz="2400" dirty="0" smtClean="0">
                <a:latin typeface="Nikosh2" pitchFamily="2" charset="0"/>
                <a:cs typeface="Nikosh2" pitchFamily="2" charset="0"/>
              </a:rPr>
              <a:t> </a:t>
            </a:r>
            <a:r>
              <a:rPr lang="en-US" sz="2400" b="1" dirty="0" err="1" smtClean="0">
                <a:solidFill>
                  <a:schemeClr val="tx2">
                    <a:lumMod val="75000"/>
                  </a:schemeClr>
                </a:solidFill>
                <a:latin typeface="Nikosh2" pitchFamily="2" charset="0"/>
                <a:cs typeface="Nikosh2" pitchFamily="2" charset="0"/>
              </a:rPr>
              <a:t>কোম্পনী</a:t>
            </a:r>
            <a:r>
              <a:rPr lang="en-US" sz="2400" b="1" dirty="0" smtClean="0">
                <a:solidFill>
                  <a:schemeClr val="tx2">
                    <a:lumMod val="75000"/>
                  </a:schemeClr>
                </a:solidFill>
                <a:latin typeface="Nikosh2" pitchFamily="2" charset="0"/>
                <a:cs typeface="Nikosh2" pitchFamily="2" charset="0"/>
              </a:rPr>
              <a:t> </a:t>
            </a:r>
            <a:r>
              <a:rPr lang="en-US" sz="2400" b="1" dirty="0" err="1" smtClean="0">
                <a:solidFill>
                  <a:schemeClr val="tx2">
                    <a:lumMod val="75000"/>
                  </a:schemeClr>
                </a:solidFill>
                <a:latin typeface="Nikosh2" pitchFamily="2" charset="0"/>
                <a:cs typeface="Nikosh2" pitchFamily="2" charset="0"/>
              </a:rPr>
              <a:t>গঠনের</a:t>
            </a:r>
            <a:r>
              <a:rPr lang="en-US" sz="2400" b="1" dirty="0" smtClean="0">
                <a:solidFill>
                  <a:schemeClr val="tx2">
                    <a:lumMod val="75000"/>
                  </a:schemeClr>
                </a:solidFill>
                <a:latin typeface="Nikosh2" pitchFamily="2" charset="0"/>
                <a:cs typeface="Nikosh2" pitchFamily="2" charset="0"/>
              </a:rPr>
              <a:t> </a:t>
            </a:r>
            <a:r>
              <a:rPr lang="en-US" sz="2400" b="1" dirty="0" err="1" smtClean="0">
                <a:solidFill>
                  <a:srgbClr val="FF0000"/>
                </a:solidFill>
                <a:latin typeface="Nikosh2" pitchFamily="2" charset="0"/>
                <a:cs typeface="Nikosh2" pitchFamily="2" charset="0"/>
              </a:rPr>
              <a:t>মূল</a:t>
            </a:r>
            <a:r>
              <a:rPr lang="en-US" sz="2400" b="1" dirty="0" smtClean="0">
                <a:solidFill>
                  <a:srgbClr val="FF0000"/>
                </a:solidFill>
                <a:latin typeface="Nikosh2" pitchFamily="2" charset="0"/>
                <a:cs typeface="Nikosh2" pitchFamily="2" charset="0"/>
              </a:rPr>
              <a:t> </a:t>
            </a:r>
            <a:r>
              <a:rPr lang="en-US" sz="2400" b="1" dirty="0" err="1" smtClean="0">
                <a:solidFill>
                  <a:srgbClr val="FF0000"/>
                </a:solidFill>
                <a:latin typeface="Nikosh2" pitchFamily="2" charset="0"/>
                <a:cs typeface="Nikosh2" pitchFamily="2" charset="0"/>
              </a:rPr>
              <a:t>দলিল</a:t>
            </a:r>
            <a:r>
              <a:rPr lang="en-US" sz="2400" b="1" dirty="0" smtClean="0">
                <a:solidFill>
                  <a:srgbClr val="FF0000"/>
                </a:solidFill>
                <a:latin typeface="Nikosh2" pitchFamily="2" charset="0"/>
                <a:cs typeface="Nikosh2" pitchFamily="2" charset="0"/>
              </a:rPr>
              <a:t> </a:t>
            </a:r>
            <a:r>
              <a:rPr lang="en-US" sz="2400" b="1" dirty="0" err="1" smtClean="0">
                <a:solidFill>
                  <a:srgbClr val="FF0000"/>
                </a:solidFill>
                <a:latin typeface="Nikosh2" pitchFamily="2" charset="0"/>
                <a:cs typeface="Nikosh2" pitchFamily="2" charset="0"/>
              </a:rPr>
              <a:t>বা</a:t>
            </a:r>
            <a:r>
              <a:rPr lang="en-US" sz="2400" b="1" dirty="0" smtClean="0">
                <a:solidFill>
                  <a:srgbClr val="FF0000"/>
                </a:solidFill>
                <a:latin typeface="Nikosh2" pitchFamily="2" charset="0"/>
                <a:cs typeface="Nikosh2" pitchFamily="2" charset="0"/>
              </a:rPr>
              <a:t> </a:t>
            </a:r>
            <a:r>
              <a:rPr lang="en-US" sz="2400" b="1" dirty="0" err="1" smtClean="0">
                <a:solidFill>
                  <a:srgbClr val="FF0000"/>
                </a:solidFill>
                <a:latin typeface="Nikosh2" pitchFamily="2" charset="0"/>
                <a:cs typeface="Nikosh2" pitchFamily="2" charset="0"/>
              </a:rPr>
              <a:t>সংবিধান</a:t>
            </a:r>
            <a:r>
              <a:rPr lang="en-US" sz="2400" b="1" dirty="0" smtClean="0">
                <a:solidFill>
                  <a:srgbClr val="FF0000"/>
                </a:solidFill>
                <a:latin typeface="Nikosh2" pitchFamily="2" charset="0"/>
                <a:cs typeface="Nikosh2" pitchFamily="2" charset="0"/>
              </a:rPr>
              <a:t>। </a:t>
            </a:r>
            <a:r>
              <a:rPr lang="en-US" sz="2400" dirty="0" err="1" smtClean="0">
                <a:latin typeface="Nikosh2" pitchFamily="2" charset="0"/>
                <a:cs typeface="Nikosh2" pitchFamily="2" charset="0"/>
              </a:rPr>
              <a:t>এতে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কোম্পানীর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গঠন-কাঠামো</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উদ্দেশ্য</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মূলধন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কার্যপরিধি</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ইত্যাদি</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উল্লেখ</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থাকে</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ইহা</a:t>
            </a:r>
            <a:r>
              <a:rPr lang="en-US" sz="2400" dirty="0" smtClean="0">
                <a:latin typeface="Nikosh2" pitchFamily="2" charset="0"/>
                <a:cs typeface="Nikosh2" pitchFamily="2" charset="0"/>
              </a:rPr>
              <a:t> </a:t>
            </a:r>
            <a:r>
              <a:rPr lang="en-US" sz="2400" dirty="0" err="1" smtClean="0">
                <a:solidFill>
                  <a:srgbClr val="7030A0"/>
                </a:solidFill>
                <a:latin typeface="Nikosh2" pitchFamily="2" charset="0"/>
                <a:cs typeface="Nikosh2" pitchFamily="2" charset="0"/>
              </a:rPr>
              <a:t>প্রাইভেট</a:t>
            </a:r>
            <a:r>
              <a:rPr lang="en-US" sz="2400" dirty="0" smtClean="0">
                <a:solidFill>
                  <a:srgbClr val="7030A0"/>
                </a:solidFill>
                <a:latin typeface="Nikosh2" pitchFamily="2" charset="0"/>
                <a:cs typeface="Nikosh2" pitchFamily="2" charset="0"/>
              </a:rPr>
              <a:t> </a:t>
            </a:r>
            <a:r>
              <a:rPr lang="en-US" sz="2400" dirty="0" err="1" smtClean="0">
                <a:solidFill>
                  <a:srgbClr val="7030A0"/>
                </a:solidFill>
                <a:latin typeface="Nikosh2" pitchFamily="2" charset="0"/>
                <a:cs typeface="Nikosh2" pitchFamily="2" charset="0"/>
              </a:rPr>
              <a:t>কোম্পানীর</a:t>
            </a:r>
            <a:r>
              <a:rPr lang="en-US" sz="2400" dirty="0" smtClean="0">
                <a:solidFill>
                  <a:srgbClr val="7030A0"/>
                </a:solidFill>
                <a:latin typeface="Nikosh2" pitchFamily="2" charset="0"/>
                <a:cs typeface="Nikosh2" pitchFamily="2" charset="0"/>
              </a:rPr>
              <a:t> </a:t>
            </a:r>
            <a:r>
              <a:rPr lang="en-US" sz="2400" dirty="0" err="1" smtClean="0">
                <a:solidFill>
                  <a:srgbClr val="7030A0"/>
                </a:solidFill>
                <a:latin typeface="Nikosh2" pitchFamily="2" charset="0"/>
                <a:cs typeface="Nikosh2" pitchFamily="2" charset="0"/>
              </a:rPr>
              <a:t>ক্ষেত্রে</a:t>
            </a:r>
            <a:r>
              <a:rPr lang="en-US" sz="2400" dirty="0" smtClean="0">
                <a:solidFill>
                  <a:srgbClr val="7030A0"/>
                </a:solidFill>
                <a:latin typeface="Nikosh2" pitchFamily="2" charset="0"/>
                <a:cs typeface="Nikosh2" pitchFamily="2" charset="0"/>
              </a:rPr>
              <a:t> </a:t>
            </a:r>
            <a:r>
              <a:rPr lang="en-US" sz="2400" dirty="0" err="1" smtClean="0">
                <a:solidFill>
                  <a:srgbClr val="7030A0"/>
                </a:solidFill>
                <a:latin typeface="Nikosh2" pitchFamily="2" charset="0"/>
                <a:cs typeface="Nikosh2" pitchFamily="2" charset="0"/>
              </a:rPr>
              <a:t>অন্ততঃ</a:t>
            </a:r>
            <a:r>
              <a:rPr lang="en-US" sz="2400" dirty="0" smtClean="0">
                <a:solidFill>
                  <a:srgbClr val="7030A0"/>
                </a:solidFill>
                <a:latin typeface="Nikosh2" pitchFamily="2" charset="0"/>
                <a:cs typeface="Nikosh2" pitchFamily="2" charset="0"/>
              </a:rPr>
              <a:t> ২ </a:t>
            </a:r>
            <a:r>
              <a:rPr lang="en-US" sz="2400" dirty="0" err="1" smtClean="0">
                <a:latin typeface="Nikosh2" pitchFamily="2" charset="0"/>
                <a:cs typeface="Nikosh2" pitchFamily="2" charset="0"/>
              </a:rPr>
              <a:t>জন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এবং</a:t>
            </a:r>
            <a:r>
              <a:rPr lang="en-US" sz="2400" dirty="0" smtClean="0">
                <a:latin typeface="Nikosh2" pitchFamily="2" charset="0"/>
                <a:cs typeface="Nikosh2" pitchFamily="2" charset="0"/>
              </a:rPr>
              <a:t> </a:t>
            </a:r>
            <a:r>
              <a:rPr lang="en-US" sz="2400" dirty="0" err="1" smtClean="0">
                <a:solidFill>
                  <a:srgbClr val="7030A0"/>
                </a:solidFill>
                <a:latin typeface="Nikosh2" pitchFamily="2" charset="0"/>
                <a:cs typeface="Nikosh2" pitchFamily="2" charset="0"/>
              </a:rPr>
              <a:t>পাবলিক</a:t>
            </a:r>
            <a:r>
              <a:rPr lang="en-US" sz="2400" dirty="0" smtClean="0">
                <a:solidFill>
                  <a:srgbClr val="7030A0"/>
                </a:solidFill>
                <a:latin typeface="Nikosh2" pitchFamily="2" charset="0"/>
                <a:cs typeface="Nikosh2" pitchFamily="2" charset="0"/>
              </a:rPr>
              <a:t> </a:t>
            </a:r>
            <a:r>
              <a:rPr lang="en-US" sz="2400" dirty="0" err="1" smtClean="0">
                <a:solidFill>
                  <a:srgbClr val="7030A0"/>
                </a:solidFill>
                <a:latin typeface="Nikosh2" pitchFamily="2" charset="0"/>
                <a:cs typeface="Nikosh2" pitchFamily="2" charset="0"/>
              </a:rPr>
              <a:t>কোম্পানীর</a:t>
            </a:r>
            <a:r>
              <a:rPr lang="en-US" sz="2400" dirty="0" smtClean="0">
                <a:solidFill>
                  <a:srgbClr val="7030A0"/>
                </a:solidFill>
                <a:latin typeface="Nikosh2" pitchFamily="2" charset="0"/>
                <a:cs typeface="Nikosh2" pitchFamily="2" charset="0"/>
              </a:rPr>
              <a:t> </a:t>
            </a:r>
            <a:r>
              <a:rPr lang="en-US" sz="2400" dirty="0" err="1" smtClean="0">
                <a:solidFill>
                  <a:srgbClr val="7030A0"/>
                </a:solidFill>
                <a:latin typeface="Nikosh2" pitchFamily="2" charset="0"/>
                <a:cs typeface="Nikosh2" pitchFamily="2" charset="0"/>
              </a:rPr>
              <a:t>ক্ষেত্রে</a:t>
            </a:r>
            <a:r>
              <a:rPr lang="en-US" sz="2400" dirty="0" smtClean="0">
                <a:solidFill>
                  <a:srgbClr val="7030A0"/>
                </a:solidFill>
                <a:latin typeface="Nikosh2" pitchFamily="2" charset="0"/>
                <a:cs typeface="Nikosh2" pitchFamily="2" charset="0"/>
              </a:rPr>
              <a:t> </a:t>
            </a:r>
            <a:r>
              <a:rPr lang="en-US" sz="2400" dirty="0" err="1" smtClean="0">
                <a:solidFill>
                  <a:srgbClr val="7030A0"/>
                </a:solidFill>
                <a:latin typeface="Nikosh2" pitchFamily="2" charset="0"/>
                <a:cs typeface="Nikosh2" pitchFamily="2" charset="0"/>
              </a:rPr>
              <a:t>অন্ততঃ</a:t>
            </a:r>
            <a:r>
              <a:rPr lang="en-US" sz="2400" dirty="0" smtClean="0">
                <a:solidFill>
                  <a:srgbClr val="7030A0"/>
                </a:solidFill>
                <a:latin typeface="Nikosh2" pitchFamily="2" charset="0"/>
                <a:cs typeface="Nikosh2" pitchFamily="2" charset="0"/>
              </a:rPr>
              <a:t> ৭জন </a:t>
            </a:r>
            <a:r>
              <a:rPr lang="en-US" sz="2400" dirty="0" err="1" smtClean="0">
                <a:solidFill>
                  <a:srgbClr val="7030A0"/>
                </a:solidFill>
                <a:latin typeface="Nikosh2" pitchFamily="2" charset="0"/>
                <a:cs typeface="Nikosh2" pitchFamily="2" charset="0"/>
              </a:rPr>
              <a:t>দ্বারা</a:t>
            </a:r>
            <a:r>
              <a:rPr lang="en-US" sz="2400" dirty="0" smtClean="0">
                <a:solidFill>
                  <a:srgbClr val="7030A0"/>
                </a:solidFill>
                <a:latin typeface="Nikosh2" pitchFamily="2" charset="0"/>
                <a:cs typeface="Nikosh2" pitchFamily="2" charset="0"/>
              </a:rPr>
              <a:t> </a:t>
            </a:r>
            <a:r>
              <a:rPr lang="en-US" sz="2400" dirty="0" err="1" smtClean="0">
                <a:solidFill>
                  <a:srgbClr val="7030A0"/>
                </a:solidFill>
                <a:latin typeface="Nikosh2" pitchFamily="2" charset="0"/>
                <a:cs typeface="Nikosh2" pitchFamily="2" charset="0"/>
              </a:rPr>
              <a:t>স্বাক্ষরিত</a:t>
            </a:r>
            <a:r>
              <a:rPr lang="en-US" sz="2400" dirty="0" smtClean="0">
                <a:solidFill>
                  <a:srgbClr val="7030A0"/>
                </a:solidFill>
                <a:latin typeface="Nikosh2" pitchFamily="2" charset="0"/>
                <a:cs typeface="Nikosh2" pitchFamily="2" charset="0"/>
              </a:rPr>
              <a:t> </a:t>
            </a:r>
            <a:r>
              <a:rPr lang="en-US" sz="2400" dirty="0" err="1" smtClean="0">
                <a:latin typeface="Nikosh2" pitchFamily="2" charset="0"/>
                <a:cs typeface="Nikosh2" pitchFamily="2" charset="0"/>
              </a:rPr>
              <a:t>হয়</a:t>
            </a:r>
            <a:r>
              <a:rPr lang="en-US" sz="2400" dirty="0" smtClean="0">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ইহা</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পরিবর্তন</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খুবই</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কঠিন</a:t>
            </a:r>
            <a:r>
              <a:rPr lang="en-US" sz="2400" b="1" dirty="0" smtClean="0">
                <a:solidFill>
                  <a:srgbClr val="7030A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শেয়ার</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হোল্ডারদের</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বিশেষ</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সিদ্ধান্ত</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আদালতের</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অনুমতি</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ক্ষেত্র</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বিশেষে</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সরকারের</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অনুমতি</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নিয়ে</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ইহা</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পরিবর্তন</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করতে</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হয়</a:t>
            </a:r>
            <a:r>
              <a:rPr lang="en-US" sz="2400" dirty="0" smtClean="0">
                <a:latin typeface="Nikosh2" pitchFamily="2" charset="0"/>
                <a:cs typeface="Nikosh2" pitchFamily="2" charset="0"/>
              </a:rPr>
              <a:t>। </a:t>
            </a:r>
          </a:p>
          <a:p>
            <a:pPr algn="just"/>
            <a:r>
              <a:rPr lang="en-US" sz="2400" dirty="0" err="1" smtClean="0">
                <a:latin typeface="Nikosh2" pitchFamily="2" charset="0"/>
                <a:cs typeface="Nikosh2" pitchFamily="2" charset="0"/>
              </a:rPr>
              <a:t>মেমোরেন্ডামে</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সাধারণতঃ</a:t>
            </a:r>
            <a:r>
              <a:rPr lang="en-US" sz="2400" dirty="0" smtClean="0">
                <a:latin typeface="Nikosh2" pitchFamily="2" charset="0"/>
                <a:cs typeface="Nikosh2" pitchFamily="2" charset="0"/>
              </a:rPr>
              <a:t> ৬টি </a:t>
            </a:r>
            <a:r>
              <a:rPr lang="en-US" sz="2400" dirty="0" err="1" smtClean="0">
                <a:latin typeface="Nikosh2" pitchFamily="2" charset="0"/>
                <a:cs typeface="Nikosh2" pitchFamily="2" charset="0"/>
              </a:rPr>
              <a:t>ক্লজ</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থাকে</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যেমন</a:t>
            </a:r>
            <a:r>
              <a:rPr lang="en-US" sz="2400" dirty="0" smtClean="0">
                <a:latin typeface="Nikosh2" pitchFamily="2" charset="0"/>
                <a:cs typeface="Nikosh2" pitchFamily="2" charset="0"/>
              </a:rPr>
              <a:t>: </a:t>
            </a:r>
          </a:p>
          <a:p>
            <a:pPr algn="just"/>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১)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নেম</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ক্লজ</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p>
          <a:p>
            <a:pPr algn="just"/>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২)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রেজিস্টার্ড</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অফিস</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সিচুয়েশন</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ক্লজ</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p>
          <a:p>
            <a:pPr algn="just"/>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৩)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অবজেক্ট</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ক্লজ</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p>
          <a:p>
            <a:pPr algn="just"/>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৪)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লায়েবিলিটি</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ক্লজ</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এবং</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p>
          <a:p>
            <a:pPr algn="just"/>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৫)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ক্যাপিটাল</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ক্লজ</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p>
          <a:p>
            <a:pPr algn="just"/>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৬)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সাবস্ক্রিপশন</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ক্লজ</a:t>
            </a:r>
            <a:r>
              <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(minimum 1 share required to have to be a subscriber) ।</a:t>
            </a:r>
            <a:r>
              <a:rPr lang="en-US" sz="2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rPr>
              <a:t> </a:t>
            </a:r>
            <a:endParaRPr lang="en-US" sz="2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Nikosh2" pitchFamily="2" charset="0"/>
              <a:cs typeface="Nikosh2" pitchFamily="2" charset="0"/>
            </a:endParaRPr>
          </a:p>
          <a:p>
            <a:pPr algn="just"/>
            <a:r>
              <a:rPr lang="en-US" sz="2400" dirty="0" err="1" smtClean="0">
                <a:latin typeface="Nikosh2" pitchFamily="2" charset="0"/>
                <a:cs typeface="Nikosh2" pitchFamily="2" charset="0"/>
              </a:rPr>
              <a:t>এটা</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অবশ্যই</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মূদ্রীত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হতে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হবে</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এতে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স্বাক্ষরকারীর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সাবস্ক্রাইবার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এর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পূর্ণ</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নাম</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ঠিকানা</a:t>
            </a:r>
            <a:r>
              <a:rPr lang="en-US" sz="2400" dirty="0" smtClean="0">
                <a:latin typeface="Nikosh2" pitchFamily="2" charset="0"/>
                <a:cs typeface="Nikosh2" pitchFamily="2" charset="0"/>
              </a:rPr>
              <a:t>  ও </a:t>
            </a:r>
            <a:r>
              <a:rPr lang="en-US" sz="2400" dirty="0" err="1" smtClean="0">
                <a:latin typeface="Nikosh2" pitchFamily="2" charset="0"/>
                <a:cs typeface="Nikosh2" pitchFamily="2" charset="0"/>
              </a:rPr>
              <a:t>পরিচয়</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থাকতে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হবে</a:t>
            </a:r>
            <a:r>
              <a:rPr lang="en-US" sz="2400" dirty="0" smtClean="0">
                <a:latin typeface="Nikosh2" pitchFamily="2" charset="0"/>
                <a:cs typeface="Nikosh2" pitchFamily="2" charset="0"/>
              </a:rPr>
              <a:t>। </a:t>
            </a:r>
          </a:p>
          <a:p>
            <a:pPr algn="just"/>
            <a:r>
              <a:rPr lang="en-US" sz="2400" b="1" dirty="0" err="1" smtClean="0">
                <a:latin typeface="Nikosh2" pitchFamily="2" charset="0"/>
                <a:cs typeface="Nikosh2" pitchFamily="2" charset="0"/>
              </a:rPr>
              <a:t>ইহার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নিবন্ধন</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বাধ্যতামূলক</a:t>
            </a:r>
            <a:r>
              <a:rPr lang="en-US" sz="2400" b="1" dirty="0" smtClean="0">
                <a:latin typeface="Nikosh2" pitchFamily="2" charset="0"/>
                <a:cs typeface="Nikosh2" pitchFamily="2" charset="0"/>
              </a:rPr>
              <a:t>।</a:t>
            </a:r>
          </a:p>
          <a:p>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40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ধারা-১৭: </a:t>
            </a:r>
            <a:r>
              <a:rPr lang="en-US" sz="4000" b="1" u="sng"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সংঘ-বিধি</a:t>
            </a:r>
            <a:r>
              <a:rPr lang="en-US" sz="40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(AA): </a:t>
            </a:r>
          </a:p>
          <a:p>
            <a:pPr algn="just"/>
            <a:r>
              <a:rPr lang="en-US" sz="2000" dirty="0" err="1" smtClean="0">
                <a:latin typeface="Nikosh2" pitchFamily="2" charset="0"/>
                <a:cs typeface="Nikosh2" pitchFamily="2" charset="0"/>
              </a:rPr>
              <a:t>সংঘ-বিধি</a:t>
            </a:r>
            <a:r>
              <a:rPr lang="en-US" sz="2000" dirty="0" smtClean="0">
                <a:latin typeface="Nikosh2" pitchFamily="2" charset="0"/>
                <a:cs typeface="Nikosh2" pitchFamily="2" charset="0"/>
              </a:rPr>
              <a:t> বা </a:t>
            </a:r>
            <a:r>
              <a:rPr lang="en-US" sz="2000" dirty="0" err="1" smtClean="0">
                <a:latin typeface="Nikosh2" pitchFamily="2" charset="0"/>
                <a:cs typeface="Nikosh2" pitchFamily="2" charset="0"/>
              </a:rPr>
              <a:t>আর্টিক্যালস</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হচ্ছে</a:t>
            </a:r>
            <a:r>
              <a:rPr lang="en-US" sz="2000" dirty="0" smtClean="0">
                <a:latin typeface="Nikosh2" pitchFamily="2" charset="0"/>
                <a:cs typeface="Nikosh2" pitchFamily="2" charset="0"/>
              </a:rPr>
              <a:t> কোম্পানীর </a:t>
            </a:r>
            <a:r>
              <a:rPr lang="en-US" sz="2000" dirty="0" err="1" smtClean="0">
                <a:latin typeface="Nikosh2" pitchFamily="2" charset="0"/>
                <a:cs typeface="Nikosh2" pitchFamily="2" charset="0"/>
              </a:rPr>
              <a:t>পরিচালনার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বিধিপত্র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এতে</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সাধারণত</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নিম্নোক্ত</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বিষয়গুলো</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অন্তভূক্ত</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থাকেঃ</a:t>
            </a:r>
            <a:endParaRPr lang="en-US" sz="2000" dirty="0" smtClean="0">
              <a:latin typeface="Nikosh2" pitchFamily="2" charset="0"/>
              <a:cs typeface="Nikosh2" pitchFamily="2" charset="0"/>
            </a:endParaRPr>
          </a:p>
          <a:p>
            <a:pPr algn="just"/>
            <a:r>
              <a:rPr lang="en-US" sz="2000" dirty="0" smtClean="0">
                <a:latin typeface="Nikosh2" pitchFamily="2" charset="0"/>
                <a:cs typeface="Nikosh2" pitchFamily="2" charset="0"/>
              </a:rPr>
              <a:t>১) </a:t>
            </a:r>
            <a:r>
              <a:rPr lang="en-US" sz="2000" dirty="0" err="1" smtClean="0">
                <a:latin typeface="Nikosh2" pitchFamily="2" charset="0"/>
                <a:cs typeface="Nikosh2" pitchFamily="2" charset="0"/>
              </a:rPr>
              <a:t>শেয়ারের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শ্রেণি</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মূল্য</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শেয়ারের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তলব</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শেয়ার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বিক্রয়</a:t>
            </a:r>
            <a:r>
              <a:rPr lang="en-US" sz="2000" dirty="0" smtClean="0">
                <a:latin typeface="Nikosh2" pitchFamily="2" charset="0"/>
                <a:cs typeface="Nikosh2" pitchFamily="2" charset="0"/>
              </a:rPr>
              <a:t>/</a:t>
            </a:r>
            <a:r>
              <a:rPr lang="en-US" sz="2000" dirty="0" err="1" smtClean="0">
                <a:latin typeface="Nikosh2" pitchFamily="2" charset="0"/>
                <a:cs typeface="Nikosh2" pitchFamily="2" charset="0"/>
              </a:rPr>
              <a:t>হস্তান্তর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রূপান্তর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বাজেয়াপ্তকরণ</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বন্টন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মূলধন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পরিবর্তন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মিনিমাম</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সাবস্ক্রিপশন</a:t>
            </a:r>
            <a:r>
              <a:rPr lang="en-US" sz="2000" dirty="0" smtClean="0">
                <a:latin typeface="Nikosh2" pitchFamily="2" charset="0"/>
                <a:cs typeface="Nikosh2" pitchFamily="2" charset="0"/>
              </a:rPr>
              <a:t>;</a:t>
            </a:r>
          </a:p>
          <a:p>
            <a:pPr algn="just"/>
            <a:r>
              <a:rPr lang="en-US" sz="2000" dirty="0" smtClean="0">
                <a:latin typeface="Nikosh2" pitchFamily="2" charset="0"/>
                <a:cs typeface="Nikosh2" pitchFamily="2" charset="0"/>
              </a:rPr>
              <a:t>২) </a:t>
            </a:r>
            <a:r>
              <a:rPr lang="en-US" sz="2000" dirty="0" err="1" smtClean="0">
                <a:latin typeface="Nikosh2" pitchFamily="2" charset="0"/>
                <a:cs typeface="Nikosh2" pitchFamily="2" charset="0"/>
              </a:rPr>
              <a:t>শেয়ারহোল্ডারদের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পারস্পরিক</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সম্পর্ক</a:t>
            </a:r>
            <a:r>
              <a:rPr lang="en-US" sz="2000" dirty="0" smtClean="0">
                <a:latin typeface="Nikosh2" pitchFamily="2" charset="0"/>
                <a:cs typeface="Nikosh2" pitchFamily="2" charset="0"/>
              </a:rPr>
              <a:t> ও </a:t>
            </a:r>
            <a:r>
              <a:rPr lang="en-US" sz="2000" dirty="0" err="1" smtClean="0">
                <a:latin typeface="Nikosh2" pitchFamily="2" charset="0"/>
                <a:cs typeface="Nikosh2" pitchFamily="2" charset="0"/>
              </a:rPr>
              <a:t>অধিকার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ভোটিং</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প্রক্সি</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ইত্যাদি</a:t>
            </a:r>
            <a:endParaRPr lang="en-US" sz="2000" dirty="0" smtClean="0">
              <a:latin typeface="Nikosh2" pitchFamily="2" charset="0"/>
              <a:cs typeface="Nikosh2" pitchFamily="2" charset="0"/>
            </a:endParaRPr>
          </a:p>
          <a:p>
            <a:pPr algn="just"/>
            <a:r>
              <a:rPr lang="en-US" sz="2000" dirty="0" smtClean="0">
                <a:latin typeface="Nikosh2" pitchFamily="2" charset="0"/>
                <a:cs typeface="Nikosh2" pitchFamily="2" charset="0"/>
              </a:rPr>
              <a:t>৩) </a:t>
            </a:r>
            <a:r>
              <a:rPr lang="en-US" sz="2000" dirty="0" err="1" smtClean="0">
                <a:latin typeface="Nikosh2" pitchFamily="2" charset="0"/>
                <a:cs typeface="Nikosh2" pitchFamily="2" charset="0"/>
              </a:rPr>
              <a:t>পরিচালক</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ব্যবস্থাপনা</a:t>
            </a:r>
            <a:r>
              <a:rPr lang="en-US" sz="2000" dirty="0" smtClean="0">
                <a:latin typeface="Nikosh2" pitchFamily="2" charset="0"/>
                <a:cs typeface="Nikosh2" pitchFamily="2" charset="0"/>
              </a:rPr>
              <a:t> পরিচালক ও </a:t>
            </a:r>
            <a:r>
              <a:rPr lang="en-US" sz="2000" dirty="0" err="1" smtClean="0">
                <a:latin typeface="Nikosh2" pitchFamily="2" charset="0"/>
                <a:cs typeface="Nikosh2" pitchFamily="2" charset="0"/>
              </a:rPr>
              <a:t>অন্যান্য</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কর্মকর্তাদের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নিয়োগ</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দায়-দায়িত্ব</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ক্ষমতা</a:t>
            </a:r>
            <a:r>
              <a:rPr lang="en-US" sz="2000" dirty="0" smtClean="0">
                <a:latin typeface="Nikosh2" pitchFamily="2" charset="0"/>
                <a:cs typeface="Nikosh2" pitchFamily="2" charset="0"/>
              </a:rPr>
              <a:t> ও </a:t>
            </a:r>
            <a:r>
              <a:rPr lang="en-US" sz="2000" dirty="0" err="1" smtClean="0">
                <a:latin typeface="Nikosh2" pitchFamily="2" charset="0"/>
                <a:cs typeface="Nikosh2" pitchFamily="2" charset="0"/>
              </a:rPr>
              <a:t>অধিকার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কর্পোরেট</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গ্যারান্টি</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প্রদানের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ক্ষমতা</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ইত্যাদি</a:t>
            </a:r>
            <a:endParaRPr lang="en-US" sz="2000" dirty="0" smtClean="0">
              <a:latin typeface="Nikosh2" pitchFamily="2" charset="0"/>
              <a:cs typeface="Nikosh2" pitchFamily="2" charset="0"/>
            </a:endParaRPr>
          </a:p>
          <a:p>
            <a:pPr algn="just"/>
            <a:r>
              <a:rPr lang="en-US" sz="2000" dirty="0" smtClean="0">
                <a:latin typeface="Nikosh2" pitchFamily="2" charset="0"/>
                <a:cs typeface="Nikosh2" pitchFamily="2" charset="0"/>
              </a:rPr>
              <a:t>৪) </a:t>
            </a:r>
            <a:r>
              <a:rPr lang="en-US" sz="2000" dirty="0" err="1" smtClean="0">
                <a:latin typeface="Nikosh2" pitchFamily="2" charset="0"/>
                <a:cs typeface="Nikosh2" pitchFamily="2" charset="0"/>
              </a:rPr>
              <a:t>কোম্পানির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ঋণ</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গ্রহণের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ক্ষমতা</a:t>
            </a:r>
            <a:r>
              <a:rPr lang="en-US" sz="2000" dirty="0" smtClean="0">
                <a:latin typeface="Nikosh2" pitchFamily="2" charset="0"/>
                <a:cs typeface="Nikosh2" pitchFamily="2" charset="0"/>
              </a:rPr>
              <a:t>, </a:t>
            </a:r>
          </a:p>
          <a:p>
            <a:pPr algn="just"/>
            <a:r>
              <a:rPr lang="en-US" sz="2000" dirty="0" smtClean="0">
                <a:latin typeface="Nikosh2" pitchFamily="2" charset="0"/>
                <a:cs typeface="Nikosh2" pitchFamily="2" charset="0"/>
              </a:rPr>
              <a:t>৫) </a:t>
            </a:r>
            <a:r>
              <a:rPr lang="en-US" sz="2000" dirty="0" err="1" smtClean="0">
                <a:latin typeface="Nikosh2" pitchFamily="2" charset="0"/>
                <a:cs typeface="Nikosh2" pitchFamily="2" charset="0"/>
              </a:rPr>
              <a:t>কোম্পানীর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বিভিন্ন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সভা</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অনুষ্ঠান</a:t>
            </a:r>
            <a:r>
              <a:rPr lang="en-US" sz="2000" dirty="0" smtClean="0">
                <a:latin typeface="Nikosh2" pitchFamily="2" charset="0"/>
                <a:cs typeface="Nikosh2" pitchFamily="2" charset="0"/>
              </a:rPr>
              <a:t>/</a:t>
            </a:r>
            <a:r>
              <a:rPr lang="en-US" sz="2000" dirty="0" err="1" smtClean="0">
                <a:latin typeface="Nikosh2" pitchFamily="2" charset="0"/>
                <a:cs typeface="Nikosh2" pitchFamily="2" charset="0"/>
              </a:rPr>
              <a:t>পরিচালনা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নোটিশ</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প্রদান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কার্যবিবরনী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প্রস্তুত</a:t>
            </a:r>
            <a:r>
              <a:rPr lang="en-US" sz="2000" dirty="0" smtClean="0">
                <a:latin typeface="Nikosh2" pitchFamily="2" charset="0"/>
                <a:cs typeface="Nikosh2" pitchFamily="2" charset="0"/>
              </a:rPr>
              <a:t> ও </a:t>
            </a:r>
            <a:r>
              <a:rPr lang="en-US" sz="2000" dirty="0" err="1" smtClean="0">
                <a:latin typeface="Nikosh2" pitchFamily="2" charset="0"/>
                <a:cs typeface="Nikosh2" pitchFamily="2" charset="0"/>
              </a:rPr>
              <a:t>সংরক্ষণ</a:t>
            </a:r>
            <a:r>
              <a:rPr lang="en-US" sz="2000" dirty="0" smtClean="0">
                <a:latin typeface="Nikosh2" pitchFamily="2" charset="0"/>
                <a:cs typeface="Nikosh2" pitchFamily="2" charset="0"/>
              </a:rPr>
              <a:t>,</a:t>
            </a:r>
          </a:p>
          <a:p>
            <a:pPr algn="just"/>
            <a:r>
              <a:rPr lang="en-US" sz="2000" dirty="0" smtClean="0">
                <a:latin typeface="Nikosh2" pitchFamily="2" charset="0"/>
                <a:cs typeface="Nikosh2" pitchFamily="2" charset="0"/>
              </a:rPr>
              <a:t>৬) </a:t>
            </a:r>
            <a:r>
              <a:rPr lang="en-US" sz="2000" dirty="0" err="1" smtClean="0">
                <a:latin typeface="Nikosh2" pitchFamily="2" charset="0"/>
                <a:cs typeface="Nikosh2" pitchFamily="2" charset="0"/>
              </a:rPr>
              <a:t>হিসাব</a:t>
            </a:r>
            <a:r>
              <a:rPr lang="en-US" sz="2000" dirty="0" smtClean="0">
                <a:latin typeface="Nikosh2" pitchFamily="2" charset="0"/>
                <a:cs typeface="Nikosh2" pitchFamily="2" charset="0"/>
              </a:rPr>
              <a:t>/</a:t>
            </a:r>
            <a:r>
              <a:rPr lang="en-US" sz="2000" dirty="0" err="1" smtClean="0">
                <a:latin typeface="Nikosh2" pitchFamily="2" charset="0"/>
                <a:cs typeface="Nikosh2" pitchFamily="2" charset="0"/>
              </a:rPr>
              <a:t>স্থিতিপত্র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প্রণয়ন</a:t>
            </a:r>
            <a:r>
              <a:rPr lang="en-US" sz="2000" dirty="0" smtClean="0">
                <a:latin typeface="Nikosh2" pitchFamily="2" charset="0"/>
                <a:cs typeface="Nikosh2" pitchFamily="2" charset="0"/>
              </a:rPr>
              <a:t> ও </a:t>
            </a:r>
            <a:r>
              <a:rPr lang="en-US" sz="2000" dirty="0" err="1" smtClean="0">
                <a:latin typeface="Nikosh2" pitchFamily="2" charset="0"/>
                <a:cs typeface="Nikosh2" pitchFamily="2" charset="0"/>
              </a:rPr>
              <a:t>নিরীক্ষণ</a:t>
            </a:r>
            <a:r>
              <a:rPr lang="en-US" sz="2000" dirty="0" smtClean="0">
                <a:latin typeface="Nikosh2" pitchFamily="2" charset="0"/>
                <a:cs typeface="Nikosh2" pitchFamily="2" charset="0"/>
              </a:rPr>
              <a:t>,</a:t>
            </a:r>
          </a:p>
          <a:p>
            <a:pPr algn="just"/>
            <a:r>
              <a:rPr lang="en-US" sz="2000" dirty="0" smtClean="0">
                <a:latin typeface="Nikosh2" pitchFamily="2" charset="0"/>
                <a:cs typeface="Nikosh2" pitchFamily="2" charset="0"/>
              </a:rPr>
              <a:t>৭) </a:t>
            </a:r>
            <a:r>
              <a:rPr lang="en-US" sz="2000" dirty="0" err="1" smtClean="0">
                <a:latin typeface="Nikosh2" pitchFamily="2" charset="0"/>
                <a:cs typeface="Nikosh2" pitchFamily="2" charset="0"/>
              </a:rPr>
              <a:t>নিরীক্ষক</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নিয়োগ</a:t>
            </a:r>
            <a:r>
              <a:rPr lang="en-US" sz="2000" dirty="0" smtClean="0">
                <a:latin typeface="Nikosh2" pitchFamily="2" charset="0"/>
                <a:cs typeface="Nikosh2" pitchFamily="2" charset="0"/>
              </a:rPr>
              <a:t> ও </a:t>
            </a:r>
            <a:r>
              <a:rPr lang="en-US" sz="2000" dirty="0" err="1" smtClean="0">
                <a:latin typeface="Nikosh2" pitchFamily="2" charset="0"/>
                <a:cs typeface="Nikosh2" pitchFamily="2" charset="0"/>
              </a:rPr>
              <a:t>তাদের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সম্মানি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নির্ধারণ</a:t>
            </a:r>
            <a:r>
              <a:rPr lang="en-US" sz="2000" dirty="0" smtClean="0">
                <a:latin typeface="Nikosh2" pitchFamily="2" charset="0"/>
                <a:cs typeface="Nikosh2" pitchFamily="2" charset="0"/>
              </a:rPr>
              <a:t>, </a:t>
            </a:r>
          </a:p>
          <a:p>
            <a:pPr algn="just"/>
            <a:r>
              <a:rPr lang="en-US" sz="2000" dirty="0" smtClean="0">
                <a:latin typeface="Nikosh2" pitchFamily="2" charset="0"/>
                <a:cs typeface="Nikosh2" pitchFamily="2" charset="0"/>
              </a:rPr>
              <a:t>৮) </a:t>
            </a:r>
            <a:r>
              <a:rPr lang="en-US" sz="2000" dirty="0" err="1" smtClean="0">
                <a:latin typeface="Nikosh2" pitchFamily="2" charset="0"/>
                <a:cs typeface="Nikosh2" pitchFamily="2" charset="0"/>
              </a:rPr>
              <a:t>ডিভিডেন্ড</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এন্ড</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রিজার্ভ</a:t>
            </a:r>
            <a:r>
              <a:rPr lang="en-US" sz="2000" dirty="0" smtClean="0">
                <a:latin typeface="Nikosh2" pitchFamily="2" charset="0"/>
                <a:cs typeface="Nikosh2" pitchFamily="2" charset="0"/>
              </a:rPr>
              <a:t>, </a:t>
            </a:r>
          </a:p>
          <a:p>
            <a:pPr algn="just"/>
            <a:r>
              <a:rPr lang="en-US" sz="2000" dirty="0" smtClean="0">
                <a:latin typeface="Nikosh2" pitchFamily="2" charset="0"/>
                <a:cs typeface="Nikosh2" pitchFamily="2" charset="0"/>
              </a:rPr>
              <a:t>৯) </a:t>
            </a:r>
            <a:r>
              <a:rPr lang="en-US" sz="2000" dirty="0" err="1" smtClean="0">
                <a:latin typeface="Nikosh2" pitchFamily="2" charset="0"/>
                <a:cs typeface="Nikosh2" pitchFamily="2" charset="0"/>
              </a:rPr>
              <a:t>অবলুপ্তির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প্রক্রিয়া</a:t>
            </a:r>
            <a:r>
              <a:rPr lang="en-US" sz="2000" dirty="0" smtClean="0">
                <a:latin typeface="Nikosh2" pitchFamily="2" charset="0"/>
                <a:cs typeface="Nikosh2" pitchFamily="2" charset="0"/>
              </a:rPr>
              <a:t> ও </a:t>
            </a:r>
            <a:r>
              <a:rPr lang="en-US" sz="2000" dirty="0" err="1" smtClean="0">
                <a:latin typeface="Nikosh2" pitchFamily="2" charset="0"/>
                <a:cs typeface="Nikosh2" pitchFamily="2" charset="0"/>
              </a:rPr>
              <a:t>অবলুপ্তির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পর</a:t>
            </a:r>
            <a:r>
              <a:rPr lang="en-US" sz="2000" dirty="0" smtClean="0">
                <a:latin typeface="Nikosh2" pitchFamily="2" charset="0"/>
                <a:cs typeface="Nikosh2" pitchFamily="2" charset="0"/>
              </a:rPr>
              <a:t> কোম্পানীর </a:t>
            </a:r>
            <a:r>
              <a:rPr lang="en-US" sz="2000" dirty="0" err="1" smtClean="0">
                <a:latin typeface="Nikosh2" pitchFamily="2" charset="0"/>
                <a:cs typeface="Nikosh2" pitchFamily="2" charset="0"/>
              </a:rPr>
              <a:t>সম্পত্তির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বন্টন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ইত্যাদি</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বিধান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উল্লেখ</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থাকে</a:t>
            </a:r>
            <a:r>
              <a:rPr lang="en-US" sz="2000" dirty="0" smtClean="0">
                <a:latin typeface="Nikosh2" pitchFamily="2" charset="0"/>
                <a:cs typeface="Nikosh2" pitchFamily="2" charset="0"/>
              </a:rPr>
              <a:t>।  </a:t>
            </a:r>
          </a:p>
          <a:p>
            <a:pPr algn="just"/>
            <a:r>
              <a:rPr lang="en-US" sz="1800" dirty="0" err="1" smtClean="0">
                <a:latin typeface="Nikosh2" pitchFamily="2" charset="0"/>
                <a:cs typeface="Nikosh2" pitchFamily="2" charset="0"/>
              </a:rPr>
              <a:t>একে</a:t>
            </a:r>
            <a:r>
              <a:rPr lang="en-US" sz="1800" dirty="0" smtClean="0">
                <a:latin typeface="Nikosh2" pitchFamily="2" charset="0"/>
                <a:cs typeface="Nikosh2" pitchFamily="2" charset="0"/>
              </a:rPr>
              <a:t> কোম্পানী </a:t>
            </a:r>
            <a:r>
              <a:rPr lang="en-US" sz="1800" dirty="0" err="1" smtClean="0">
                <a:latin typeface="Nikosh2" pitchFamily="2" charset="0"/>
                <a:cs typeface="Nikosh2" pitchFamily="2" charset="0"/>
              </a:rPr>
              <a:t>পরিচালনার</a:t>
            </a:r>
            <a:r>
              <a:rPr lang="en-US" sz="1800" dirty="0" smtClean="0">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মহাসনদ</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মেগনাকার্টা</a:t>
            </a:r>
            <a:r>
              <a:rPr lang="en-US" sz="1800" b="1" dirty="0" smtClean="0">
                <a:solidFill>
                  <a:srgbClr val="FF0000"/>
                </a:solidFill>
                <a:latin typeface="Nikosh2" pitchFamily="2" charset="0"/>
                <a:cs typeface="Nikosh2" pitchFamily="2" charset="0"/>
              </a:rPr>
              <a:t>) এবং </a:t>
            </a:r>
            <a:r>
              <a:rPr lang="en-US" sz="1800" b="1" dirty="0" smtClean="0">
                <a:solidFill>
                  <a:schemeClr val="tx2">
                    <a:lumMod val="75000"/>
                  </a:schemeClr>
                </a:solidFill>
                <a:latin typeface="Nikosh2" pitchFamily="2" charset="0"/>
                <a:cs typeface="Nikosh2" pitchFamily="2" charset="0"/>
              </a:rPr>
              <a:t>ব্যবসা </a:t>
            </a:r>
            <a:r>
              <a:rPr lang="en-US" sz="1800" b="1" dirty="0" err="1" smtClean="0">
                <a:solidFill>
                  <a:schemeClr val="tx2">
                    <a:lumMod val="75000"/>
                  </a:schemeClr>
                </a:solidFill>
                <a:latin typeface="Nikosh2" pitchFamily="2" charset="0"/>
                <a:cs typeface="Nikosh2" pitchFamily="2" charset="0"/>
              </a:rPr>
              <a:t>পরিচালনার</a:t>
            </a:r>
            <a:r>
              <a:rPr lang="en-US" sz="1800" b="1" dirty="0" smtClean="0">
                <a:solidFill>
                  <a:schemeClr val="tx2">
                    <a:lumMod val="75000"/>
                  </a:schemeClr>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প্রধান</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দলিল</a:t>
            </a:r>
            <a:r>
              <a:rPr lang="en-US" sz="1800" b="1" dirty="0" smtClean="0">
                <a:solidFill>
                  <a:srgbClr val="FF0000"/>
                </a:solidFill>
                <a:latin typeface="Nikosh2" pitchFamily="2" charset="0"/>
                <a:cs typeface="Nikosh2" pitchFamily="2" charset="0"/>
              </a:rPr>
              <a:t> </a:t>
            </a:r>
            <a:r>
              <a:rPr lang="en-US" sz="1800" dirty="0" err="1" smtClean="0">
                <a:latin typeface="Nikosh2" pitchFamily="2" charset="0"/>
                <a:cs typeface="Nikosh2" pitchFamily="2" charset="0"/>
              </a:rPr>
              <a:t>বলা</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হয়</a:t>
            </a:r>
            <a:r>
              <a:rPr lang="en-US" sz="1800" dirty="0" smtClean="0">
                <a:latin typeface="Nikosh2" pitchFamily="2" charset="0"/>
                <a:cs typeface="Nikosh2" pitchFamily="2" charset="0"/>
              </a:rPr>
              <a:t>।</a:t>
            </a:r>
          </a:p>
          <a:p>
            <a:pPr algn="just"/>
            <a:r>
              <a:rPr lang="en-US" sz="1800" dirty="0" smtClean="0">
                <a:latin typeface="Nikosh2" pitchFamily="2" charset="0"/>
                <a:cs typeface="Nikosh2" pitchFamily="2" charset="0"/>
              </a:rPr>
              <a:t> </a:t>
            </a:r>
            <a:r>
              <a:rPr lang="en-US" sz="1800" b="1" dirty="0" smtClean="0">
                <a:latin typeface="Nikosh2" pitchFamily="2" charset="0"/>
                <a:cs typeface="Nikosh2" pitchFamily="2" charset="0"/>
              </a:rPr>
              <a:t>কোম্পানী </a:t>
            </a:r>
            <a:r>
              <a:rPr lang="en-US" sz="1800" b="1" dirty="0" err="1" smtClean="0">
                <a:latin typeface="Nikosh2" pitchFamily="2" charset="0"/>
                <a:cs typeface="Nikosh2" pitchFamily="2" charset="0"/>
              </a:rPr>
              <a:t>আইনের</a:t>
            </a:r>
            <a:r>
              <a:rPr lang="en-US" sz="1800" b="1" dirty="0" smtClean="0">
                <a:latin typeface="Nikosh2" pitchFamily="2" charset="0"/>
                <a:cs typeface="Nikosh2" pitchFamily="2" charset="0"/>
              </a:rPr>
              <a:t> ২৩ </a:t>
            </a:r>
            <a:r>
              <a:rPr lang="en-US" sz="1800" b="1" dirty="0" err="1" smtClean="0">
                <a:latin typeface="Nikosh2" pitchFamily="2" charset="0"/>
                <a:cs typeface="Nikosh2" pitchFamily="2" charset="0"/>
              </a:rPr>
              <a:t>ধারা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মোতাবেক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এটি</a:t>
            </a:r>
            <a:r>
              <a:rPr lang="en-US" sz="1800" b="1" dirty="0" smtClean="0">
                <a:latin typeface="Nikosh2" pitchFamily="2" charset="0"/>
                <a:cs typeface="Nikosh2" pitchFamily="2" charset="0"/>
              </a:rPr>
              <a:t> নিবন্ধন করা হয় এবং ২০ </a:t>
            </a:r>
            <a:r>
              <a:rPr lang="en-US" sz="1800" b="1" dirty="0" err="1" smtClean="0">
                <a:latin typeface="Nikosh2" pitchFamily="2" charset="0"/>
                <a:cs typeface="Nikosh2" pitchFamily="2" charset="0"/>
              </a:rPr>
              <a:t>ধারা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মতে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বিশেষ</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প্রস্তাব</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গ্রহণ</a:t>
            </a:r>
            <a:r>
              <a:rPr lang="en-US" sz="1800" b="1" dirty="0" smtClean="0">
                <a:latin typeface="Nikosh2" pitchFamily="2" charset="0"/>
                <a:cs typeface="Nikosh2" pitchFamily="2" charset="0"/>
              </a:rPr>
              <a:t> (Special Resolution) </a:t>
            </a:r>
            <a:r>
              <a:rPr lang="en-US" sz="1800" b="1" dirty="0" err="1" smtClean="0">
                <a:latin typeface="Nikosh2" pitchFamily="2" charset="0"/>
                <a:cs typeface="Nikosh2" pitchFamily="2" charset="0"/>
              </a:rPr>
              <a:t>করে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বিশেষ</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সাধারণ</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সভায়</a:t>
            </a:r>
            <a:r>
              <a:rPr lang="en-US" sz="1800" b="1" dirty="0" smtClean="0">
                <a:latin typeface="Nikosh2" pitchFamily="2" charset="0"/>
                <a:cs typeface="Nikosh2" pitchFamily="2" charset="0"/>
              </a:rPr>
              <a:t>(</a:t>
            </a:r>
            <a:r>
              <a:rPr lang="en-US" sz="1800" b="1" dirty="0" err="1" smtClean="0">
                <a:latin typeface="Nikosh2" pitchFamily="2" charset="0"/>
                <a:cs typeface="Nikosh2" pitchFamily="2" charset="0"/>
              </a:rPr>
              <a:t>EGM</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এটি</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পরিবর্তন</a:t>
            </a:r>
            <a:r>
              <a:rPr lang="en-US" sz="1800" b="1" dirty="0" smtClean="0">
                <a:latin typeface="Nikosh2" pitchFamily="2" charset="0"/>
                <a:cs typeface="Nikosh2" pitchFamily="2" charset="0"/>
              </a:rPr>
              <a:t> করা </a:t>
            </a:r>
            <a:r>
              <a:rPr lang="en-US" sz="1800" b="1" dirty="0" err="1" smtClean="0">
                <a:latin typeface="Nikosh2" pitchFamily="2" charset="0"/>
                <a:cs typeface="Nikosh2" pitchFamily="2" charset="0"/>
              </a:rPr>
              <a:t>যায়</a:t>
            </a:r>
            <a:r>
              <a:rPr lang="en-US" sz="1800" b="1" dirty="0" smtClean="0">
                <a:latin typeface="Nikosh2" pitchFamily="2" charset="0"/>
                <a:cs typeface="Nikosh2" pitchFamily="2" charset="0"/>
              </a:rPr>
              <a:t>। </a:t>
            </a:r>
          </a:p>
          <a:p>
            <a:pPr algn="just"/>
            <a:r>
              <a:rPr lang="en-US" sz="1800" dirty="0" err="1" smtClean="0">
                <a:latin typeface="Nikosh2" pitchFamily="2" charset="0"/>
                <a:cs typeface="Nikosh2" pitchFamily="2" charset="0"/>
              </a:rPr>
              <a:t>কোম্পানী</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আইনের</a:t>
            </a:r>
            <a:r>
              <a:rPr lang="en-US" sz="1800" dirty="0" smtClean="0">
                <a:latin typeface="Nikosh2" pitchFamily="2" charset="0"/>
                <a:cs typeface="Nikosh2" pitchFamily="2" charset="0"/>
              </a:rPr>
              <a:t> তফসিল-১ </a:t>
            </a:r>
            <a:r>
              <a:rPr lang="en-US" sz="1800" dirty="0" err="1" smtClean="0">
                <a:latin typeface="Nikosh2" pitchFamily="2" charset="0"/>
                <a:cs typeface="Nikosh2" pitchFamily="2" charset="0"/>
              </a:rPr>
              <a:t>মোতাবেক</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এটি</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প্রস্তুত</a:t>
            </a:r>
            <a:r>
              <a:rPr lang="en-US" sz="1800" dirty="0" smtClean="0">
                <a:latin typeface="Nikosh2" pitchFamily="2" charset="0"/>
                <a:cs typeface="Nikosh2" pitchFamily="2" charset="0"/>
              </a:rPr>
              <a:t> করা হয়। </a:t>
            </a:r>
          </a:p>
          <a:p>
            <a:pPr algn="just"/>
            <a:r>
              <a:rPr lang="en-US" sz="1800" dirty="0" err="1" smtClean="0">
                <a:latin typeface="Nikosh2" pitchFamily="2" charset="0"/>
                <a:cs typeface="Nikosh2" pitchFamily="2" charset="0"/>
              </a:rPr>
              <a:t>ইহা</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সংঘ-স্মারকের</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অধীন</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শেযার</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দ্বারা</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সীমাবদ্ধ</a:t>
            </a:r>
            <a:r>
              <a:rPr lang="en-US" sz="1800" dirty="0" smtClean="0">
                <a:latin typeface="Nikosh2" pitchFamily="2" charset="0"/>
                <a:cs typeface="Nikosh2" pitchFamily="2" charset="0"/>
              </a:rPr>
              <a:t> কোম্পানীর </a:t>
            </a:r>
            <a:r>
              <a:rPr lang="en-US" sz="1800" dirty="0" err="1" smtClean="0">
                <a:latin typeface="Nikosh2" pitchFamily="2" charset="0"/>
                <a:cs typeface="Nikosh2" pitchFamily="2" charset="0"/>
              </a:rPr>
              <a:t>ক্ষেত্রে</a:t>
            </a:r>
            <a:r>
              <a:rPr lang="en-US" sz="1800" dirty="0" smtClean="0">
                <a:latin typeface="Nikosh2" pitchFamily="2" charset="0"/>
                <a:cs typeface="Nikosh2" pitchFamily="2" charset="0"/>
              </a:rPr>
              <a:t> </a:t>
            </a:r>
            <a:r>
              <a:rPr lang="en-US" sz="1800" b="1" dirty="0" err="1" smtClean="0">
                <a:latin typeface="Nikosh2" pitchFamily="2" charset="0"/>
                <a:cs typeface="Nikosh2" pitchFamily="2" charset="0"/>
              </a:rPr>
              <a:t>এর</a:t>
            </a:r>
            <a:r>
              <a:rPr lang="en-US" sz="1800" b="1" dirty="0" smtClean="0">
                <a:latin typeface="Nikosh2" pitchFamily="2" charset="0"/>
                <a:cs typeface="Nikosh2" pitchFamily="2" charset="0"/>
              </a:rPr>
              <a:t> নিবন্ধন </a:t>
            </a:r>
            <a:r>
              <a:rPr lang="en-US" sz="1800" b="1" dirty="0" err="1" smtClean="0">
                <a:latin typeface="Nikosh2" pitchFamily="2" charset="0"/>
                <a:cs typeface="Nikosh2" pitchFamily="2" charset="0"/>
              </a:rPr>
              <a:t>বাধ্যতামূলক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নয়</a:t>
            </a:r>
            <a:r>
              <a:rPr lang="en-US" sz="1800" dirty="0" smtClean="0">
                <a:latin typeface="Nikosh2" pitchFamily="2" charset="0"/>
                <a:cs typeface="Nikosh2" pitchFamily="2" charset="0"/>
              </a:rPr>
              <a:t>। </a:t>
            </a:r>
          </a:p>
          <a:p>
            <a:pPr algn="just"/>
            <a:endParaRPr lang="en-US" sz="400" b="1" dirty="0" smtClean="0">
              <a:solidFill>
                <a:srgbClr val="002060"/>
              </a:solidFill>
              <a:latin typeface="Nikosh2" pitchFamily="2" charset="0"/>
              <a:cs typeface="Nikosh2" pitchFamily="2" charset="0"/>
            </a:endParaRPr>
          </a:p>
          <a:p>
            <a:pPr algn="just"/>
            <a:endParaRPr lang="en-US" sz="1050" b="1" i="1" dirty="0" smtClean="0">
              <a:solidFill>
                <a:srgbClr val="002060"/>
              </a:solidFill>
              <a:latin typeface="Nikosh2" pitchFamily="2" charset="0"/>
              <a:cs typeface="Nikosh2"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pPr algn="ctr"/>
            <a:r>
              <a:rPr lang="en-US" b="1" dirty="0" smtClean="0">
                <a:solidFill>
                  <a:srgbClr val="C00000"/>
                </a:solidFill>
                <a:latin typeface="Nikosh2" pitchFamily="2" charset="0"/>
                <a:cs typeface="Nikosh2" pitchFamily="2" charset="0"/>
              </a:rPr>
              <a:t>কোম্পানীর </a:t>
            </a:r>
            <a:r>
              <a:rPr lang="en-US" b="1" dirty="0" err="1" smtClean="0">
                <a:solidFill>
                  <a:srgbClr val="C00000"/>
                </a:solidFill>
                <a:latin typeface="Nikosh2" pitchFamily="2" charset="0"/>
                <a:cs typeface="Nikosh2" pitchFamily="2" charset="0"/>
              </a:rPr>
              <a:t>প্রকারভেদ</a:t>
            </a:r>
            <a:endParaRPr lang="en-US" b="1" dirty="0">
              <a:solidFill>
                <a:srgbClr val="C00000"/>
              </a:solidFill>
              <a:latin typeface="Nikosh2" pitchFamily="2" charset="0"/>
              <a:cs typeface="Nikosh2" pitchFamily="2" charset="0"/>
            </a:endParaRPr>
          </a:p>
        </p:txBody>
      </p:sp>
      <p:pic>
        <p:nvPicPr>
          <p:cNvPr id="4" name="Content Placeholder 5"/>
          <p:cNvPicPr>
            <a:picLocks/>
          </p:cNvPicPr>
          <p:nvPr/>
        </p:nvPicPr>
        <p:blipFill>
          <a:blip r:embed="rId2"/>
          <a:srcRect l="29347" t="12005" r="18289" b="32666"/>
          <a:stretch>
            <a:fillRect/>
          </a:stretch>
        </p:blipFill>
        <p:spPr bwMode="auto">
          <a:xfrm>
            <a:off x="0" y="838200"/>
            <a:ext cx="91440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685800"/>
          </a:xfrm>
        </p:spPr>
        <p:txBody>
          <a:bodyPr/>
          <a:lstStyle/>
          <a:p>
            <a:pPr algn="ctr"/>
            <a:r>
              <a:rPr lang="en-US" b="1" dirty="0" smtClean="0">
                <a:solidFill>
                  <a:srgbClr val="C00000"/>
                </a:solidFill>
                <a:latin typeface="Nikosh2" pitchFamily="2" charset="0"/>
                <a:cs typeface="Nikosh2" pitchFamily="2" charset="0"/>
              </a:rPr>
              <a:t>কোম্পানীর </a:t>
            </a:r>
            <a:r>
              <a:rPr lang="en-US" b="1" dirty="0" err="1" smtClean="0">
                <a:solidFill>
                  <a:srgbClr val="C00000"/>
                </a:solidFill>
                <a:latin typeface="Nikosh2" pitchFamily="2" charset="0"/>
                <a:cs typeface="Nikosh2" pitchFamily="2" charset="0"/>
              </a:rPr>
              <a:t>প্রকারভেদ</a:t>
            </a:r>
            <a:endParaRPr lang="en-US" b="1" dirty="0">
              <a:solidFill>
                <a:srgbClr val="C00000"/>
              </a:solidFill>
              <a:latin typeface="Nikosh2" pitchFamily="2" charset="0"/>
              <a:cs typeface="Nikosh2" pitchFamily="2" charset="0"/>
            </a:endParaRPr>
          </a:p>
        </p:txBody>
      </p:sp>
      <p:sp>
        <p:nvSpPr>
          <p:cNvPr id="3" name="Content Placeholder 2"/>
          <p:cNvSpPr>
            <a:spLocks noGrp="1"/>
          </p:cNvSpPr>
          <p:nvPr>
            <p:ph idx="1"/>
          </p:nvPr>
        </p:nvSpPr>
        <p:spPr>
          <a:xfrm>
            <a:off x="0" y="533400"/>
            <a:ext cx="9144000" cy="6324600"/>
          </a:xfrm>
        </p:spPr>
        <p:txBody>
          <a:bodyPr/>
          <a:lstStyle/>
          <a:p>
            <a:pPr algn="just"/>
            <a:endParaRPr lang="en-US" sz="1600" b="1" dirty="0" smtClean="0">
              <a:solidFill>
                <a:srgbClr val="00B050"/>
              </a:solidFill>
            </a:endParaRP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১)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অসীম</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দায়</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কোম্পানী</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(Unlimited Liability): </a:t>
            </a:r>
          </a:p>
          <a:p>
            <a:pPr algn="just">
              <a:buNone/>
            </a:pPr>
            <a:r>
              <a:rPr lang="en-US" sz="2000" b="1" dirty="0" smtClean="0">
                <a:solidFill>
                  <a:srgbClr val="002060"/>
                </a:solidFill>
                <a:latin typeface="Nikosh2" pitchFamily="2" charset="0"/>
                <a:cs typeface="Nikosh2" pitchFamily="2" charset="0"/>
              </a:rPr>
              <a:t>	</a:t>
            </a:r>
            <a:r>
              <a:rPr lang="en-US" sz="2000" b="1" dirty="0" smtClean="0">
                <a:latin typeface="Nikosh2" pitchFamily="2" charset="0"/>
                <a:cs typeface="Nikosh2" pitchFamily="2" charset="0"/>
              </a:rPr>
              <a:t>এ </a:t>
            </a:r>
            <a:r>
              <a:rPr lang="en-US" sz="2000" b="1" dirty="0" err="1" smtClean="0">
                <a:latin typeface="Nikosh2" pitchFamily="2" charset="0"/>
                <a:cs typeface="Nikosh2" pitchFamily="2" charset="0"/>
              </a:rPr>
              <a:t>ধরণের</a:t>
            </a:r>
            <a:r>
              <a:rPr lang="en-US" sz="2000" b="1" dirty="0" smtClean="0">
                <a:latin typeface="Nikosh2" pitchFamily="2" charset="0"/>
                <a:cs typeface="Nikosh2" pitchFamily="2" charset="0"/>
              </a:rPr>
              <a:t> কোম্পানীর </a:t>
            </a:r>
            <a:r>
              <a:rPr lang="en-US" sz="2000" b="1" dirty="0" err="1" smtClean="0">
                <a:latin typeface="Nikosh2" pitchFamily="2" charset="0"/>
                <a:cs typeface="Nikosh2" pitchFamily="2" charset="0"/>
              </a:rPr>
              <a:t>শেয়ারহোল্ডারদের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দায়</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অংশীদারী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কারবারের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মত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সীমাহীন</a:t>
            </a:r>
            <a:r>
              <a:rPr lang="en-US" sz="2000" b="1" dirty="0" smtClean="0">
                <a:latin typeface="Nikosh2" pitchFamily="2" charset="0"/>
                <a:cs typeface="Nikosh2" pitchFamily="2" charset="0"/>
              </a:rPr>
              <a:t>। কোম্পানী </a:t>
            </a:r>
            <a:r>
              <a:rPr lang="en-US" sz="2000" b="1" dirty="0" err="1" smtClean="0">
                <a:latin typeface="Nikosh2" pitchFamily="2" charset="0"/>
                <a:cs typeface="Nikosh2" pitchFamily="2" charset="0"/>
              </a:rPr>
              <a:t>পরিসমাপ্তি</a:t>
            </a:r>
            <a:r>
              <a:rPr lang="en-US" sz="2000" b="1" dirty="0" smtClean="0">
                <a:latin typeface="Nikosh2" pitchFamily="2" charset="0"/>
                <a:cs typeface="Nikosh2" pitchFamily="2" charset="0"/>
              </a:rPr>
              <a:t> বা </a:t>
            </a:r>
            <a:r>
              <a:rPr lang="en-US" sz="2000" b="1" dirty="0" err="1" smtClean="0">
                <a:latin typeface="Nikosh2" pitchFamily="2" charset="0"/>
                <a:cs typeface="Nikosh2" pitchFamily="2" charset="0"/>
              </a:rPr>
              <a:t>বিলুপ্তি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ঘটলে</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শেয়ারহোল্ডারদের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সমস্ত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দায়</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বহন</a:t>
            </a:r>
            <a:r>
              <a:rPr lang="en-US" sz="2000" b="1" dirty="0" smtClean="0">
                <a:latin typeface="Nikosh2" pitchFamily="2" charset="0"/>
                <a:cs typeface="Nikosh2" pitchFamily="2" charset="0"/>
              </a:rPr>
              <a:t> করতে হয়।  </a:t>
            </a: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২)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সীমিত</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দায়</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কোম্পানী</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(Limited Liability Company):</a:t>
            </a:r>
          </a:p>
          <a:p>
            <a:pPr algn="just">
              <a:buNone/>
            </a:pPr>
            <a:r>
              <a:rPr lang="en-US" sz="2000" b="1" dirty="0" smtClean="0">
                <a:solidFill>
                  <a:srgbClr val="002060"/>
                </a:solidFill>
                <a:latin typeface="Nikosh2" pitchFamily="2" charset="0"/>
                <a:cs typeface="Nikosh2" pitchFamily="2" charset="0"/>
              </a:rPr>
              <a:t>	</a:t>
            </a:r>
            <a:r>
              <a:rPr lang="en-US" sz="2000" b="1" dirty="0" smtClean="0">
                <a:latin typeface="Nikosh2" pitchFamily="2" charset="0"/>
                <a:cs typeface="Nikosh2" pitchFamily="2" charset="0"/>
              </a:rPr>
              <a:t>এ </a:t>
            </a:r>
            <a:r>
              <a:rPr lang="en-US" sz="2000" b="1" dirty="0" err="1" smtClean="0">
                <a:latin typeface="Nikosh2" pitchFamily="2" charset="0"/>
                <a:cs typeface="Nikosh2" pitchFamily="2" charset="0"/>
              </a:rPr>
              <a:t>ধরণের</a:t>
            </a:r>
            <a:r>
              <a:rPr lang="en-US" sz="2000" b="1" dirty="0" smtClean="0">
                <a:latin typeface="Nikosh2" pitchFamily="2" charset="0"/>
                <a:cs typeface="Nikosh2" pitchFamily="2" charset="0"/>
              </a:rPr>
              <a:t> কোম্পানীর </a:t>
            </a:r>
            <a:r>
              <a:rPr lang="en-US" sz="2000" b="1" dirty="0" err="1" smtClean="0">
                <a:latin typeface="Nikosh2" pitchFamily="2" charset="0"/>
                <a:cs typeface="Nikosh2" pitchFamily="2" charset="0"/>
              </a:rPr>
              <a:t>শেয়ারহোল্ডারদের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দায়</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সীমাবদ্ধ</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যেমন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জামিন</a:t>
            </a:r>
            <a:r>
              <a:rPr lang="en-US" sz="2000" b="1" dirty="0" smtClean="0">
                <a:latin typeface="Nikosh2" pitchFamily="2" charset="0"/>
                <a:cs typeface="Nikosh2" pitchFamily="2" charset="0"/>
              </a:rPr>
              <a:t> বা </a:t>
            </a:r>
            <a:r>
              <a:rPr lang="en-US" sz="2000" b="1" dirty="0" err="1" smtClean="0">
                <a:latin typeface="Nikosh2" pitchFamily="2" charset="0"/>
                <a:cs typeface="Nikosh2" pitchFamily="2" charset="0"/>
              </a:rPr>
              <a:t>গ্যারান্টি</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দ্বারা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সীমাবদ্ধ</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শেযার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দ্বারা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সীমবিদ্ধ</a:t>
            </a:r>
            <a:r>
              <a:rPr lang="en-US" sz="2000" b="1" dirty="0" smtClean="0">
                <a:latin typeface="Nikosh2" pitchFamily="2" charset="0"/>
                <a:cs typeface="Nikosh2" pitchFamily="2" charset="0"/>
              </a:rPr>
              <a:t>। </a:t>
            </a: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গ্যারান্টি</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দ্বারা</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সীমিত</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দায়</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কোম্পানী</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(Limited by Guarantee):  </a:t>
            </a:r>
            <a:endParaRPr lang="en-US" sz="2400" b="1" dirty="0" smtClean="0">
              <a:solidFill>
                <a:srgbClr val="002060"/>
              </a:solidFill>
              <a:latin typeface="Nikosh2" pitchFamily="2" charset="0"/>
              <a:cs typeface="Nikosh2" pitchFamily="2" charset="0"/>
            </a:endParaRPr>
          </a:p>
          <a:p>
            <a:pPr algn="just">
              <a:buNone/>
            </a:pPr>
            <a:r>
              <a:rPr lang="en-US" sz="2400" b="1" dirty="0" smtClean="0">
                <a:solidFill>
                  <a:srgbClr val="002060"/>
                </a:solidFill>
                <a:latin typeface="Nikosh2" pitchFamily="2" charset="0"/>
                <a:cs typeface="Nikosh2" pitchFamily="2" charset="0"/>
              </a:rPr>
              <a:t>	</a:t>
            </a:r>
            <a:r>
              <a:rPr lang="en-US" sz="2000" b="1" dirty="0" smtClean="0">
                <a:latin typeface="Nikosh2" pitchFamily="2" charset="0"/>
                <a:cs typeface="Nikosh2" pitchFamily="2" charset="0"/>
              </a:rPr>
              <a:t>এ </a:t>
            </a:r>
            <a:r>
              <a:rPr lang="en-US" sz="2000" b="1" dirty="0" err="1" smtClean="0">
                <a:latin typeface="Nikosh2" pitchFamily="2" charset="0"/>
                <a:cs typeface="Nikosh2" pitchFamily="2" charset="0"/>
              </a:rPr>
              <a:t>ধরণের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কোম্পানীতে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সদস্যগণ</a:t>
            </a:r>
            <a:r>
              <a:rPr lang="en-US" sz="2000" b="1" dirty="0" smtClean="0">
                <a:latin typeface="Nikosh2" pitchFamily="2" charset="0"/>
                <a:cs typeface="Nikosh2" pitchFamily="2" charset="0"/>
              </a:rPr>
              <a:t> কোম্পানীর মূলধন </a:t>
            </a:r>
            <a:r>
              <a:rPr lang="en-US" sz="2000" b="1" dirty="0" err="1" smtClean="0">
                <a:latin typeface="Nikosh2" pitchFamily="2" charset="0"/>
                <a:cs typeface="Nikosh2" pitchFamily="2" charset="0"/>
              </a:rPr>
              <a:t>হিসেবে</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নির্দিষ্ট</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অংকের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অর্থ</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প্রদানের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গ্যারান্টি</a:t>
            </a:r>
            <a:r>
              <a:rPr lang="en-US" sz="2000" b="1" dirty="0" smtClean="0">
                <a:latin typeface="Nikosh2" pitchFamily="2" charset="0"/>
                <a:cs typeface="Nikosh2" pitchFamily="2" charset="0"/>
              </a:rPr>
              <a:t>/</a:t>
            </a:r>
            <a:r>
              <a:rPr lang="en-US" sz="2000" b="1" dirty="0" err="1" smtClean="0">
                <a:latin typeface="Nikosh2" pitchFamily="2" charset="0"/>
                <a:cs typeface="Nikosh2" pitchFamily="2" charset="0"/>
              </a:rPr>
              <a:t>নিশ্চয়তা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দিয়ে</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থাকে</a:t>
            </a:r>
            <a:r>
              <a:rPr lang="en-US" sz="2000" b="1" dirty="0" smtClean="0">
                <a:latin typeface="Nikosh2" pitchFamily="2" charset="0"/>
                <a:cs typeface="Nikosh2" pitchFamily="2" charset="0"/>
              </a:rPr>
              <a:t> এবং কোম্পানী </a:t>
            </a:r>
            <a:r>
              <a:rPr lang="en-US" sz="2000" b="1" dirty="0" err="1" smtClean="0">
                <a:latin typeface="Nikosh2" pitchFamily="2" charset="0"/>
                <a:cs typeface="Nikosh2" pitchFamily="2" charset="0"/>
              </a:rPr>
              <a:t>বিলুপ্তকালে</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সেই</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পরিমান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দায়</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বহন</a:t>
            </a:r>
            <a:r>
              <a:rPr lang="en-US" sz="2000" b="1" dirty="0" smtClean="0">
                <a:latin typeface="Nikosh2" pitchFamily="2" charset="0"/>
                <a:cs typeface="Nikosh2" pitchFamily="2" charset="0"/>
              </a:rPr>
              <a:t> করতে হয়। </a:t>
            </a:r>
            <a:endParaRPr lang="en-US" sz="2400" b="1" dirty="0" smtClean="0">
              <a:latin typeface="Nikosh2" pitchFamily="2" charset="0"/>
              <a:cs typeface="Nikosh2" pitchFamily="2" charset="0"/>
            </a:endParaRP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খ) শেয়ার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দ্বারা</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সীমিত</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দায়</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কোম্পানী Limited by Share): </a:t>
            </a:r>
          </a:p>
          <a:p>
            <a:pPr lvl="1" algn="just"/>
            <a:r>
              <a:rPr lang="en-US" sz="2200" b="1" dirty="0" smtClean="0">
                <a:latin typeface="Nikosh2" pitchFamily="2" charset="0"/>
                <a:cs typeface="Nikosh2" pitchFamily="2" charset="0"/>
              </a:rPr>
              <a:t>এ </a:t>
            </a:r>
            <a:r>
              <a:rPr lang="en-US" sz="2200" b="1" dirty="0" err="1" smtClean="0">
                <a:latin typeface="Nikosh2" pitchFamily="2" charset="0"/>
                <a:cs typeface="Nikosh2" pitchFamily="2" charset="0"/>
              </a:rPr>
              <a:t>ধরণের</a:t>
            </a:r>
            <a:r>
              <a:rPr lang="en-US" sz="2200" b="1" dirty="0" smtClean="0">
                <a:latin typeface="Nikosh2" pitchFamily="2" charset="0"/>
                <a:cs typeface="Nikosh2" pitchFamily="2" charset="0"/>
              </a:rPr>
              <a:t> </a:t>
            </a:r>
            <a:r>
              <a:rPr lang="en-US" sz="1800" b="1" dirty="0" err="1" smtClean="0">
                <a:latin typeface="Nikosh2" pitchFamily="2" charset="0"/>
                <a:cs typeface="Nikosh2" pitchFamily="2" charset="0"/>
              </a:rPr>
              <a:t>কোম্পানীতে</a:t>
            </a:r>
            <a:r>
              <a:rPr lang="en-US" sz="1800" b="1" dirty="0" smtClean="0">
                <a:latin typeface="Nikosh2" pitchFamily="2" charset="0"/>
                <a:cs typeface="Nikosh2" pitchFamily="2" charset="0"/>
              </a:rPr>
              <a:t> মূলধন </a:t>
            </a:r>
            <a:r>
              <a:rPr lang="en-US" sz="1800" b="1" dirty="0" err="1" smtClean="0">
                <a:latin typeface="Nikosh2" pitchFamily="2" charset="0"/>
                <a:cs typeface="Nikosh2" pitchFamily="2" charset="0"/>
              </a:rPr>
              <a:t>নির্দিষ্ট</a:t>
            </a:r>
            <a:r>
              <a:rPr lang="en-US" sz="1800" b="1" dirty="0" smtClean="0">
                <a:latin typeface="Nikosh2" pitchFamily="2" charset="0"/>
                <a:cs typeface="Nikosh2" pitchFamily="2" charset="0"/>
              </a:rPr>
              <a:t> এবং মূলধন </a:t>
            </a:r>
            <a:r>
              <a:rPr lang="en-US" sz="1800" b="1" dirty="0" err="1" smtClean="0">
                <a:latin typeface="Nikosh2" pitchFamily="2" charset="0"/>
                <a:cs typeface="Nikosh2" pitchFamily="2" charset="0"/>
              </a:rPr>
              <a:t>কতগুলো</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শেয়ারে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বিভক্ত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খাকে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শেয়ারহোল্ডাগণ</a:t>
            </a:r>
            <a:r>
              <a:rPr lang="en-US" sz="1800" b="1" dirty="0" smtClean="0">
                <a:latin typeface="Nikosh2" pitchFamily="2" charset="0"/>
                <a:cs typeface="Nikosh2" pitchFamily="2" charset="0"/>
              </a:rPr>
              <a:t>/</a:t>
            </a:r>
            <a:r>
              <a:rPr lang="en-US" sz="1800" b="1" dirty="0" err="1" smtClean="0">
                <a:latin typeface="Nikosh2" pitchFamily="2" charset="0"/>
                <a:cs typeface="Nikosh2" pitchFamily="2" charset="0"/>
              </a:rPr>
              <a:t>সদস্যগণ</a:t>
            </a:r>
            <a:r>
              <a:rPr lang="en-US" sz="1800" b="1" dirty="0" smtClean="0">
                <a:latin typeface="Nikosh2" pitchFamily="2" charset="0"/>
                <a:cs typeface="Nikosh2" pitchFamily="2" charset="0"/>
              </a:rPr>
              <a:t> কোম্পানীর যে </a:t>
            </a:r>
            <a:r>
              <a:rPr lang="en-US" sz="1800" b="1" dirty="0" err="1" smtClean="0">
                <a:latin typeface="Nikosh2" pitchFamily="2" charset="0"/>
                <a:cs typeface="Nikosh2" pitchFamily="2" charset="0"/>
              </a:rPr>
              <a:t>পরিমান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শেয়ারের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মালিক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হন</a:t>
            </a:r>
            <a:r>
              <a:rPr lang="en-US" sz="1800" b="1" dirty="0" smtClean="0">
                <a:latin typeface="Nikosh2" pitchFamily="2" charset="0"/>
                <a:cs typeface="Nikosh2" pitchFamily="2" charset="0"/>
              </a:rPr>
              <a:t>, কোম্পানী </a:t>
            </a:r>
            <a:r>
              <a:rPr lang="en-US" sz="1800" b="1" dirty="0" err="1" smtClean="0">
                <a:latin typeface="Nikosh2" pitchFamily="2" charset="0"/>
                <a:cs typeface="Nikosh2" pitchFamily="2" charset="0"/>
              </a:rPr>
              <a:t>বিলুপ্তকালে</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সেই</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পরিমান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দায়</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বহন</a:t>
            </a:r>
            <a:r>
              <a:rPr lang="en-US" sz="1800" b="1" dirty="0" smtClean="0">
                <a:latin typeface="Nikosh2" pitchFamily="2" charset="0"/>
                <a:cs typeface="Nikosh2" pitchFamily="2" charset="0"/>
              </a:rPr>
              <a:t> করতে হয়। এ </a:t>
            </a:r>
            <a:r>
              <a:rPr lang="en-US" sz="1800" b="1" dirty="0" err="1" smtClean="0">
                <a:latin typeface="Nikosh2" pitchFamily="2" charset="0"/>
                <a:cs typeface="Nikosh2" pitchFamily="2" charset="0"/>
              </a:rPr>
              <a:t>ধরণের</a:t>
            </a:r>
            <a:r>
              <a:rPr lang="en-US" sz="1800" b="1" dirty="0" smtClean="0">
                <a:latin typeface="Nikosh2" pitchFamily="2" charset="0"/>
                <a:cs typeface="Nikosh2" pitchFamily="2" charset="0"/>
              </a:rPr>
              <a:t> কোম্পানী ২ </a:t>
            </a:r>
            <a:r>
              <a:rPr lang="en-US" sz="1800" b="1" dirty="0" err="1" smtClean="0">
                <a:latin typeface="Nikosh2" pitchFamily="2" charset="0"/>
                <a:cs typeface="Nikosh2" pitchFamily="2" charset="0"/>
              </a:rPr>
              <a:t>প্রকার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যেমন</a:t>
            </a:r>
            <a:r>
              <a:rPr lang="en-US" sz="1800" b="1" dirty="0" smtClean="0">
                <a:latin typeface="Nikosh2" pitchFamily="2" charset="0"/>
                <a:cs typeface="Nikosh2" pitchFamily="2" charset="0"/>
              </a:rPr>
              <a:t>- </a:t>
            </a:r>
          </a:p>
          <a:p>
            <a:pPr lvl="1" algn="just">
              <a:buNone/>
            </a:pPr>
            <a:r>
              <a:rPr lang="en-US" sz="1800" b="1" dirty="0" smtClean="0">
                <a:solidFill>
                  <a:srgbClr val="00B0F0"/>
                </a:solidFill>
                <a:latin typeface="Nikosh2" pitchFamily="2" charset="0"/>
                <a:cs typeface="Nikosh2" pitchFamily="2" charset="0"/>
              </a:rPr>
              <a:t>	</a:t>
            </a:r>
            <a:r>
              <a:rPr lang="en-US"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১) </a:t>
            </a:r>
            <a:r>
              <a:rPr lang="en-US"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প্রাইভেট</a:t>
            </a:r>
            <a:r>
              <a:rPr lang="en-US"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 কোম্পানী </a:t>
            </a:r>
            <a:r>
              <a:rPr lang="en-US"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এবং</a:t>
            </a:r>
            <a:r>
              <a:rPr lang="en-US"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 </a:t>
            </a:r>
          </a:p>
          <a:p>
            <a:pPr lvl="1" algn="just">
              <a:buNone/>
            </a:pPr>
            <a:r>
              <a:rPr lang="en-US"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	২) </a:t>
            </a:r>
            <a:r>
              <a:rPr lang="en-US"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পাবলিক</a:t>
            </a:r>
            <a:r>
              <a:rPr lang="en-US"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 কোম্পানী</a:t>
            </a:r>
          </a:p>
          <a:p>
            <a:pPr algn="just">
              <a:buNone/>
            </a:pPr>
            <a:endParaRPr lang="en-US" sz="1800" b="1" dirty="0" smtClean="0">
              <a:solidFill>
                <a:srgbClr val="FFC000"/>
              </a:solidFill>
              <a:latin typeface="Nikosh2" pitchFamily="2" charset="0"/>
              <a:cs typeface="Nikosh2" pitchFamily="2" charset="0"/>
            </a:endParaRPr>
          </a:p>
          <a:p>
            <a:pPr>
              <a:buNone/>
            </a:pPr>
            <a:endParaRPr lang="en-US" sz="2000" b="1" dirty="0">
              <a:solidFill>
                <a:schemeClr val="bg1"/>
              </a:solidFill>
              <a:latin typeface="Nikosh2" pitchFamily="2" charset="0"/>
              <a:cs typeface="Nikosh2"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sz="4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শেয়ার </a:t>
            </a:r>
            <a:r>
              <a:rPr lang="en-US" sz="40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দ্বারা</a:t>
            </a:r>
            <a:r>
              <a:rPr lang="en-US" sz="4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 </a:t>
            </a:r>
            <a:r>
              <a:rPr lang="en-US" sz="40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সীমিত</a:t>
            </a:r>
            <a:r>
              <a:rPr lang="en-US" sz="4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 </a:t>
            </a:r>
            <a:r>
              <a:rPr lang="en-US" sz="40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দায়</a:t>
            </a:r>
            <a:r>
              <a:rPr lang="en-US" sz="4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 কোম্পানী</a:t>
            </a:r>
            <a:endParaRPr lang="en-US" sz="4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3" name="Content Placeholder 2"/>
          <p:cNvSpPr>
            <a:spLocks noGrp="1"/>
          </p:cNvSpPr>
          <p:nvPr>
            <p:ph idx="1"/>
          </p:nvPr>
        </p:nvSpPr>
        <p:spPr>
          <a:xfrm>
            <a:off x="0" y="685800"/>
            <a:ext cx="9144000" cy="6172200"/>
          </a:xfrm>
        </p:spPr>
        <p:txBody>
          <a:bodyPr>
            <a:noAutofit/>
          </a:bodyPr>
          <a:lstStyle/>
          <a:p>
            <a:pPr algn="just">
              <a:buNone/>
            </a:pPr>
            <a:r>
              <a:rPr lang="en-US" sz="2800" b="1" dirty="0" smtClean="0">
                <a:solidFill>
                  <a:srgbClr val="00B050"/>
                </a:solidFill>
              </a:rPr>
              <a:t>	</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২(ট) </a:t>
            </a:r>
            <a:r>
              <a:rPr lang="en-US" sz="28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প্রাইভেট</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 </a:t>
            </a:r>
            <a:r>
              <a:rPr lang="en-US" sz="28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কোম্পানী</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a:t>
            </a:r>
            <a:endParaRPr lang="en-US" sz="2000" b="1" dirty="0" smtClean="0">
              <a:solidFill>
                <a:srgbClr val="FF0000"/>
              </a:solidFill>
              <a:latin typeface="Nikosh2" pitchFamily="2" charset="0"/>
              <a:cs typeface="Nikosh2" pitchFamily="2" charset="0"/>
            </a:endParaRPr>
          </a:p>
          <a:p>
            <a:pPr algn="just">
              <a:buFont typeface="Wingdings" pitchFamily="2" charset="2"/>
              <a:buChar char="q"/>
            </a:pPr>
            <a:r>
              <a:rPr lang="en-US" sz="1800" b="1" dirty="0" smtClean="0">
                <a:latin typeface="Nikosh2" pitchFamily="2" charset="0"/>
                <a:cs typeface="Nikosh2" pitchFamily="2" charset="0"/>
              </a:rPr>
              <a:t> </a:t>
            </a:r>
            <a:r>
              <a:rPr lang="en-US" sz="2000" b="1" dirty="0" err="1" smtClean="0">
                <a:latin typeface="Nikosh2" pitchFamily="2" charset="0"/>
                <a:cs typeface="Nikosh2" pitchFamily="2" charset="0"/>
              </a:rPr>
              <a:t>প্রাইভেট</a:t>
            </a:r>
            <a:r>
              <a:rPr lang="en-US" sz="2000" b="1" dirty="0" smtClean="0">
                <a:latin typeface="Nikosh2" pitchFamily="2" charset="0"/>
                <a:cs typeface="Nikosh2" pitchFamily="2" charset="0"/>
              </a:rPr>
              <a:t> কোম্পানী </a:t>
            </a:r>
            <a:r>
              <a:rPr lang="en-US" sz="2000" b="1" dirty="0" err="1" smtClean="0">
                <a:latin typeface="Nikosh2" pitchFamily="2" charset="0"/>
                <a:cs typeface="Nikosh2" pitchFamily="2" charset="0"/>
              </a:rPr>
              <a:t>বলতে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এমন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কোম্পানীকে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বুঝাবে</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যার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আর্টিক্যালস</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দ্বারা</a:t>
            </a:r>
            <a:r>
              <a:rPr lang="en-US" sz="2000" b="1" dirty="0" smtClean="0">
                <a:latin typeface="Nikosh2" pitchFamily="2" charset="0"/>
                <a:cs typeface="Nikosh2" pitchFamily="2" charset="0"/>
              </a:rPr>
              <a:t> কোম্পানীর</a:t>
            </a:r>
            <a:r>
              <a:rPr lang="en-US" sz="2000" b="1" dirty="0" smtClean="0">
                <a:solidFill>
                  <a:srgbClr val="FF0000"/>
                </a:solidFill>
                <a:latin typeface="Nikosh2" pitchFamily="2" charset="0"/>
                <a:cs typeface="Nikosh2" pitchFamily="2" charset="0"/>
              </a:rPr>
              <a:t> শেয়ার </a:t>
            </a:r>
            <a:r>
              <a:rPr lang="en-US" sz="2000" b="1" dirty="0" err="1" smtClean="0">
                <a:solidFill>
                  <a:srgbClr val="FF0000"/>
                </a:solidFill>
                <a:latin typeface="Nikosh2" pitchFamily="2" charset="0"/>
                <a:cs typeface="Nikosh2" pitchFamily="2" charset="0"/>
              </a:rPr>
              <a:t>হস্তান্তরের</a:t>
            </a:r>
            <a:r>
              <a:rPr lang="en-US" sz="2000" b="1" dirty="0" smtClean="0">
                <a:solidFill>
                  <a:srgbClr val="FF0000"/>
                </a:solidFill>
                <a:latin typeface="Nikosh2" pitchFamily="2" charset="0"/>
                <a:cs typeface="Nikosh2" pitchFamily="2" charset="0"/>
              </a:rPr>
              <a:t> </a:t>
            </a:r>
            <a:r>
              <a:rPr lang="en-US" sz="2000" b="1" dirty="0" err="1" smtClean="0">
                <a:latin typeface="Nikosh2" pitchFamily="2" charset="0"/>
                <a:cs typeface="Nikosh2" pitchFamily="2" charset="0"/>
              </a:rPr>
              <a:t>উপর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বিধি-নিষেধ</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আরোপ</a:t>
            </a:r>
            <a:r>
              <a:rPr lang="en-US" sz="2000" b="1" dirty="0" smtClean="0">
                <a:latin typeface="Nikosh2" pitchFamily="2" charset="0"/>
                <a:cs typeface="Nikosh2" pitchFamily="2" charset="0"/>
              </a:rPr>
              <a:t> করা হয়, </a:t>
            </a:r>
            <a:r>
              <a:rPr lang="en-US" sz="2000" b="1" dirty="0" err="1" smtClean="0">
                <a:latin typeface="Nikosh2" pitchFamily="2" charset="0"/>
                <a:cs typeface="Nikosh2" pitchFamily="2" charset="0"/>
              </a:rPr>
              <a:t>সদস্য</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সংখ্যা</a:t>
            </a:r>
            <a:r>
              <a:rPr lang="en-US" sz="2000" b="1" dirty="0" smtClean="0">
                <a:latin typeface="Nikosh2" pitchFamily="2" charset="0"/>
                <a:cs typeface="Nikosh2" pitchFamily="2" charset="0"/>
              </a:rPr>
              <a:t> ৫০ </a:t>
            </a:r>
            <a:r>
              <a:rPr lang="en-US" sz="2000" b="1" dirty="0" err="1" smtClean="0">
                <a:latin typeface="Nikosh2" pitchFamily="2" charset="0"/>
                <a:cs typeface="Nikosh2" pitchFamily="2" charset="0"/>
              </a:rPr>
              <a:t>এর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মধ্যে</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সীমাবদ্ধ</a:t>
            </a:r>
            <a:r>
              <a:rPr lang="en-US" sz="2000" b="1" dirty="0" smtClean="0">
                <a:latin typeface="Nikosh2" pitchFamily="2" charset="0"/>
                <a:cs typeface="Nikosh2" pitchFamily="2" charset="0"/>
              </a:rPr>
              <a:t> এবং </a:t>
            </a:r>
            <a:r>
              <a:rPr lang="en-US" sz="2000" b="1" dirty="0" smtClean="0">
                <a:solidFill>
                  <a:srgbClr val="FF0000"/>
                </a:solidFill>
                <a:latin typeface="Nikosh2" pitchFamily="2" charset="0"/>
                <a:cs typeface="Nikosh2" pitchFamily="2" charset="0"/>
              </a:rPr>
              <a:t>জনসাধারণকে শেয়ার বা ঋণপত্র </a:t>
            </a:r>
            <a:r>
              <a:rPr lang="en-US" sz="2000" b="1" dirty="0" err="1" smtClean="0">
                <a:solidFill>
                  <a:srgbClr val="FF0000"/>
                </a:solidFill>
                <a:latin typeface="Nikosh2" pitchFamily="2" charset="0"/>
                <a:cs typeface="Nikosh2" pitchFamily="2" charset="0"/>
              </a:rPr>
              <a:t>ক্রয়ের</a:t>
            </a:r>
            <a:r>
              <a:rPr lang="en-US" sz="2000" b="1" dirty="0" smtClean="0">
                <a:solidFill>
                  <a:srgbClr val="FF0000"/>
                </a:solidFill>
                <a:latin typeface="Nikosh2" pitchFamily="2" charset="0"/>
                <a:cs typeface="Nikosh2" pitchFamily="2" charset="0"/>
              </a:rPr>
              <a:t> </a:t>
            </a:r>
            <a:r>
              <a:rPr lang="en-US" sz="2000" b="1" dirty="0" err="1" smtClean="0">
                <a:latin typeface="Nikosh2" pitchFamily="2" charset="0"/>
                <a:cs typeface="Nikosh2" pitchFamily="2" charset="0"/>
              </a:rPr>
              <a:t>আমন্ত্রণ</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জানানোর</a:t>
            </a:r>
            <a:r>
              <a:rPr lang="en-US" sz="2000" b="1" dirty="0" smtClean="0">
                <a:latin typeface="Nikosh2" pitchFamily="2" charset="0"/>
                <a:cs typeface="Nikosh2" pitchFamily="2" charset="0"/>
              </a:rPr>
              <a:t> ক্ষেত্রে </a:t>
            </a:r>
            <a:r>
              <a:rPr lang="en-US" sz="2000" b="1" dirty="0" err="1" smtClean="0">
                <a:latin typeface="Nikosh2" pitchFamily="2" charset="0"/>
                <a:cs typeface="Nikosh2" pitchFamily="2" charset="0"/>
              </a:rPr>
              <a:t>বাধা</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আরোপ</a:t>
            </a:r>
            <a:r>
              <a:rPr lang="en-US" sz="2000" b="1" dirty="0" smtClean="0">
                <a:latin typeface="Nikosh2" pitchFamily="2" charset="0"/>
                <a:cs typeface="Nikosh2" pitchFamily="2" charset="0"/>
              </a:rPr>
              <a:t> করা </a:t>
            </a:r>
            <a:r>
              <a:rPr lang="en-US" sz="2000" b="1" dirty="0" err="1" smtClean="0">
                <a:latin typeface="Nikosh2" pitchFamily="2" charset="0"/>
                <a:cs typeface="Nikosh2" pitchFamily="2" charset="0"/>
              </a:rPr>
              <a:t>হয়</a:t>
            </a:r>
            <a:r>
              <a:rPr lang="en-US" sz="2000" b="1" dirty="0" smtClean="0">
                <a:latin typeface="Nikosh2" pitchFamily="2" charset="0"/>
                <a:cs typeface="Nikosh2" pitchFamily="2" charset="0"/>
              </a:rPr>
              <a:t>।  </a:t>
            </a:r>
            <a:r>
              <a:rPr lang="en-US" sz="1600" dirty="0" err="1" smtClean="0">
                <a:latin typeface="Nikosh2" pitchFamily="2" charset="0"/>
                <a:cs typeface="Nikosh2" pitchFamily="2" charset="0"/>
              </a:rPr>
              <a:t>তবে</a:t>
            </a:r>
            <a:r>
              <a:rPr lang="en-US" sz="1800" b="1" dirty="0" smtClean="0">
                <a:latin typeface="Nikosh2" pitchFamily="2" charset="0"/>
                <a:cs typeface="Nikosh2" pitchFamily="2" charset="0"/>
              </a:rPr>
              <a:t>  </a:t>
            </a:r>
          </a:p>
          <a:p>
            <a:pPr algn="just">
              <a:buFont typeface="Wingdings" pitchFamily="2" charset="2"/>
              <a:buChar char="q"/>
            </a:pPr>
            <a:r>
              <a:rPr lang="as-IN" sz="1800" dirty="0" smtClean="0">
                <a:latin typeface="Nikosh2" pitchFamily="2" charset="0"/>
                <a:cs typeface="Nikosh2" pitchFamily="2" charset="0"/>
              </a:rPr>
              <a:t>আইনের বিধি</a:t>
            </a:r>
            <a:r>
              <a:rPr lang="en-US" sz="1800" dirty="0" smtClean="0">
                <a:latin typeface="Nikosh2" pitchFamily="2" charset="0"/>
                <a:cs typeface="Nikosh2" pitchFamily="2" charset="0"/>
              </a:rPr>
              <a:t>-</a:t>
            </a:r>
            <a:r>
              <a:rPr lang="as-IN" sz="1800" dirty="0" smtClean="0">
                <a:latin typeface="Nikosh2" pitchFamily="2" charset="0"/>
                <a:cs typeface="Nikosh2" pitchFamily="2" charset="0"/>
              </a:rPr>
              <a:t>নিষেধ সাপেক্ষে এবং কোম্পানির সংঘ স্মারক অনুযায়ী শেয়ার বা উদ্যোক্তার অংশ হস্তান্তর করা যায়। </a:t>
            </a:r>
            <a:endParaRPr lang="en-US" sz="1800" dirty="0" smtClean="0">
              <a:latin typeface="Nikosh2" pitchFamily="2" charset="0"/>
              <a:cs typeface="Nikosh2" pitchFamily="2" charset="0"/>
            </a:endParaRPr>
          </a:p>
          <a:p>
            <a:pPr algn="just">
              <a:buFont typeface="Wingdings" pitchFamily="2" charset="2"/>
              <a:buChar char="q"/>
            </a:pPr>
            <a:r>
              <a:rPr lang="as-IN" sz="1800" dirty="0" smtClean="0">
                <a:latin typeface="Nikosh2" pitchFamily="2" charset="0"/>
                <a:cs typeface="Nikosh2" pitchFamily="2" charset="0"/>
              </a:rPr>
              <a:t>সাধারণত একজন শেয়ারহোল্ডার তার শেয়ার হস্তান্তর বা বিক্রি করেত চাইলে </a:t>
            </a:r>
            <a:r>
              <a:rPr lang="as-IN" sz="1800" b="1" dirty="0" smtClean="0">
                <a:latin typeface="Nikosh2" pitchFamily="2" charset="0"/>
                <a:cs typeface="Nikosh2" pitchFamily="2" charset="0"/>
              </a:rPr>
              <a:t>বিদ্যমান শেয়ারহোল্ডারদের মাঝেই </a:t>
            </a:r>
            <a:r>
              <a:rPr lang="as-IN" sz="1800" dirty="0" smtClean="0">
                <a:latin typeface="Nikosh2" pitchFamily="2" charset="0"/>
                <a:cs typeface="Nikosh2" pitchFamily="2" charset="0"/>
              </a:rPr>
              <a:t>করতে পারেন, তবে বোর্ড অব ডিরেক্টরের (পরিচালনা পর্ষদ)</a:t>
            </a:r>
            <a:r>
              <a:rPr lang="en-US" sz="1800" dirty="0" smtClean="0">
                <a:latin typeface="Nikosh2" pitchFamily="2" charset="0"/>
                <a:cs typeface="Nikosh2" pitchFamily="2" charset="0"/>
              </a:rPr>
              <a:t> </a:t>
            </a:r>
            <a:r>
              <a:rPr lang="as-IN" sz="1800" dirty="0" smtClean="0">
                <a:latin typeface="Nikosh2" pitchFamily="2" charset="0"/>
                <a:cs typeface="Nikosh2" pitchFamily="2" charset="0"/>
              </a:rPr>
              <a:t>অনুমোদন সাপেক্ষে অন্যত্র বিক্রয় বা হস্তান্তর করা যায়। </a:t>
            </a:r>
            <a:endParaRPr lang="en-US" sz="1800" dirty="0" smtClean="0">
              <a:latin typeface="Nikosh2" pitchFamily="2" charset="0"/>
              <a:cs typeface="Nikosh2" pitchFamily="2" charset="0"/>
            </a:endParaRPr>
          </a:p>
          <a:p>
            <a:pPr algn="just">
              <a:buFont typeface="Wingdings" pitchFamily="2" charset="2"/>
              <a:buChar char="q"/>
            </a:pPr>
            <a:r>
              <a:rPr lang="en-US" sz="1800" dirty="0" smtClean="0">
                <a:latin typeface="Nikosh2" pitchFamily="2" charset="0"/>
                <a:cs typeface="Nikosh2" pitchFamily="2" charset="0"/>
              </a:rPr>
              <a:t> </a:t>
            </a:r>
            <a:r>
              <a:rPr lang="as-IN" sz="1800" dirty="0" smtClean="0">
                <a:solidFill>
                  <a:srgbClr val="FF0000"/>
                </a:solidFill>
                <a:latin typeface="Nikosh2" pitchFamily="2" charset="0"/>
                <a:cs typeface="Nikosh2" pitchFamily="2" charset="0"/>
              </a:rPr>
              <a:t>প্রাইভেট লিমিটেড কোম্পানির </a:t>
            </a:r>
            <a:r>
              <a:rPr lang="as-IN" sz="1800" b="1" dirty="0" smtClean="0">
                <a:solidFill>
                  <a:srgbClr val="FF0000"/>
                </a:solidFill>
                <a:latin typeface="Nikosh2" pitchFamily="2" charset="0"/>
                <a:cs typeface="Nikosh2" pitchFamily="2" charset="0"/>
              </a:rPr>
              <a:t>ঋণপত্র বা ডিবেঞ্চার </a:t>
            </a:r>
            <a:r>
              <a:rPr lang="as-IN" sz="1800" dirty="0" smtClean="0">
                <a:solidFill>
                  <a:srgbClr val="FF0000"/>
                </a:solidFill>
                <a:latin typeface="Nikosh2" pitchFamily="2" charset="0"/>
                <a:cs typeface="Nikosh2" pitchFamily="2" charset="0"/>
              </a:rPr>
              <a:t>ইস্যু করে অর্থ সংগ্রহের সুযোগ নেই। </a:t>
            </a:r>
            <a:endParaRPr lang="en-US" sz="1800" dirty="0" smtClean="0">
              <a:solidFill>
                <a:srgbClr val="FF0000"/>
              </a:solidFill>
              <a:latin typeface="Nikosh2" pitchFamily="2" charset="0"/>
              <a:cs typeface="Nikosh2" pitchFamily="2" charset="0"/>
            </a:endParaRPr>
          </a:p>
          <a:p>
            <a:pPr algn="just">
              <a:buFont typeface="Wingdings" pitchFamily="2" charset="2"/>
              <a:buChar char="q"/>
            </a:pPr>
            <a:r>
              <a:rPr lang="en-US" sz="1800" dirty="0" err="1" smtClean="0">
                <a:latin typeface="Nikosh2" pitchFamily="2" charset="0"/>
                <a:cs typeface="Nikosh2" pitchFamily="2" charset="0"/>
              </a:rPr>
              <a:t>পাবলিক</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লিমিটেড</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কোম্পানী</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তাদের</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নামের</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শেষে</a:t>
            </a:r>
            <a:r>
              <a:rPr lang="en-US" sz="1800" dirty="0" smtClean="0">
                <a:latin typeface="Nikosh2" pitchFamily="2" charset="0"/>
                <a:cs typeface="Nikosh2" pitchFamily="2" charset="0"/>
              </a:rPr>
              <a:t> </a:t>
            </a:r>
            <a:r>
              <a:rPr lang="en-US" sz="1800" dirty="0" err="1" smtClean="0">
                <a:solidFill>
                  <a:srgbClr val="FF0000"/>
                </a:solidFill>
                <a:latin typeface="Nikosh2" pitchFamily="2" charset="0"/>
                <a:cs typeface="Nikosh2" pitchFamily="2" charset="0"/>
              </a:rPr>
              <a:t>লিমিটেড</a:t>
            </a:r>
            <a:r>
              <a:rPr lang="en-US" sz="1800" dirty="0" smtClean="0">
                <a:solidFill>
                  <a:srgbClr val="FF0000"/>
                </a:solidFill>
                <a:latin typeface="Nikosh2" pitchFamily="2" charset="0"/>
                <a:cs typeface="Nikosh2" pitchFamily="2" charset="0"/>
              </a:rPr>
              <a:t>/</a:t>
            </a:r>
            <a:r>
              <a:rPr lang="en-US" sz="1800" dirty="0" err="1" smtClean="0">
                <a:solidFill>
                  <a:srgbClr val="FF0000"/>
                </a:solidFill>
                <a:latin typeface="Nikosh2" pitchFamily="2" charset="0"/>
                <a:cs typeface="Nikosh2" pitchFamily="2" charset="0"/>
              </a:rPr>
              <a:t>লিঃ</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শব্দটি</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লিখবে</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এবং</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প্রাইভেট</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লিমিটেড</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কোম্পনী</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তাদের</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নামের</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শেষে</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প্রাইভেট</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লিমিটেড</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বা</a:t>
            </a:r>
            <a:r>
              <a:rPr lang="en-US" sz="1800" dirty="0" smtClean="0">
                <a:latin typeface="Nikosh2" pitchFamily="2" charset="0"/>
                <a:cs typeface="Nikosh2" pitchFamily="2" charset="0"/>
              </a:rPr>
              <a:t> </a:t>
            </a:r>
            <a:r>
              <a:rPr lang="en-US" sz="1800" b="1" dirty="0" smtClean="0">
                <a:solidFill>
                  <a:srgbClr val="FF0000"/>
                </a:solidFill>
                <a:latin typeface="Nikosh2" pitchFamily="2" charset="0"/>
                <a:cs typeface="Nikosh2" pitchFamily="2" charset="0"/>
              </a:rPr>
              <a:t>(</a:t>
            </a:r>
            <a:r>
              <a:rPr lang="en-US" sz="1800" b="1" dirty="0" err="1" smtClean="0">
                <a:solidFill>
                  <a:srgbClr val="FF0000"/>
                </a:solidFill>
                <a:latin typeface="Nikosh2" pitchFamily="2" charset="0"/>
                <a:cs typeface="Nikosh2" pitchFamily="2" charset="0"/>
              </a:rPr>
              <a:t>প্রাঃ</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লিমিটেড</a:t>
            </a:r>
            <a:r>
              <a:rPr lang="en-US" sz="1800" b="1" dirty="0" smtClean="0">
                <a:solidFill>
                  <a:srgbClr val="FF0000"/>
                </a:solidFill>
                <a:latin typeface="Nikosh2" pitchFamily="2" charset="0"/>
                <a:cs typeface="Nikosh2" pitchFamily="2" charset="0"/>
              </a:rPr>
              <a:t>/</a:t>
            </a:r>
            <a:r>
              <a:rPr lang="en-US" sz="1800" b="1" dirty="0" err="1" smtClean="0">
                <a:solidFill>
                  <a:srgbClr val="FF0000"/>
                </a:solidFill>
                <a:latin typeface="Nikosh2" pitchFamily="2" charset="0"/>
                <a:cs typeface="Nikosh2" pitchFamily="2" charset="0"/>
              </a:rPr>
              <a:t>লিঃ</a:t>
            </a:r>
            <a:r>
              <a:rPr lang="en-US" sz="1800" b="1" dirty="0" smtClean="0">
                <a:solidFill>
                  <a:srgbClr val="FF0000"/>
                </a:solidFill>
                <a:latin typeface="Nikosh2" pitchFamily="2" charset="0"/>
                <a:cs typeface="Nikosh2" pitchFamily="2" charset="0"/>
              </a:rPr>
              <a:t> </a:t>
            </a:r>
            <a:r>
              <a:rPr lang="en-US" sz="1800" dirty="0" err="1" smtClean="0">
                <a:latin typeface="Nikosh2" pitchFamily="2" charset="0"/>
                <a:cs typeface="Nikosh2" pitchFamily="2" charset="0"/>
              </a:rPr>
              <a:t>কথাটি</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লিখবেন</a:t>
            </a:r>
            <a:r>
              <a:rPr lang="en-US" sz="1800" dirty="0" smtClean="0">
                <a:latin typeface="Nikosh2" pitchFamily="2" charset="0"/>
                <a:cs typeface="Nikosh2" pitchFamily="2" charset="0"/>
              </a:rPr>
              <a:t>।</a:t>
            </a:r>
          </a:p>
          <a:p>
            <a:pPr algn="just">
              <a:buFont typeface="Wingdings" pitchFamily="2" charset="2"/>
              <a:buChar char="q"/>
            </a:pPr>
            <a:r>
              <a:rPr lang="en-US" sz="1800" dirty="0" err="1" smtClean="0">
                <a:latin typeface="Nikosh2" pitchFamily="2" charset="0"/>
                <a:cs typeface="Nikosh2" pitchFamily="2" charset="0"/>
              </a:rPr>
              <a:t>একই</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নামে</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বা</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প্রতারণার</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উদ্দেশ্যে</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কাছাকাছি</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নামে</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কোন</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নতুন</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কোম্পানী</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গঠন</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বা</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নিবন্ধন</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করা</a:t>
            </a:r>
            <a:r>
              <a:rPr lang="en-US" sz="1800" dirty="0" smtClean="0">
                <a:latin typeface="Nikosh2" pitchFamily="2" charset="0"/>
                <a:cs typeface="Nikosh2" pitchFamily="2" charset="0"/>
              </a:rPr>
              <a:t> </a:t>
            </a:r>
            <a:r>
              <a:rPr lang="en-US" sz="1800" dirty="0" err="1" smtClean="0">
                <a:latin typeface="Nikosh2" pitchFamily="2" charset="0"/>
                <a:cs typeface="Nikosh2" pitchFamily="2" charset="0"/>
              </a:rPr>
              <a:t>যাবেনা</a:t>
            </a:r>
            <a:r>
              <a:rPr lang="en-US" sz="1800" dirty="0" smtClean="0">
                <a:latin typeface="Nikosh2" pitchFamily="2" charset="0"/>
                <a:cs typeface="Nikosh2" pitchFamily="2" charset="0"/>
              </a:rPr>
              <a:t>।  </a:t>
            </a:r>
            <a:endParaRPr lang="en-US" sz="2000" dirty="0" smtClean="0">
              <a:latin typeface="Nikosh2" pitchFamily="2" charset="0"/>
              <a:cs typeface="Nikosh2" pitchFamily="2" charset="0"/>
            </a:endParaRPr>
          </a:p>
          <a:p>
            <a:pPr algn="just">
              <a:buFont typeface="Wingdings" pitchFamily="2" charset="2"/>
              <a:buChar char="q"/>
            </a:pPr>
            <a:endParaRPr lang="en-US" sz="500" b="1" dirty="0" smtClean="0">
              <a:solidFill>
                <a:schemeClr val="bg1"/>
              </a:solidFill>
              <a:latin typeface="Nikosh2" pitchFamily="2" charset="0"/>
              <a:cs typeface="Nikosh2" pitchFamily="2" charset="0"/>
            </a:endParaRPr>
          </a:p>
          <a:p>
            <a:pPr>
              <a:buNone/>
            </a:pP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	২(ঞ): </a:t>
            </a:r>
            <a:r>
              <a:rPr lang="en-US" sz="28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পাবলিক</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 কোম্পানী:</a:t>
            </a:r>
            <a:endParaRPr 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endParaRPr>
          </a:p>
          <a:p>
            <a:pPr algn="just">
              <a:buNone/>
            </a:pPr>
            <a:r>
              <a:rPr lang="en-US" sz="2000" b="1" dirty="0" smtClean="0">
                <a:latin typeface="Nikosh2" pitchFamily="2" charset="0"/>
                <a:cs typeface="Nikosh2" pitchFamily="2" charset="0"/>
              </a:rPr>
              <a:t>	এই </a:t>
            </a:r>
            <a:r>
              <a:rPr lang="en-US" sz="2000" b="1" dirty="0" err="1" smtClean="0">
                <a:latin typeface="Nikosh2" pitchFamily="2" charset="0"/>
                <a:cs typeface="Nikosh2" pitchFamily="2" charset="0"/>
              </a:rPr>
              <a:t>আইন</a:t>
            </a:r>
            <a:r>
              <a:rPr lang="en-US" sz="2000" b="1" dirty="0" smtClean="0">
                <a:latin typeface="Nikosh2" pitchFamily="2" charset="0"/>
                <a:cs typeface="Nikosh2" pitchFamily="2" charset="0"/>
              </a:rPr>
              <a:t> বা এই </a:t>
            </a:r>
            <a:r>
              <a:rPr lang="en-US" sz="2000" b="1" dirty="0" err="1" smtClean="0">
                <a:latin typeface="Nikosh2" pitchFamily="2" charset="0"/>
                <a:cs typeface="Nikosh2" pitchFamily="2" charset="0"/>
              </a:rPr>
              <a:t>প্রবর্তনের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অব্যবহিত</a:t>
            </a:r>
            <a:r>
              <a:rPr lang="en-US" sz="2000" b="1" dirty="0" smtClean="0">
                <a:latin typeface="Nikosh2" pitchFamily="2" charset="0"/>
                <a:cs typeface="Nikosh2" pitchFamily="2" charset="0"/>
              </a:rPr>
              <a:t> পূর্বে </a:t>
            </a:r>
            <a:r>
              <a:rPr lang="en-US" sz="2000" b="1" dirty="0" err="1" smtClean="0">
                <a:latin typeface="Nikosh2" pitchFamily="2" charset="0"/>
                <a:cs typeface="Nikosh2" pitchFamily="2" charset="0"/>
              </a:rPr>
              <a:t>বলব</a:t>
            </a:r>
            <a:r>
              <a:rPr lang="en-US" sz="2000" b="1" dirty="0" smtClean="0">
                <a:latin typeface="Nikosh2" pitchFamily="2" charset="0"/>
                <a:cs typeface="Nikosh2" pitchFamily="2" charset="0"/>
              </a:rPr>
              <a:t>ৎ </a:t>
            </a:r>
            <a:r>
              <a:rPr lang="en-US" sz="2000" b="1" dirty="0" err="1" smtClean="0">
                <a:latin typeface="Nikosh2" pitchFamily="2" charset="0"/>
                <a:cs typeface="Nikosh2" pitchFamily="2" charset="0"/>
              </a:rPr>
              <a:t>কোন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আইনের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অধীনে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নিগমিত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এমন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কোম্পানীকে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বুঝাবে</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যা</a:t>
            </a:r>
            <a:r>
              <a:rPr lang="en-US" sz="2000" b="1" dirty="0" smtClean="0">
                <a:latin typeface="Nikosh2" pitchFamily="2" charset="0"/>
                <a:cs typeface="Nikosh2" pitchFamily="2" charset="0"/>
              </a:rPr>
              <a:t> প্রাইভেট কোম্পানী </a:t>
            </a:r>
            <a:r>
              <a:rPr lang="en-US" sz="2000" b="1" dirty="0" err="1" smtClean="0">
                <a:latin typeface="Nikosh2" pitchFamily="2" charset="0"/>
                <a:cs typeface="Nikosh2" pitchFamily="2" charset="0"/>
              </a:rPr>
              <a:t>নহে</a:t>
            </a:r>
            <a:r>
              <a:rPr lang="en-US" sz="2000" b="1" dirty="0" smtClean="0">
                <a:latin typeface="Nikosh2" pitchFamily="2" charset="0"/>
                <a:cs typeface="Nikosh2" pitchFamily="2" charset="0"/>
              </a:rPr>
              <a:t>। </a:t>
            </a:r>
          </a:p>
          <a:p>
            <a:pPr lvl="1" algn="just"/>
            <a:r>
              <a:rPr lang="en-US" sz="2000" b="1" dirty="0" err="1" smtClean="0">
                <a:solidFill>
                  <a:srgbClr val="7030A0"/>
                </a:solidFill>
                <a:latin typeface="Nikosh2" pitchFamily="2" charset="0"/>
                <a:cs typeface="Nikosh2" pitchFamily="2" charset="0"/>
              </a:rPr>
              <a:t>লিস্টেড</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কোম্পানী</a:t>
            </a:r>
            <a:endParaRPr lang="en-US" sz="2000" b="1" dirty="0" smtClean="0">
              <a:solidFill>
                <a:srgbClr val="7030A0"/>
              </a:solidFill>
              <a:latin typeface="Nikosh2" pitchFamily="2" charset="0"/>
              <a:cs typeface="Nikosh2" pitchFamily="2" charset="0"/>
            </a:endParaRPr>
          </a:p>
          <a:p>
            <a:pPr lvl="1" algn="just"/>
            <a:r>
              <a:rPr lang="en-US" sz="2000" b="1" dirty="0" err="1" smtClean="0">
                <a:solidFill>
                  <a:srgbClr val="7030A0"/>
                </a:solidFill>
                <a:latin typeface="Nikosh2" pitchFamily="2" charset="0"/>
                <a:cs typeface="Nikosh2" pitchFamily="2" charset="0"/>
              </a:rPr>
              <a:t>নন-লিস্টেড</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কোম্পানী</a:t>
            </a:r>
            <a:endParaRPr lang="en-US" sz="2000" b="1" dirty="0" smtClean="0">
              <a:solidFill>
                <a:srgbClr val="7030A0"/>
              </a:solidFill>
              <a:latin typeface="Nikosh2" pitchFamily="2" charset="0"/>
              <a:cs typeface="Nikosh2" pitchFamily="2" charset="0"/>
            </a:endParaRPr>
          </a:p>
          <a:p>
            <a:pPr algn="just">
              <a:buNone/>
            </a:pPr>
            <a:r>
              <a:rPr lang="en-US" sz="1800" b="1" dirty="0" smtClean="0">
                <a:solidFill>
                  <a:srgbClr val="7030A0"/>
                </a:solidFill>
              </a:rPr>
              <a:t>	</a:t>
            </a:r>
            <a:endParaRPr lang="en-US" sz="2000" dirty="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l="28812" t="17180" r="13515" b="17825"/>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872"/>
            <a:ext cx="8229600" cy="1143000"/>
          </a:xfrm>
        </p:spPr>
        <p:txBody>
          <a:bodyPr/>
          <a:lstStyle/>
          <a:p>
            <a:pPr algn="ct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Other types of Company</a:t>
            </a: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0" y="1752600"/>
            <a:ext cx="9144000" cy="5105400"/>
          </a:xfrm>
        </p:spPr>
        <p:txBody>
          <a:bodyPr/>
          <a:lstStyle/>
          <a:p>
            <a:pPr algn="just"/>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Subsidiary Company : </a:t>
            </a:r>
            <a:r>
              <a:rPr lang="en-US" dirty="0" smtClean="0"/>
              <a:t>Whenever, one company forms another company and holds 51% share in that company that is called subsidiary company. </a:t>
            </a:r>
          </a:p>
          <a:p>
            <a:pPr algn="just"/>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Holding Company : </a:t>
            </a:r>
            <a:r>
              <a:rPr lang="en-US" dirty="0" smtClean="0"/>
              <a:t>A company which owns 51% shares in another company that is called holding company</a:t>
            </a:r>
            <a:r>
              <a:rPr lang="en-US" dirty="0" smtClean="0">
                <a:latin typeface="Nikosh2" pitchFamily="2" charset="0"/>
                <a:cs typeface="Nikosh2" pitchFamily="2" charset="0"/>
              </a:rPr>
              <a:t>. (ধারা-৩৩)</a:t>
            </a:r>
          </a:p>
          <a:p>
            <a:pPr algn="just"/>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Group of Company:</a:t>
            </a:r>
          </a:p>
          <a:p>
            <a:pPr algn="just"/>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Sister </a:t>
            </a:r>
            <a:r>
              <a:rPr lang="en-US"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Cocern</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a:p>
            <a:pPr algn="just"/>
            <a:endParaRPr lang="en-US" dirty="0" smtClean="0"/>
          </a:p>
          <a:p>
            <a:pPr algn="just"/>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dirty="0" smtClean="0"/>
              <a:t>	</a:t>
            </a:r>
          </a:p>
          <a:p>
            <a:pPr algn="ctr">
              <a:buNone/>
            </a:pPr>
            <a:r>
              <a:rPr lang="en-US" sz="5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The </a:t>
            </a:r>
            <a:r>
              <a:rPr lang="en-US" sz="6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Company Act 1994</a:t>
            </a:r>
            <a:endParaRPr lang="en-US" sz="8000" b="1" dirty="0" smtClean="0">
              <a:solidFill>
                <a:srgbClr val="002060"/>
              </a:solidFill>
            </a:endParaRPr>
          </a:p>
          <a:p>
            <a:pPr algn="just">
              <a:buNone/>
            </a:pPr>
            <a:r>
              <a:rPr lang="en-US" sz="3600"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Legacy of Company Act, 1994: </a:t>
            </a:r>
          </a:p>
          <a:p>
            <a:pPr marL="1108710" lvl="1" indent="-742950" algn="just">
              <a:buFont typeface="Wingdings" pitchFamily="2" charset="2"/>
              <a:buChar char="q"/>
            </a:pPr>
            <a:r>
              <a:rPr lang="en-US" sz="2800" b="1" dirty="0" smtClean="0"/>
              <a:t>Indian </a:t>
            </a:r>
            <a:r>
              <a:rPr lang="en-US" sz="2800" b="1" dirty="0" err="1" smtClean="0"/>
              <a:t>acompany</a:t>
            </a:r>
            <a:r>
              <a:rPr lang="en-US" sz="2800" b="1" dirty="0" smtClean="0"/>
              <a:t> Act, 1913, </a:t>
            </a:r>
          </a:p>
          <a:p>
            <a:pPr lvl="1" algn="just">
              <a:buFont typeface="Wingdings" pitchFamily="2" charset="2"/>
              <a:buChar char="q"/>
            </a:pPr>
            <a:r>
              <a:rPr lang="en-US" sz="2800" b="1" dirty="0" smtClean="0"/>
              <a:t>     English Companies Act, 1908, </a:t>
            </a:r>
          </a:p>
          <a:p>
            <a:pPr lvl="1" algn="just">
              <a:buFont typeface="Wingdings" pitchFamily="2" charset="2"/>
              <a:buChar char="q"/>
            </a:pPr>
            <a:r>
              <a:rPr lang="en-US" sz="2800" b="1" dirty="0" smtClean="0"/>
              <a:t>     British Joint Stock Companies Act, 1844</a:t>
            </a:r>
          </a:p>
          <a:p>
            <a:pPr lvl="1" algn="just">
              <a:buFont typeface="Wingdings" pitchFamily="2" charset="2"/>
              <a:buChar char="q"/>
            </a:pPr>
            <a:r>
              <a:rPr lang="en-US" b="1" dirty="0" smtClean="0"/>
              <a:t>      By repealing the Companies Act, 1913, the Companies Act, 1994 is newly introduced. The Companies Act, 1994 came into force in 1 January, 1995.</a:t>
            </a:r>
            <a:endParaRPr lang="en-US" b="1" dirty="0" smtClean="0">
              <a:solidFill>
                <a:srgbClr val="FF0000"/>
              </a:solidFill>
              <a:latin typeface="Nikosh2" pitchFamily="2" charset="0"/>
              <a:cs typeface="Nikosh2" pitchFamily="2" charset="0"/>
            </a:endParaRPr>
          </a:p>
          <a:p>
            <a:pPr>
              <a:buNone/>
            </a:pPr>
            <a:r>
              <a:rPr lang="en-US" sz="2400" b="1" dirty="0" err="1" smtClean="0">
                <a:latin typeface="Nikosh2" pitchFamily="2" charset="0"/>
                <a:cs typeface="Nikosh2" pitchFamily="2" charset="0"/>
              </a:rPr>
              <a:t>কার্যকারিতা</a:t>
            </a:r>
            <a:r>
              <a:rPr lang="en-US" sz="2400" b="1" dirty="0" smtClean="0">
                <a:latin typeface="Nikosh2" pitchFamily="2" charset="0"/>
                <a:cs typeface="Nikosh2" pitchFamily="2" charset="0"/>
              </a:rPr>
              <a:t>: ১২ </a:t>
            </a:r>
            <a:r>
              <a:rPr lang="en-US" sz="2400" b="1" dirty="0" err="1" smtClean="0">
                <a:latin typeface="Nikosh2" pitchFamily="2" charset="0"/>
                <a:cs typeface="Nikosh2" pitchFamily="2" charset="0"/>
              </a:rPr>
              <a:t>সেপ্টেম্বর</a:t>
            </a:r>
            <a:r>
              <a:rPr lang="en-US" sz="2400" b="1" dirty="0" smtClean="0">
                <a:latin typeface="Nikosh2" pitchFamily="2" charset="0"/>
                <a:cs typeface="Nikosh2" pitchFamily="2" charset="0"/>
              </a:rPr>
              <a:t>, ১৯৯৪</a:t>
            </a:r>
          </a:p>
          <a:p>
            <a:pPr>
              <a:buNone/>
            </a:pPr>
            <a:r>
              <a:rPr lang="en-US" sz="2400" b="1" dirty="0" err="1" smtClean="0">
                <a:solidFill>
                  <a:srgbClr val="C00000"/>
                </a:solidFill>
                <a:latin typeface="Nikosh2" pitchFamily="2" charset="0"/>
                <a:cs typeface="Nikosh2" pitchFamily="2" charset="0"/>
              </a:rPr>
              <a:t>মোট</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ধারা</a:t>
            </a:r>
            <a:r>
              <a:rPr lang="en-US" sz="2400" b="1" dirty="0" smtClean="0">
                <a:solidFill>
                  <a:srgbClr val="C00000"/>
                </a:solidFill>
                <a:latin typeface="Nikosh2" pitchFamily="2" charset="0"/>
                <a:cs typeface="Nikosh2" pitchFamily="2" charset="0"/>
              </a:rPr>
              <a:t>: ৪০৪</a:t>
            </a:r>
          </a:p>
          <a:p>
            <a:pPr>
              <a:buNone/>
            </a:pPr>
            <a:r>
              <a:rPr lang="en-US" sz="2400" b="1" dirty="0" err="1" smtClean="0">
                <a:latin typeface="Nikosh2" pitchFamily="2" charset="0"/>
                <a:cs typeface="Nikosh2" pitchFamily="2" charset="0"/>
              </a:rPr>
              <a:t>মোট</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অধ্যায়</a:t>
            </a:r>
            <a:r>
              <a:rPr lang="en-US" sz="2400" b="1" dirty="0" smtClean="0">
                <a:latin typeface="Nikosh2" pitchFamily="2" charset="0"/>
                <a:cs typeface="Nikosh2" pitchFamily="2" charset="0"/>
              </a:rPr>
              <a:t>: ১১</a:t>
            </a:r>
          </a:p>
          <a:p>
            <a:pPr>
              <a:buNone/>
            </a:pPr>
            <a:r>
              <a:rPr lang="en-US" sz="2400" b="1" dirty="0" err="1" smtClean="0">
                <a:latin typeface="Nikosh2" pitchFamily="2" charset="0"/>
                <a:cs typeface="Nikosh2" pitchFamily="2" charset="0"/>
              </a:rPr>
              <a:t>মোট</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তফসিল</a:t>
            </a:r>
            <a:r>
              <a:rPr lang="en-US" sz="2400" b="1" dirty="0" smtClean="0">
                <a:latin typeface="Nikosh2" pitchFamily="2" charset="0"/>
                <a:cs typeface="Nikosh2" pitchFamily="2" charset="0"/>
              </a:rPr>
              <a:t>:  ১২</a:t>
            </a:r>
            <a:endParaRPr lang="en-US" sz="4000" b="1" dirty="0">
              <a:latin typeface="Nikosh2" pitchFamily="2" charset="0"/>
              <a:cs typeface="Nikosh2"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Related to Directors : 90-110</a:t>
            </a:r>
            <a:endPar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0" y="762000"/>
            <a:ext cx="9144000" cy="6096000"/>
          </a:xfrm>
        </p:spPr>
        <p:txBody>
          <a:bodyPr>
            <a:noAutofit/>
          </a:bodyPr>
          <a:lstStyle/>
          <a:p>
            <a:pPr algn="just"/>
            <a:endParaRPr lang="en-US" sz="3200" dirty="0" smtClean="0"/>
          </a:p>
          <a:p>
            <a:pPr algn="just">
              <a:buNone/>
            </a:pPr>
            <a:r>
              <a:rPr lang="en-US" sz="3200" dirty="0" smtClean="0"/>
              <a:t>	</a:t>
            </a:r>
            <a:r>
              <a:rPr lang="en-US" sz="3200" b="1" u="sng" dirty="0" smtClean="0"/>
              <a:t>Section 90:  Directors obligatory – </a:t>
            </a:r>
          </a:p>
          <a:p>
            <a:pPr algn="just"/>
            <a:r>
              <a:rPr lang="en-US" sz="3200" dirty="0" smtClean="0"/>
              <a:t>(1) Every </a:t>
            </a:r>
            <a:r>
              <a:rPr lang="en-US" sz="3200" dirty="0" smtClean="0">
                <a:solidFill>
                  <a:srgbClr val="FF0000"/>
                </a:solidFill>
              </a:rPr>
              <a:t>public company </a:t>
            </a:r>
            <a:r>
              <a:rPr lang="en-US" sz="3200" dirty="0" smtClean="0"/>
              <a:t>and a private company which is a subsidiary of a public company shall have at least </a:t>
            </a:r>
            <a:r>
              <a:rPr lang="en-US" sz="3200" dirty="0" smtClean="0">
                <a:solidFill>
                  <a:srgbClr val="FF0000"/>
                </a:solidFill>
              </a:rPr>
              <a:t>three</a:t>
            </a:r>
            <a:r>
              <a:rPr lang="en-US" sz="3200" dirty="0" smtClean="0"/>
              <a:t> directors. </a:t>
            </a:r>
          </a:p>
          <a:p>
            <a:pPr algn="just"/>
            <a:r>
              <a:rPr lang="en-US" sz="3200" dirty="0" smtClean="0"/>
              <a:t>(2) Every </a:t>
            </a:r>
            <a:r>
              <a:rPr lang="en-US" sz="3200" dirty="0" smtClean="0">
                <a:solidFill>
                  <a:srgbClr val="FF0000"/>
                </a:solidFill>
              </a:rPr>
              <a:t>private company </a:t>
            </a:r>
            <a:r>
              <a:rPr lang="en-US" sz="3200" dirty="0" smtClean="0"/>
              <a:t>other than a private company mentioned in sub-section (1) shall have at least </a:t>
            </a:r>
            <a:r>
              <a:rPr lang="en-US" sz="3200" dirty="0" smtClean="0">
                <a:solidFill>
                  <a:srgbClr val="FF0000"/>
                </a:solidFill>
              </a:rPr>
              <a:t>two </a:t>
            </a:r>
            <a:r>
              <a:rPr lang="en-US" sz="3200" dirty="0" smtClean="0"/>
              <a:t>directors; </a:t>
            </a:r>
          </a:p>
          <a:p>
            <a:pPr algn="just"/>
            <a:r>
              <a:rPr lang="en-US" sz="3200" dirty="0" smtClean="0"/>
              <a:t>(3) Only a natural person may be appointed a director.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algn="ct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Related to Directors</a:t>
            </a:r>
            <a:endParaRPr lang="en-US" dirty="0"/>
          </a:p>
        </p:txBody>
      </p:sp>
      <p:sp>
        <p:nvSpPr>
          <p:cNvPr id="3" name="Content Placeholder 2"/>
          <p:cNvSpPr>
            <a:spLocks noGrp="1"/>
          </p:cNvSpPr>
          <p:nvPr>
            <p:ph idx="1"/>
          </p:nvPr>
        </p:nvSpPr>
        <p:spPr>
          <a:xfrm>
            <a:off x="0" y="685800"/>
            <a:ext cx="9144000" cy="6172200"/>
          </a:xfrm>
        </p:spPr>
        <p:txBody>
          <a:bodyPr>
            <a:noAutofit/>
          </a:bodyPr>
          <a:lstStyle/>
          <a:p>
            <a:pPr algn="just"/>
            <a:r>
              <a:rPr lang="en-US" sz="2000" b="1" u="sng" dirty="0" smtClean="0">
                <a:solidFill>
                  <a:srgbClr val="7030A0"/>
                </a:solidFill>
              </a:rPr>
              <a:t>Section: 91. Appointment of directors: </a:t>
            </a:r>
            <a:r>
              <a:rPr lang="en-US" sz="2000" u="sng" dirty="0" smtClean="0"/>
              <a:t>- </a:t>
            </a:r>
          </a:p>
          <a:p>
            <a:pPr algn="just"/>
            <a:r>
              <a:rPr lang="en-US" sz="2000" u="sng" dirty="0" smtClean="0"/>
              <a:t>(</a:t>
            </a:r>
            <a:r>
              <a:rPr lang="en-US" sz="2000" dirty="0" smtClean="0"/>
              <a:t>1) Notwithstanding anything contained in the articles of a company– </a:t>
            </a:r>
          </a:p>
          <a:p>
            <a:pPr algn="just"/>
            <a:r>
              <a:rPr lang="en-US" sz="1800" dirty="0" smtClean="0"/>
              <a:t>(a) the subscribers of the memorandum shall be deemed to be the directors of the company until the first director are appointed. </a:t>
            </a:r>
          </a:p>
          <a:p>
            <a:pPr algn="just"/>
            <a:r>
              <a:rPr lang="en-US" sz="1800" dirty="0" smtClean="0"/>
              <a:t>(b) the directors of the company shall be elected by the members from among their number in general meeting; and </a:t>
            </a:r>
          </a:p>
          <a:p>
            <a:pPr algn="just"/>
            <a:r>
              <a:rPr lang="en-US" sz="1800" dirty="0" smtClean="0"/>
              <a:t>(c) any casual vacancy occurring among the directors may be filled in by the other directors but the person the appointed shall be a person qualified to be elected a director under clause </a:t>
            </a:r>
          </a:p>
          <a:p>
            <a:pPr algn="just"/>
            <a:r>
              <a:rPr lang="en-US" sz="1800" dirty="0" smtClean="0"/>
              <a:t>(b) and shall be subject to retirement at the same time as if he had become a director on the day on which the director in whose place he is appointed was last appointed a director. </a:t>
            </a:r>
          </a:p>
          <a:p>
            <a:pPr algn="just"/>
            <a:r>
              <a:rPr lang="en-US" sz="2000" b="1" u="sng" dirty="0" smtClean="0">
                <a:solidFill>
                  <a:srgbClr val="C00000"/>
                </a:solidFill>
              </a:rPr>
              <a:t>Rotation of Director: (2)</a:t>
            </a:r>
            <a:r>
              <a:rPr lang="en-US" sz="2000" b="1" dirty="0" smtClean="0">
                <a:solidFill>
                  <a:srgbClr val="C00000"/>
                </a:solidFill>
              </a:rPr>
              <a:t> </a:t>
            </a:r>
            <a:r>
              <a:rPr lang="en-US" sz="2000" dirty="0" smtClean="0"/>
              <a:t>Notwithstanding anything contained in the articles of a company other than a private company not less than one third of the whole number of directors shall be persons whose period of office is liable to determination at any time by retirement of directors rotation.</a:t>
            </a:r>
          </a:p>
          <a:p>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pPr algn="ct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Related to Directors</a:t>
            </a:r>
            <a:endParaRPr lang="en-US" dirty="0"/>
          </a:p>
        </p:txBody>
      </p:sp>
      <p:sp>
        <p:nvSpPr>
          <p:cNvPr id="3" name="Content Placeholder 2"/>
          <p:cNvSpPr>
            <a:spLocks noGrp="1"/>
          </p:cNvSpPr>
          <p:nvPr>
            <p:ph idx="1"/>
          </p:nvPr>
        </p:nvSpPr>
        <p:spPr>
          <a:xfrm>
            <a:off x="0" y="990600"/>
            <a:ext cx="9144000" cy="5867400"/>
          </a:xfrm>
        </p:spPr>
        <p:txBody>
          <a:bodyPr>
            <a:noAutofit/>
          </a:bodyPr>
          <a:lstStyle/>
          <a:p>
            <a:pPr algn="just"/>
            <a:r>
              <a:rPr lang="en-US" sz="2000" b="1" u="sng" dirty="0" smtClean="0">
                <a:solidFill>
                  <a:srgbClr val="7030A0"/>
                </a:solidFill>
              </a:rPr>
              <a:t>Section-93. Consent of candidate for directorship – </a:t>
            </a:r>
          </a:p>
          <a:p>
            <a:pPr algn="just"/>
            <a:r>
              <a:rPr lang="en-US" sz="1800" dirty="0" smtClean="0"/>
              <a:t>(1) Every person, proposed as a candidate for the office of a director shall sign, and file with the company, his consent in writing to act as a director, if appointed. </a:t>
            </a:r>
          </a:p>
          <a:p>
            <a:pPr algn="just"/>
            <a:r>
              <a:rPr lang="en-US" sz="1800" dirty="0" smtClean="0"/>
              <a:t>(2) A person shall not act as a director of the company unless he has, within thirty days of his appointment, signed and field with the Registrar his consent in writing to act as such director</a:t>
            </a:r>
            <a:r>
              <a:rPr lang="en-US" sz="2000" dirty="0" smtClean="0"/>
              <a:t>. </a:t>
            </a:r>
          </a:p>
          <a:p>
            <a:pPr algn="just"/>
            <a:r>
              <a:rPr lang="en-US" sz="2000" b="1" u="sng" dirty="0" smtClean="0">
                <a:solidFill>
                  <a:srgbClr val="7030A0"/>
                </a:solidFill>
              </a:rPr>
              <a:t>94. Disqualifications of directors – </a:t>
            </a:r>
          </a:p>
          <a:p>
            <a:pPr algn="just"/>
            <a:r>
              <a:rPr lang="en-US" sz="1800" dirty="0" smtClean="0"/>
              <a:t>(1) A person shall not be capable of being appointed director of a company, if - (a) he has been found to be of unsound mind by a competent court and the finding is in force; or </a:t>
            </a:r>
          </a:p>
          <a:p>
            <a:pPr algn="just"/>
            <a:r>
              <a:rPr lang="en-US" sz="1800" dirty="0" smtClean="0"/>
              <a:t>(b) he is an </a:t>
            </a:r>
            <a:r>
              <a:rPr lang="en-US" sz="1800" dirty="0" err="1" smtClean="0"/>
              <a:t>undischarged</a:t>
            </a:r>
            <a:r>
              <a:rPr lang="en-US" sz="1800" dirty="0" smtClean="0"/>
              <a:t> insolvent; or </a:t>
            </a:r>
          </a:p>
          <a:p>
            <a:pPr algn="just"/>
            <a:r>
              <a:rPr lang="en-US" sz="1800" dirty="0" smtClean="0"/>
              <a:t>(c) he has applied to be adjudicated as an insolvent and his application is pending; or </a:t>
            </a:r>
          </a:p>
          <a:p>
            <a:pPr algn="just"/>
            <a:r>
              <a:rPr lang="en-US" sz="1800" dirty="0" smtClean="0"/>
              <a:t>(d) he has not paid any call in </a:t>
            </a:r>
            <a:r>
              <a:rPr lang="en-US" sz="1800" dirty="0" err="1" smtClean="0"/>
              <a:t>repect</a:t>
            </a:r>
            <a:r>
              <a:rPr lang="en-US" sz="1800" dirty="0" smtClean="0"/>
              <a:t> of shares of the company held by him, whether alone or jointly with others, and six months have elapsed from the last day fixed for the payment of the call; or</a:t>
            </a:r>
          </a:p>
          <a:p>
            <a:pPr algn="just"/>
            <a:r>
              <a:rPr lang="en-US" sz="1800" dirty="0" smtClean="0"/>
              <a:t> (e) he is a minor. </a:t>
            </a:r>
          </a:p>
          <a:p>
            <a:pPr algn="just"/>
            <a:r>
              <a:rPr lang="en-US" sz="1800" dirty="0" smtClean="0"/>
              <a:t>(2) A company may in its </a:t>
            </a:r>
            <a:r>
              <a:rPr lang="en-US" sz="1600" dirty="0" smtClean="0"/>
              <a:t>arti</a:t>
            </a:r>
            <a:r>
              <a:rPr lang="en-US" sz="1800" dirty="0" smtClean="0"/>
              <a:t>cles provide additional grounds for disqualification of a director. </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ct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Related to Directors</a:t>
            </a:r>
            <a:endParaRPr lang="en-US" dirty="0"/>
          </a:p>
        </p:txBody>
      </p:sp>
      <p:sp>
        <p:nvSpPr>
          <p:cNvPr id="3" name="Content Placeholder 2"/>
          <p:cNvSpPr>
            <a:spLocks noGrp="1"/>
          </p:cNvSpPr>
          <p:nvPr>
            <p:ph idx="1"/>
          </p:nvPr>
        </p:nvSpPr>
        <p:spPr>
          <a:xfrm>
            <a:off x="0" y="609600"/>
            <a:ext cx="9144000" cy="6248400"/>
          </a:xfrm>
        </p:spPr>
        <p:txBody>
          <a:bodyPr>
            <a:noAutofit/>
          </a:bodyPr>
          <a:lstStyle/>
          <a:p>
            <a:pPr algn="just"/>
            <a:endParaRPr lang="en-US" sz="3200" b="1" dirty="0" smtClean="0"/>
          </a:p>
          <a:p>
            <a:pPr algn="just"/>
            <a:r>
              <a:rPr lang="en-US" sz="3200" b="1" u="sng" dirty="0" smtClean="0"/>
              <a:t>95. Notice of meetings:--</a:t>
            </a:r>
            <a:r>
              <a:rPr lang="en-US" sz="3200" dirty="0" smtClean="0"/>
              <a:t>Notice of every meeting of the Board of Directors of a company shall be given in writing to every director for the time being in Bangladesh and at his address in Bangladesh.</a:t>
            </a:r>
          </a:p>
          <a:p>
            <a:pPr algn="just"/>
            <a:r>
              <a:rPr lang="en-US" sz="3200" dirty="0" smtClean="0"/>
              <a:t> </a:t>
            </a:r>
            <a:r>
              <a:rPr lang="en-US" sz="3200" b="1" u="sng" dirty="0" smtClean="0"/>
              <a:t>96. Meeting of Board:--</a:t>
            </a:r>
            <a:r>
              <a:rPr lang="en-US" sz="3200" dirty="0" smtClean="0"/>
              <a:t>In the case of every company a meeting of its Board of Directors shall be held at least once in every three and at least four such meetings shall be held in every year. </a:t>
            </a:r>
          </a:p>
          <a:p>
            <a:pPr algn="just"/>
            <a:endParaRPr lang="en-US" sz="28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Related to Directors</a:t>
            </a:r>
            <a:endParaRPr lang="en-US" dirty="0"/>
          </a:p>
        </p:txBody>
      </p:sp>
      <p:sp>
        <p:nvSpPr>
          <p:cNvPr id="3" name="Content Placeholder 2"/>
          <p:cNvSpPr>
            <a:spLocks noGrp="1"/>
          </p:cNvSpPr>
          <p:nvPr>
            <p:ph idx="1"/>
          </p:nvPr>
        </p:nvSpPr>
        <p:spPr>
          <a:xfrm>
            <a:off x="0" y="990600"/>
            <a:ext cx="9144000" cy="5867400"/>
          </a:xfrm>
        </p:spPr>
        <p:txBody>
          <a:bodyPr/>
          <a:lstStyle/>
          <a:p>
            <a:pPr algn="just"/>
            <a:r>
              <a:rPr lang="en-US" sz="2800" b="1" u="sng" dirty="0" smtClean="0"/>
              <a:t>97. Qualification of Director</a:t>
            </a:r>
            <a:endParaRPr lang="en-US" sz="2800" u="sng" dirty="0" smtClean="0"/>
          </a:p>
          <a:p>
            <a:pPr algn="just"/>
            <a:r>
              <a:rPr lang="en-US" sz="2800" dirty="0" smtClean="0"/>
              <a:t>1) Without prejudice tot he restrictions imposed by section 92, it shall be the duty of every director to hold qualification share to be specified in the articles and, if he is not already qualified, he shall obtain his qualification within sixty days after his appointment, or such shorter time as may be fixed by the articles. </a:t>
            </a:r>
          </a:p>
          <a:p>
            <a:pPr algn="just"/>
            <a:r>
              <a:rPr lang="en-US" sz="2800" dirty="0" smtClean="0"/>
              <a:t>(2) If, after the expiration of the period mentioned in sub-section (1) any unqualified person acts as a director of the company, he shall be liable to a fine not exceeding two hundred taka for every day between the expiration of the said period and the last day on which it is proved that he acted as a director (both days inclusive).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ct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Related to Directors</a:t>
            </a:r>
            <a:endParaRPr lang="en-US" dirty="0"/>
          </a:p>
        </p:txBody>
      </p:sp>
      <p:sp>
        <p:nvSpPr>
          <p:cNvPr id="3" name="Content Placeholder 2"/>
          <p:cNvSpPr>
            <a:spLocks noGrp="1"/>
          </p:cNvSpPr>
          <p:nvPr>
            <p:ph idx="1"/>
          </p:nvPr>
        </p:nvSpPr>
        <p:spPr>
          <a:xfrm>
            <a:off x="0" y="990600"/>
            <a:ext cx="9144000" cy="5867400"/>
          </a:xfrm>
        </p:spPr>
        <p:txBody>
          <a:bodyPr>
            <a:normAutofit/>
          </a:bodyPr>
          <a:lstStyle/>
          <a:p>
            <a:pPr algn="just"/>
            <a:r>
              <a:rPr lang="en-US" sz="2400" b="1" u="sng" dirty="0" smtClean="0"/>
              <a:t>98. Validity of act of director:-</a:t>
            </a:r>
            <a:r>
              <a:rPr lang="en-US" sz="2400" u="sng" dirty="0" smtClean="0"/>
              <a:t>-</a:t>
            </a:r>
            <a:r>
              <a:rPr lang="en-US" sz="2400" dirty="0" smtClean="0"/>
              <a:t>The acts of a director shall be valid notwithstanding any defect that may afterwards be discovered in his appointment of qualification: Provided that nothing in this section shall be deemed to give validity to act done by a director after the appointments of such director has been shown to be invalid. </a:t>
            </a:r>
          </a:p>
          <a:p>
            <a:pPr algn="just"/>
            <a:r>
              <a:rPr lang="en-US" sz="2400" b="1" u="sng" dirty="0" smtClean="0"/>
              <a:t>99. Ineligibility of </a:t>
            </a:r>
            <a:r>
              <a:rPr lang="en-US" sz="2400" b="1" u="sng" dirty="0" err="1" smtClean="0"/>
              <a:t>brankrupt</a:t>
            </a:r>
            <a:r>
              <a:rPr lang="en-US" sz="2400" b="1" u="sng" dirty="0" smtClean="0"/>
              <a:t> to act as director:--(</a:t>
            </a:r>
            <a:r>
              <a:rPr lang="en-US" sz="2400" dirty="0" smtClean="0"/>
              <a:t>1) If any person being an </a:t>
            </a:r>
            <a:r>
              <a:rPr lang="en-US" sz="2400" dirty="0" err="1" smtClean="0"/>
              <a:t>undischarged</a:t>
            </a:r>
            <a:r>
              <a:rPr lang="en-US" sz="2400" dirty="0" smtClean="0"/>
              <a:t> insolvent acts as director or managing agent or manager of any company, he shall be liable to imprisonment for a term not exceeding two years or to a fine not exceeding five thousand taka or to both. (2) In this section the expression "company" includes a company </a:t>
            </a:r>
            <a:r>
              <a:rPr lang="en-US" sz="2400" dirty="0" err="1" smtClean="0"/>
              <a:t>incorportated</a:t>
            </a:r>
            <a:r>
              <a:rPr lang="en-US" sz="2400" dirty="0" smtClean="0"/>
              <a:t> outside Bangladesh which has an established place of business within Bangladesh. </a:t>
            </a:r>
          </a:p>
          <a:p>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Related to Directors</a:t>
            </a:r>
            <a:endParaRPr lang="en-US" dirty="0"/>
          </a:p>
        </p:txBody>
      </p:sp>
      <p:sp>
        <p:nvSpPr>
          <p:cNvPr id="3" name="Content Placeholder 2"/>
          <p:cNvSpPr>
            <a:spLocks noGrp="1"/>
          </p:cNvSpPr>
          <p:nvPr>
            <p:ph idx="1"/>
          </p:nvPr>
        </p:nvSpPr>
        <p:spPr>
          <a:xfrm>
            <a:off x="0" y="990600"/>
            <a:ext cx="9144000" cy="5867400"/>
          </a:xfrm>
        </p:spPr>
        <p:txBody>
          <a:bodyPr/>
          <a:lstStyle/>
          <a:p>
            <a:pPr algn="just"/>
            <a:r>
              <a:rPr lang="en-US" sz="2000" b="1" u="sng" dirty="0" smtClean="0"/>
              <a:t>100. </a:t>
            </a:r>
            <a:r>
              <a:rPr lang="en-US" sz="2000" b="1" u="sng" dirty="0" err="1" smtClean="0"/>
              <a:t>Prohibitition</a:t>
            </a:r>
            <a:r>
              <a:rPr lang="en-US" sz="2000" b="1" u="sng" dirty="0" smtClean="0"/>
              <a:t> on assignment of office by director</a:t>
            </a:r>
            <a:r>
              <a:rPr lang="en-US" sz="2000" b="1" dirty="0" smtClean="0"/>
              <a:t>:-- </a:t>
            </a:r>
            <a:r>
              <a:rPr lang="en-US" sz="2000" dirty="0" smtClean="0"/>
              <a:t>Any assignment of his office made after the commencement of this Act by any director shall void and shall be of no effect. </a:t>
            </a:r>
          </a:p>
          <a:p>
            <a:pPr algn="just"/>
            <a:r>
              <a:rPr lang="en-US" sz="2000" b="1" u="sng" dirty="0" smtClean="0"/>
              <a:t>101. Appointment and terms and office of alternate directors-</a:t>
            </a:r>
            <a:r>
              <a:rPr lang="en-US" sz="2000" dirty="0" smtClean="0"/>
              <a:t>- (1) The Board of Directors of a company may, if so </a:t>
            </a:r>
            <a:r>
              <a:rPr lang="en-US" sz="2000" dirty="0" err="1" smtClean="0"/>
              <a:t>authorised</a:t>
            </a:r>
            <a:r>
              <a:rPr lang="en-US" sz="2000" dirty="0" smtClean="0"/>
              <a:t> by its articles or by a resolution passed by the company in general meeting, appoint an alternate director, to act for a director hereinafter in this section called the original director during his absence for a continuous period of not less than three months from Bangladesh. (2) An alternate director appointed under sub-section (1) shall not hold office as such for a period longer than that permissible to the original director in whose place he has been appointed and shall vacate the office, immediately after he receives information that the original director has returned to Bangladesh. (3) If the term of office of the original director is determined before he so returns to Bangladesh any provision for automatic reappointment of retiring directors in default of another appointment shall apply to the original and not to the alternate director</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pPr algn="ct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Related to Directors</a:t>
            </a:r>
            <a:endParaRPr lang="en-US" dirty="0"/>
          </a:p>
        </p:txBody>
      </p:sp>
      <p:sp>
        <p:nvSpPr>
          <p:cNvPr id="3" name="Content Placeholder 2"/>
          <p:cNvSpPr>
            <a:spLocks noGrp="1"/>
          </p:cNvSpPr>
          <p:nvPr>
            <p:ph idx="1"/>
          </p:nvPr>
        </p:nvSpPr>
        <p:spPr>
          <a:xfrm>
            <a:off x="0" y="685800"/>
            <a:ext cx="9144000" cy="6172200"/>
          </a:xfrm>
        </p:spPr>
        <p:txBody>
          <a:bodyPr>
            <a:noAutofit/>
          </a:bodyPr>
          <a:lstStyle/>
          <a:p>
            <a:pPr algn="just"/>
            <a:r>
              <a:rPr lang="en-US" sz="2000" b="1" u="sng" dirty="0" smtClean="0"/>
              <a:t>103. Loan of Director—</a:t>
            </a:r>
            <a:endParaRPr lang="en-US" sz="2000" u="sng" dirty="0" smtClean="0"/>
          </a:p>
          <a:p>
            <a:pPr algn="just"/>
            <a:r>
              <a:rPr lang="en-US" sz="1800" dirty="0" smtClean="0"/>
              <a:t>(1) No company, hereinafter in this section referred top as the lending company, shall make any loan or give any guarantee or provide any security in connection with a loan made by a third party to– </a:t>
            </a:r>
          </a:p>
          <a:p>
            <a:pPr algn="just"/>
            <a:r>
              <a:rPr lang="en-US" sz="1800" dirty="0" smtClean="0"/>
              <a:t>(a) any director of the lending company </a:t>
            </a:r>
          </a:p>
          <a:p>
            <a:pPr algn="just"/>
            <a:r>
              <a:rPr lang="en-US" sz="1800" dirty="0" smtClean="0"/>
              <a:t>(b) any firm in which any director of the lending company is a partner; </a:t>
            </a:r>
          </a:p>
          <a:p>
            <a:pPr algn="just"/>
            <a:r>
              <a:rPr lang="en-US" sz="1800" dirty="0" smtClean="0"/>
              <a:t>(c) any private company of which any director of the lending company is a director or member; or</a:t>
            </a:r>
          </a:p>
          <a:p>
            <a:pPr algn="just"/>
            <a:r>
              <a:rPr lang="en-US" sz="1800" dirty="0" smtClean="0"/>
              <a:t> (d) any public company, the managing agent manager or director where of is accustomed to act in accordance with the directions or instruction of any director of the lending company: Provided that nothing in this section shall apply to the making of a loan or giving of any guarantee or providing any security by a lending company. if– </a:t>
            </a:r>
          </a:p>
          <a:p>
            <a:pPr algn="just"/>
            <a:r>
              <a:rPr lang="en-US" sz="1800" dirty="0" smtClean="0"/>
              <a:t>(</a:t>
            </a:r>
            <a:r>
              <a:rPr lang="en-US" sz="1800" dirty="0" err="1" smtClean="0"/>
              <a:t>i</a:t>
            </a:r>
            <a:r>
              <a:rPr lang="en-US" sz="1800" dirty="0" smtClean="0"/>
              <a:t>) such company is a banking company or a private company not being a subsidiary of a public company, or if such company as a holding company makes the loan or gives the guarantee or provide the security to its subsidiary; and (ii) the loan is sanctioned by the Board of Directors of any company and approved by the general meeting and, in the balance sheet, there is a specific mention of the loan, guarantee or security, as the case may be: Provided further that, in no case the total amount of the loan shall exceed 50% of the paid up value of the shares held by such director in his own name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sz="2800" b="1" u="sng" dirty="0" smtClean="0"/>
              <a:t>103. Loan of Director—</a:t>
            </a:r>
            <a:endParaRPr lang="en-US" sz="2800" u="sng" dirty="0" smtClean="0"/>
          </a:p>
          <a:p>
            <a:pPr algn="just">
              <a:buNone/>
            </a:pPr>
            <a:r>
              <a:rPr lang="en-US" sz="2400" dirty="0" smtClean="0"/>
              <a:t>(2) In the event of any contravention of sub-section (1) every person who is a party to such contravention including in particular any person to whom a loan is made or on whose behalf a guarantee is given to or security provided shall be punishable with the fine which extend to five thousand taka or simple imprisonment for six months in lieu of fine and shall be liable jointly and severally to the lending company for the repayment of such loan or for making good any sum which the lending company may be called up to pay under the guarantee given or security provided by the lending company. </a:t>
            </a:r>
          </a:p>
          <a:p>
            <a:pPr algn="just">
              <a:buNone/>
            </a:pPr>
            <a:r>
              <a:rPr lang="en-US" sz="2400" dirty="0" smtClean="0"/>
              <a:t>(3) this section shall apply to any transaction represented by a book debt which was from its inception in the nature of a loan or an advance. </a:t>
            </a:r>
          </a:p>
          <a:p>
            <a:pPr algn="just">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pPr algn="ct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Related to Directors</a:t>
            </a:r>
            <a:endParaRPr lang="en-US" dirty="0"/>
          </a:p>
        </p:txBody>
      </p:sp>
      <p:sp>
        <p:nvSpPr>
          <p:cNvPr id="3" name="Content Placeholder 2"/>
          <p:cNvSpPr>
            <a:spLocks noGrp="1"/>
          </p:cNvSpPr>
          <p:nvPr>
            <p:ph idx="1"/>
          </p:nvPr>
        </p:nvSpPr>
        <p:spPr>
          <a:xfrm>
            <a:off x="0" y="762000"/>
            <a:ext cx="9144000" cy="6096000"/>
          </a:xfrm>
        </p:spPr>
        <p:txBody>
          <a:bodyPr>
            <a:noAutofit/>
          </a:bodyPr>
          <a:lstStyle/>
          <a:p>
            <a:pPr algn="just"/>
            <a:endParaRPr lang="en-US" sz="1100" b="1" dirty="0" smtClean="0"/>
          </a:p>
          <a:p>
            <a:pPr algn="just">
              <a:buNone/>
            </a:pPr>
            <a:r>
              <a:rPr lang="en-US" sz="2400" b="1" u="sng" dirty="0" smtClean="0"/>
              <a:t>106. Removal of directors</a:t>
            </a:r>
            <a:r>
              <a:rPr lang="en-US" sz="2400" u="sng" dirty="0" smtClean="0"/>
              <a:t>--(</a:t>
            </a:r>
            <a:r>
              <a:rPr lang="en-US" sz="2400" dirty="0" smtClean="0"/>
              <a:t>1) The company may be extraordinary resolution remove any share-holder director before the expiration of his period of office and may by ordinary resolution appoint another person in his stead and the person so appointed shall be subject to retirement at the same time as if he had become a director on the day on which the director in whose place he is appointed was last elected director. (2) A director so removed shall not be re-appointed a director by the Board of Directors. </a:t>
            </a:r>
          </a:p>
          <a:p>
            <a:pPr algn="just">
              <a:buNone/>
            </a:pPr>
            <a:r>
              <a:rPr lang="en-US" sz="2400" b="1" u="sng" dirty="0" smtClean="0"/>
              <a:t>107. Restrictions on power of directors-</a:t>
            </a:r>
            <a:r>
              <a:rPr lang="en-US" sz="2400" u="sng" dirty="0" smtClean="0"/>
              <a:t>-</a:t>
            </a:r>
            <a:r>
              <a:rPr lang="en-US" sz="2400" dirty="0" smtClean="0"/>
              <a:t>The directors of a company or of a subsidiary company of a public company shall not, except with the consent of the company concerned in general meeting-- (a) sell or dispose of the undertaking of the company; and (b) remit any debt due by a director.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algn="ct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t>
            </a:r>
            <a:br>
              <a:rPr lang="en-US" sz="2800" b="1" dirty="0" smtClean="0"/>
            </a:br>
            <a:r>
              <a:rPr lang="en-US" sz="2800" b="1" dirty="0" smtClean="0"/>
              <a:t/>
            </a:r>
            <a:br>
              <a:rPr lang="en-US" sz="2800" b="1" dirty="0" smtClean="0"/>
            </a:br>
            <a:r>
              <a:rPr lang="en-US" sz="2800" b="1" dirty="0" smtClean="0"/>
              <a:t/>
            </a:r>
            <a:br>
              <a:rPr lang="en-US" sz="2800" b="1" dirty="0" smtClean="0"/>
            </a:br>
            <a:r>
              <a:rPr lang="en-US"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Companies Act (Amendment) 2020</a:t>
            </a:r>
            <a:endParaRPr lang="en-US"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0" y="609600"/>
            <a:ext cx="9144000" cy="6248400"/>
          </a:xfrm>
        </p:spPr>
        <p:txBody>
          <a:bodyPr/>
          <a:lstStyle/>
          <a:p>
            <a:pPr algn="just"/>
            <a:r>
              <a:rPr lang="en-US" sz="1800" dirty="0" smtClean="0"/>
              <a:t>The Companies Act, 1994 has been amended twice in 2020 by the Parliament through the passing of Companies Act (</a:t>
            </a:r>
            <a:r>
              <a:rPr lang="en-US" sz="1800" b="1" dirty="0" smtClean="0">
                <a:solidFill>
                  <a:srgbClr val="C00000"/>
                </a:solidFill>
              </a:rPr>
              <a:t>1</a:t>
            </a:r>
            <a:r>
              <a:rPr lang="en-US" sz="1800" b="1" baseline="30000" dirty="0" smtClean="0">
                <a:solidFill>
                  <a:srgbClr val="C00000"/>
                </a:solidFill>
              </a:rPr>
              <a:t>st</a:t>
            </a:r>
            <a:r>
              <a:rPr lang="en-US" sz="1800" b="1" dirty="0" smtClean="0">
                <a:solidFill>
                  <a:srgbClr val="C00000"/>
                </a:solidFill>
              </a:rPr>
              <a:t> Amendment</a:t>
            </a:r>
            <a:r>
              <a:rPr lang="en-US" sz="1800" dirty="0" smtClean="0"/>
              <a:t>) 2020 and Companies Act (</a:t>
            </a:r>
            <a:r>
              <a:rPr lang="en-US" sz="1800" b="1" dirty="0" smtClean="0">
                <a:solidFill>
                  <a:srgbClr val="C00000"/>
                </a:solidFill>
              </a:rPr>
              <a:t>2</a:t>
            </a:r>
            <a:r>
              <a:rPr lang="en-US" sz="1800" b="1" baseline="30000" dirty="0" smtClean="0">
                <a:solidFill>
                  <a:srgbClr val="C00000"/>
                </a:solidFill>
              </a:rPr>
              <a:t>nd</a:t>
            </a:r>
            <a:r>
              <a:rPr lang="en-US" sz="1800" b="1" dirty="0" smtClean="0">
                <a:solidFill>
                  <a:srgbClr val="C00000"/>
                </a:solidFill>
              </a:rPr>
              <a:t> Amendment</a:t>
            </a:r>
            <a:r>
              <a:rPr lang="en-US" sz="1800" dirty="0" smtClean="0"/>
              <a:t>) 2020 dated </a:t>
            </a:r>
            <a:r>
              <a:rPr lang="en-US" sz="1800" b="1" dirty="0" smtClean="0"/>
              <a:t>25</a:t>
            </a:r>
            <a:r>
              <a:rPr lang="en-US" sz="1800" b="1" baseline="30000" dirty="0" smtClean="0"/>
              <a:t>th</a:t>
            </a:r>
            <a:r>
              <a:rPr lang="en-US" sz="1800" b="1" dirty="0" smtClean="0"/>
              <a:t> February </a:t>
            </a:r>
            <a:r>
              <a:rPr lang="en-US" sz="1800" dirty="0" smtClean="0"/>
              <a:t>2020 and </a:t>
            </a:r>
            <a:r>
              <a:rPr lang="en-US" sz="1800" b="1" dirty="0" smtClean="0"/>
              <a:t>26</a:t>
            </a:r>
            <a:r>
              <a:rPr lang="en-US" sz="1800" b="1" baseline="30000" dirty="0" smtClean="0"/>
              <a:t>th</a:t>
            </a:r>
            <a:r>
              <a:rPr lang="en-US" sz="1800" b="1" dirty="0" smtClean="0"/>
              <a:t> November </a:t>
            </a:r>
            <a:r>
              <a:rPr lang="en-US" sz="1800" dirty="0" smtClean="0"/>
              <a:t>2020 respectively. </a:t>
            </a:r>
          </a:p>
          <a:p>
            <a:pPr algn="just"/>
            <a:r>
              <a:rPr lang="en-US" sz="1800" dirty="0" smtClean="0"/>
              <a:t>The amendments cover very important changes which are introduced in order to implement recommendations of World Bank Ease of Doing Business. The amendments include the </a:t>
            </a:r>
            <a:r>
              <a:rPr lang="en-US" sz="1800" b="1" dirty="0" smtClean="0">
                <a:solidFill>
                  <a:srgbClr val="002060"/>
                </a:solidFill>
              </a:rPr>
              <a:t>abolition of common seal requirements</a:t>
            </a:r>
            <a:r>
              <a:rPr lang="en-US" sz="1800" dirty="0" smtClean="0"/>
              <a:t>, </a:t>
            </a:r>
            <a:r>
              <a:rPr lang="en-US" sz="1800" b="1" dirty="0" smtClean="0">
                <a:solidFill>
                  <a:srgbClr val="C00000"/>
                </a:solidFill>
              </a:rPr>
              <a:t>the introduction of One Person Company,</a:t>
            </a:r>
            <a:r>
              <a:rPr lang="en-US" sz="1800" dirty="0" smtClean="0"/>
              <a:t> </a:t>
            </a:r>
            <a:r>
              <a:rPr lang="en-US" sz="1800" b="1" dirty="0" smtClean="0">
                <a:solidFill>
                  <a:srgbClr val="7030A0"/>
                </a:solidFill>
              </a:rPr>
              <a:t>clarification of share transfer registration process</a:t>
            </a:r>
            <a:r>
              <a:rPr lang="en-US" sz="1800" dirty="0" smtClean="0"/>
              <a:t>, </a:t>
            </a:r>
            <a:r>
              <a:rPr lang="en-US" sz="1800" b="1" dirty="0" smtClean="0">
                <a:solidFill>
                  <a:srgbClr val="0070C0"/>
                </a:solidFill>
              </a:rPr>
              <a:t>digitalization of records, etc</a:t>
            </a:r>
            <a:r>
              <a:rPr lang="en-US" sz="1800" dirty="0" smtClean="0"/>
              <a:t>. </a:t>
            </a:r>
          </a:p>
          <a:p>
            <a:r>
              <a:rPr lang="en-US" sz="1600" b="1" dirty="0" smtClean="0"/>
              <a:t>Companies Act (1</a:t>
            </a:r>
            <a:r>
              <a:rPr lang="en-US" sz="1600" b="1" baseline="30000" dirty="0" smtClean="0"/>
              <a:t>st</a:t>
            </a:r>
            <a:r>
              <a:rPr lang="en-US" sz="1600" b="1" dirty="0" smtClean="0"/>
              <a:t> Amendment) 2020 dated 25.02.2020</a:t>
            </a:r>
          </a:p>
          <a:p>
            <a:pPr algn="just"/>
            <a:r>
              <a:rPr lang="en-US" sz="2800" b="1" dirty="0" smtClean="0"/>
              <a:t> </a:t>
            </a:r>
            <a:r>
              <a:rPr lang="en-US" sz="1600" b="1" dirty="0" smtClean="0"/>
              <a:t>Section 347(4) of the Companies Act 1994 </a:t>
            </a:r>
            <a:r>
              <a:rPr lang="en-US" sz="1600" dirty="0" smtClean="0"/>
              <a:t>have been repealed. Therefore, the requirement of seals or seals for the authentication of documents required for or connected with the registration of companies is not needed anymore given the recent amendment.          </a:t>
            </a:r>
          </a:p>
          <a:p>
            <a:r>
              <a:rPr lang="en-US" sz="1600" dirty="0" smtClean="0"/>
              <a:t>Furthermore, the requirement of official/common seal has been abolished in Sections 208, 225, and 363 of The Companies Act 1994. </a:t>
            </a:r>
          </a:p>
          <a:p>
            <a:r>
              <a:rPr lang="en-US" sz="1600" b="1" dirty="0" smtClean="0"/>
              <a:t>Companies Act ( 2nd Amendment) 2020 dated 26.11.2020</a:t>
            </a:r>
          </a:p>
          <a:p>
            <a:pPr algn="just"/>
            <a:r>
              <a:rPr lang="en-US" sz="1600" dirty="0" smtClean="0"/>
              <a:t>Previously, under the Companies Act, </a:t>
            </a:r>
            <a:r>
              <a:rPr lang="en-US" sz="1600" b="1" dirty="0" smtClean="0">
                <a:solidFill>
                  <a:srgbClr val="002060"/>
                </a:solidFill>
              </a:rPr>
              <a:t>at least 2 shareholders and 2 directors were required for registering a private limited company</a:t>
            </a:r>
            <a:r>
              <a:rPr lang="en-US" sz="1600" dirty="0" smtClean="0"/>
              <a:t>. Internationally, the concept of One Person Company is very popular. The Government has also introduced this concept of One Person Company in Bangladesh Jurisprudence and such a company shall be termed as </a:t>
            </a:r>
            <a:r>
              <a:rPr lang="en-US" sz="1600" b="1" dirty="0" err="1" smtClean="0">
                <a:solidFill>
                  <a:srgbClr val="FF0000"/>
                </a:solidFill>
              </a:rPr>
              <a:t>OPC</a:t>
            </a:r>
            <a:r>
              <a:rPr lang="en-US" sz="1600" dirty="0" smtClean="0"/>
              <a:t>. </a:t>
            </a:r>
            <a:r>
              <a:rPr lang="en-US" sz="1600" b="1" dirty="0" smtClean="0"/>
              <a:t>One Person Company </a:t>
            </a:r>
            <a:r>
              <a:rPr lang="en-US" sz="1600" dirty="0" smtClean="0"/>
              <a:t>[</a:t>
            </a:r>
            <a:r>
              <a:rPr lang="en-US" sz="1600" dirty="0" err="1" smtClean="0"/>
              <a:t>OPC</a:t>
            </a:r>
            <a:r>
              <a:rPr lang="en-US" sz="1600" dirty="0" smtClean="0"/>
              <a:t>] means and includes a company whose shareholder is a natural person [Section </a:t>
            </a:r>
            <a:r>
              <a:rPr lang="en-US" sz="1600" b="1" dirty="0" smtClean="0">
                <a:latin typeface="Nikosh2" pitchFamily="2" charset="0"/>
                <a:cs typeface="Nikosh2" pitchFamily="2" charset="0"/>
              </a:rPr>
              <a:t>২ (১)(খ) (খ) </a:t>
            </a:r>
            <a:r>
              <a:rPr lang="en-US" sz="1600" dirty="0" smtClean="0"/>
              <a:t>of the Companies Act, 1994].</a:t>
            </a:r>
          </a:p>
          <a:p>
            <a:pPr algn="just" fontAlgn="base"/>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Related to Directors</a:t>
            </a:r>
            <a:endParaRPr lang="en-US" dirty="0"/>
          </a:p>
        </p:txBody>
      </p:sp>
      <p:sp>
        <p:nvSpPr>
          <p:cNvPr id="3" name="Content Placeholder 2"/>
          <p:cNvSpPr>
            <a:spLocks noGrp="1"/>
          </p:cNvSpPr>
          <p:nvPr>
            <p:ph idx="1"/>
          </p:nvPr>
        </p:nvSpPr>
        <p:spPr>
          <a:xfrm>
            <a:off x="0" y="838200"/>
            <a:ext cx="9144000" cy="6019800"/>
          </a:xfrm>
        </p:spPr>
        <p:txBody>
          <a:bodyPr>
            <a:noAutofit/>
          </a:bodyPr>
          <a:lstStyle/>
          <a:p>
            <a:pPr algn="just"/>
            <a:endParaRPr lang="en-US" sz="2000" b="1" dirty="0" smtClean="0"/>
          </a:p>
          <a:p>
            <a:pPr algn="just">
              <a:buNone/>
            </a:pPr>
            <a:r>
              <a:rPr lang="en-US" sz="2000" b="1" u="sng" dirty="0" smtClean="0"/>
              <a:t>108. Vacation of office of director-</a:t>
            </a:r>
            <a:r>
              <a:rPr lang="en-US" sz="2000" dirty="0" smtClean="0"/>
              <a:t>-(1) The office of a director shall be vacant, if-- (a) he fails to obtain within the time specified in section 97 (1) or at any time thereafter ceases to hold, the qualifications--hares, if any, necessary for his appointment; or (b) he is found to be of unsound mind by a competent court; or (c) he is adjudged an insolvent; or (d) he fails to pay calls made on him in respect of shares held by him within six months from the date of such calls being made; or (e)he or any firm of which he is a partner or any private company of which he is a director, without the sanction of the company in general meeting accepts or holds any office of profit under the company other than that of a managing director or manager or a legal or technical adviser or a banker; or (f) he absents himself from three consecutive meeting of the directors or from all meetings of the directors for a continuous period of three months, whichever is the longer, without leave of absent from the Board of Directors; or (g) he or any firm of which he is a partner or any private company of which he is a director accepts a loan or guarantee from the company in contravention of section 103; or (h) he acts in contravention of section 105. (2) A company may provide by its articles that the office of director shall be vacated on grounds additional to those specified in sub-section (1). </a:t>
            </a:r>
          </a:p>
          <a:p>
            <a:pPr algn="just"/>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Related to Directors</a:t>
            </a:r>
            <a:endParaRPr lang="en-US" dirty="0"/>
          </a:p>
        </p:txBody>
      </p:sp>
      <p:sp>
        <p:nvSpPr>
          <p:cNvPr id="3" name="Content Placeholder 2"/>
          <p:cNvSpPr>
            <a:spLocks noGrp="1"/>
          </p:cNvSpPr>
          <p:nvPr>
            <p:ph idx="1"/>
          </p:nvPr>
        </p:nvSpPr>
        <p:spPr>
          <a:xfrm>
            <a:off x="0" y="762000"/>
            <a:ext cx="9144000" cy="6096000"/>
          </a:xfrm>
        </p:spPr>
        <p:txBody>
          <a:bodyPr>
            <a:noAutofit/>
          </a:bodyPr>
          <a:lstStyle/>
          <a:p>
            <a:pPr algn="just"/>
            <a:r>
              <a:rPr lang="en-US" sz="1800" b="1" u="sng" dirty="0" smtClean="0"/>
              <a:t>109. Restriction on Managing Director-</a:t>
            </a:r>
            <a:r>
              <a:rPr lang="en-US" sz="1800" dirty="0" smtClean="0"/>
              <a:t>--(1) No public company and no private company which is a subsidiary of public company shall, after the commencement of this Act, appoint any person as managing director, if he is a managing director or manager of an other company. Provided the no appointment under this section shall be made without the consent of the company in a general meeting. (2) Notwithstanding anything contained in sub-section (1) the government may, by order, permit any person to be appointed as a managing director of more than two companies if the government is satisfied that it is necessary that the companies should, for their proper working, function as a single unit and have a common managing director. </a:t>
            </a:r>
          </a:p>
          <a:p>
            <a:pPr algn="just"/>
            <a:r>
              <a:rPr lang="en-US" sz="1800" b="1" dirty="0" smtClean="0"/>
              <a:t>110. Managing director not to be appointed for more than five years at a time.</a:t>
            </a:r>
          </a:p>
          <a:p>
            <a:pPr algn="just"/>
            <a:r>
              <a:rPr lang="en-US" sz="1800" dirty="0" smtClean="0"/>
              <a:t>(1) No company shall, after the commencement of this Act, appoint or employ any individual as its managing director for a term exceeding five years at a time. (2) Any individual holding, at the commencement of this Act, the office of the managing director in a company shall, unless his term expires earlier, be deemed to have vacated his office immediately on the expiry of five years from the commencement of this Act. (3) Nothing contained in sub-section (1) shall be deemed to prohibit the re-employment or the extension of the term of office of any person as managing director for a further period not exceeding five years on each occasion. Provided that no such re-appointment, re-employment or extension of term of office shall be made without the consent of the company in general meeting</a:t>
            </a:r>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90600"/>
          </a:xfrm>
        </p:spPr>
        <p:txBody>
          <a:bodyPr/>
          <a:lstStyle/>
          <a:p>
            <a:pPr algn="ctr"/>
            <a:r>
              <a:rPr lang="en-US" b="1" dirty="0" err="1" smtClean="0">
                <a:solidFill>
                  <a:srgbClr val="C00000"/>
                </a:solidFill>
                <a:latin typeface="Nikosh2" pitchFamily="2" charset="0"/>
                <a:cs typeface="Nikosh2" pitchFamily="2" charset="0"/>
              </a:rPr>
              <a:t>রিটার্ন</a:t>
            </a:r>
            <a:r>
              <a:rPr lang="en-US" b="1" dirty="0" smtClean="0">
                <a:solidFill>
                  <a:srgbClr val="C00000"/>
                </a:solidFill>
                <a:latin typeface="Nikosh2" pitchFamily="2" charset="0"/>
                <a:cs typeface="Nikosh2" pitchFamily="2" charset="0"/>
              </a:rPr>
              <a:t> দাখিল</a:t>
            </a:r>
            <a:endParaRPr lang="en-US" b="1" dirty="0">
              <a:solidFill>
                <a:srgbClr val="C00000"/>
              </a:solidFill>
              <a:latin typeface="Nikosh2" pitchFamily="2" charset="0"/>
              <a:cs typeface="Nikosh2" pitchFamily="2" charset="0"/>
            </a:endParaRPr>
          </a:p>
        </p:txBody>
      </p:sp>
      <p:sp>
        <p:nvSpPr>
          <p:cNvPr id="3" name="Content Placeholder 2"/>
          <p:cNvSpPr>
            <a:spLocks noGrp="1"/>
          </p:cNvSpPr>
          <p:nvPr>
            <p:ph idx="1"/>
          </p:nvPr>
        </p:nvSpPr>
        <p:spPr>
          <a:xfrm>
            <a:off x="0" y="1295400"/>
            <a:ext cx="9144000" cy="5562600"/>
          </a:xfrm>
        </p:spPr>
        <p:txBody>
          <a:bodyPr>
            <a:normAutofit/>
          </a:bodyPr>
          <a:lstStyle/>
          <a:p>
            <a:pPr algn="just">
              <a:buNone/>
            </a:pPr>
            <a:r>
              <a:rPr lang="en-US" sz="4400" b="1" dirty="0" smtClean="0">
                <a:solidFill>
                  <a:srgbClr val="002060"/>
                </a:solidFill>
              </a:rPr>
              <a:t>	</a:t>
            </a:r>
            <a:r>
              <a:rPr lang="en-US" sz="4400" b="1" dirty="0" err="1" smtClean="0">
                <a:solidFill>
                  <a:srgbClr val="002060"/>
                </a:solidFill>
                <a:latin typeface="Nikosh2" pitchFamily="2" charset="0"/>
                <a:cs typeface="Nikosh2" pitchFamily="2" charset="0"/>
              </a:rPr>
              <a:t>ধারা</a:t>
            </a:r>
            <a:r>
              <a:rPr lang="en-US" sz="4400" b="1" dirty="0" smtClean="0">
                <a:solidFill>
                  <a:srgbClr val="002060"/>
                </a:solidFill>
                <a:latin typeface="Nikosh2" pitchFamily="2" charset="0"/>
                <a:cs typeface="Nikosh2" pitchFamily="2" charset="0"/>
              </a:rPr>
              <a:t> ১৯০- </a:t>
            </a:r>
            <a:r>
              <a:rPr lang="en-US" sz="4400" b="1" dirty="0" err="1" smtClean="0">
                <a:latin typeface="Nikosh2" pitchFamily="2" charset="0"/>
                <a:cs typeface="Nikosh2" pitchFamily="2" charset="0"/>
              </a:rPr>
              <a:t>শেয়ার</a:t>
            </a:r>
            <a:r>
              <a:rPr lang="en-US" sz="4400" b="1" dirty="0" smtClean="0">
                <a:latin typeface="Nikosh2" pitchFamily="2" charset="0"/>
                <a:cs typeface="Nikosh2" pitchFamily="2" charset="0"/>
              </a:rPr>
              <a:t> </a:t>
            </a:r>
            <a:r>
              <a:rPr lang="en-US" sz="4400" b="1" dirty="0" err="1" smtClean="0">
                <a:latin typeface="Nikosh2" pitchFamily="2" charset="0"/>
                <a:cs typeface="Nikosh2" pitchFamily="2" charset="0"/>
              </a:rPr>
              <a:t>ক্যাপিটাল</a:t>
            </a:r>
            <a:r>
              <a:rPr lang="en-US" sz="4400" b="1" dirty="0" smtClean="0">
                <a:latin typeface="Nikosh2" pitchFamily="2" charset="0"/>
                <a:cs typeface="Nikosh2" pitchFamily="2" charset="0"/>
              </a:rPr>
              <a:t> </a:t>
            </a:r>
            <a:r>
              <a:rPr lang="en-US" sz="4400" b="1" dirty="0" err="1" smtClean="0">
                <a:latin typeface="Nikosh2" pitchFamily="2" charset="0"/>
                <a:cs typeface="Nikosh2" pitchFamily="2" charset="0"/>
              </a:rPr>
              <a:t>সমৃদ্ধ</a:t>
            </a:r>
            <a:r>
              <a:rPr lang="en-US" sz="4400" b="1" dirty="0" smtClean="0">
                <a:latin typeface="Nikosh2" pitchFamily="2" charset="0"/>
                <a:cs typeface="Nikosh2" pitchFamily="2" charset="0"/>
              </a:rPr>
              <a:t> </a:t>
            </a:r>
            <a:r>
              <a:rPr lang="en-US" sz="4400" b="1" dirty="0" err="1" smtClean="0">
                <a:latin typeface="Nikosh2" pitchFamily="2" charset="0"/>
                <a:cs typeface="Nikosh2" pitchFamily="2" charset="0"/>
              </a:rPr>
              <a:t>প্রতিটি</a:t>
            </a:r>
            <a:r>
              <a:rPr lang="en-US" sz="4400" b="1" dirty="0" smtClean="0">
                <a:latin typeface="Nikosh2" pitchFamily="2" charset="0"/>
                <a:cs typeface="Nikosh2" pitchFamily="2" charset="0"/>
              </a:rPr>
              <a:t> </a:t>
            </a:r>
            <a:r>
              <a:rPr lang="en-US" sz="4400" b="1" dirty="0" err="1" smtClean="0">
                <a:latin typeface="Nikosh2" pitchFamily="2" charset="0"/>
                <a:cs typeface="Nikosh2" pitchFamily="2" charset="0"/>
              </a:rPr>
              <a:t>কোম্পানীকেই</a:t>
            </a:r>
            <a:r>
              <a:rPr lang="en-US" sz="4400" b="1" dirty="0" smtClean="0">
                <a:latin typeface="Nikosh2" pitchFamily="2" charset="0"/>
                <a:cs typeface="Nikosh2" pitchFamily="2" charset="0"/>
              </a:rPr>
              <a:t> কোম্পানী নিবন্ধন </a:t>
            </a:r>
            <a:r>
              <a:rPr lang="en-US" sz="4400" b="1" dirty="0" err="1" smtClean="0">
                <a:latin typeface="Nikosh2" pitchFamily="2" charset="0"/>
                <a:cs typeface="Nikosh2" pitchFamily="2" charset="0"/>
              </a:rPr>
              <a:t>হওয়ার</a:t>
            </a:r>
            <a:r>
              <a:rPr lang="en-US" sz="4400" b="1" dirty="0" smtClean="0">
                <a:latin typeface="Nikosh2" pitchFamily="2" charset="0"/>
                <a:cs typeface="Nikosh2" pitchFamily="2" charset="0"/>
              </a:rPr>
              <a:t> </a:t>
            </a:r>
            <a:r>
              <a:rPr lang="en-US" sz="4400" b="1" dirty="0" err="1" smtClean="0">
                <a:solidFill>
                  <a:srgbClr val="7030A0"/>
                </a:solidFill>
                <a:latin typeface="Nikosh2" pitchFamily="2" charset="0"/>
                <a:cs typeface="Nikosh2" pitchFamily="2" charset="0"/>
              </a:rPr>
              <a:t>আঠার</a:t>
            </a:r>
            <a:r>
              <a:rPr lang="en-US" sz="4400" b="1" dirty="0" smtClean="0">
                <a:solidFill>
                  <a:srgbClr val="7030A0"/>
                </a:solidFill>
                <a:latin typeface="Nikosh2" pitchFamily="2" charset="0"/>
                <a:cs typeface="Nikosh2" pitchFamily="2" charset="0"/>
              </a:rPr>
              <a:t> </a:t>
            </a:r>
            <a:r>
              <a:rPr lang="en-US" sz="4400" b="1" dirty="0" err="1" smtClean="0">
                <a:solidFill>
                  <a:srgbClr val="7030A0"/>
                </a:solidFill>
                <a:latin typeface="Nikosh2" pitchFamily="2" charset="0"/>
                <a:cs typeface="Nikosh2" pitchFamily="2" charset="0"/>
              </a:rPr>
              <a:t>মাসের</a:t>
            </a:r>
            <a:r>
              <a:rPr lang="en-US" sz="4400" b="1" dirty="0" smtClean="0">
                <a:solidFill>
                  <a:srgbClr val="7030A0"/>
                </a:solidFill>
                <a:latin typeface="Nikosh2" pitchFamily="2" charset="0"/>
                <a:cs typeface="Nikosh2" pitchFamily="2" charset="0"/>
              </a:rPr>
              <a:t> </a:t>
            </a:r>
            <a:r>
              <a:rPr lang="en-US" sz="4400" b="1" dirty="0" err="1" smtClean="0">
                <a:solidFill>
                  <a:srgbClr val="7030A0"/>
                </a:solidFill>
                <a:latin typeface="Nikosh2" pitchFamily="2" charset="0"/>
                <a:cs typeface="Nikosh2" pitchFamily="2" charset="0"/>
              </a:rPr>
              <a:t>মধ্যে</a:t>
            </a:r>
            <a:r>
              <a:rPr lang="en-US" sz="4400" b="1" dirty="0" smtClean="0">
                <a:solidFill>
                  <a:srgbClr val="7030A0"/>
                </a:solidFill>
                <a:latin typeface="Nikosh2" pitchFamily="2" charset="0"/>
                <a:cs typeface="Nikosh2" pitchFamily="2" charset="0"/>
              </a:rPr>
              <a:t>  </a:t>
            </a:r>
            <a:r>
              <a:rPr lang="en-US" sz="4400" b="1" dirty="0" smtClean="0">
                <a:latin typeface="Nikosh2" pitchFamily="2" charset="0"/>
                <a:cs typeface="Nikosh2" pitchFamily="2" charset="0"/>
              </a:rPr>
              <a:t>এবং </a:t>
            </a:r>
            <a:r>
              <a:rPr lang="en-US" sz="4400" b="1" dirty="0" err="1" smtClean="0">
                <a:latin typeface="Nikosh2" pitchFamily="2" charset="0"/>
                <a:cs typeface="Nikosh2" pitchFamily="2" charset="0"/>
              </a:rPr>
              <a:t>পরবর্তীতে</a:t>
            </a:r>
            <a:r>
              <a:rPr lang="en-US" sz="4400" b="1" dirty="0" smtClean="0">
                <a:latin typeface="Nikosh2" pitchFamily="2" charset="0"/>
                <a:cs typeface="Nikosh2" pitchFamily="2" charset="0"/>
              </a:rPr>
              <a:t> </a:t>
            </a:r>
            <a:r>
              <a:rPr lang="en-US" sz="4400" b="1" dirty="0" err="1" smtClean="0">
                <a:solidFill>
                  <a:srgbClr val="7030A0"/>
                </a:solidFill>
                <a:latin typeface="Nikosh2" pitchFamily="2" charset="0"/>
                <a:cs typeface="Nikosh2" pitchFamily="2" charset="0"/>
              </a:rPr>
              <a:t>প্রতি</a:t>
            </a:r>
            <a:r>
              <a:rPr lang="en-US" sz="4400" b="1" dirty="0" smtClean="0">
                <a:solidFill>
                  <a:srgbClr val="7030A0"/>
                </a:solidFill>
                <a:latin typeface="Nikosh2" pitchFamily="2" charset="0"/>
                <a:cs typeface="Nikosh2" pitchFamily="2" charset="0"/>
              </a:rPr>
              <a:t> </a:t>
            </a:r>
            <a:r>
              <a:rPr lang="en-US" sz="4400" b="1" dirty="0" err="1" smtClean="0">
                <a:solidFill>
                  <a:srgbClr val="7030A0"/>
                </a:solidFill>
                <a:latin typeface="Nikosh2" pitchFamily="2" charset="0"/>
                <a:cs typeface="Nikosh2" pitchFamily="2" charset="0"/>
              </a:rPr>
              <a:t>বছর</a:t>
            </a:r>
            <a:r>
              <a:rPr lang="en-US" sz="4400" b="1" dirty="0" smtClean="0">
                <a:solidFill>
                  <a:srgbClr val="7030A0"/>
                </a:solidFill>
                <a:latin typeface="Nikosh2" pitchFamily="2" charset="0"/>
                <a:cs typeface="Nikosh2" pitchFamily="2" charset="0"/>
              </a:rPr>
              <a:t> </a:t>
            </a:r>
            <a:r>
              <a:rPr lang="en-US" sz="4400" b="1" dirty="0" err="1" smtClean="0">
                <a:latin typeface="Nikosh2" pitchFamily="2" charset="0"/>
                <a:cs typeface="Nikosh2" pitchFamily="2" charset="0"/>
              </a:rPr>
              <a:t>অবশ্যই</a:t>
            </a:r>
            <a:r>
              <a:rPr lang="en-US" sz="4400" b="1" dirty="0" smtClean="0">
                <a:latin typeface="Nikosh2" pitchFamily="2" charset="0"/>
                <a:cs typeface="Nikosh2" pitchFamily="2" charset="0"/>
              </a:rPr>
              <a:t> </a:t>
            </a:r>
            <a:r>
              <a:rPr lang="en-US" sz="4400" b="1" dirty="0" err="1" smtClean="0">
                <a:latin typeface="Nikosh2" pitchFamily="2" charset="0"/>
                <a:cs typeface="Nikosh2" pitchFamily="2" charset="0"/>
              </a:rPr>
              <a:t>রেজিষ্ট্রারের</a:t>
            </a:r>
            <a:r>
              <a:rPr lang="en-US" sz="4400" b="1" dirty="0" smtClean="0">
                <a:latin typeface="Nikosh2" pitchFamily="2" charset="0"/>
                <a:cs typeface="Nikosh2" pitchFamily="2" charset="0"/>
              </a:rPr>
              <a:t> নিকট কোম্পানীর </a:t>
            </a:r>
            <a:r>
              <a:rPr lang="en-US" sz="4400" b="1" dirty="0" err="1" smtClean="0">
                <a:solidFill>
                  <a:srgbClr val="7030A0"/>
                </a:solidFill>
                <a:latin typeface="Nikosh2" pitchFamily="2" charset="0"/>
                <a:cs typeface="Nikosh2" pitchFamily="2" charset="0"/>
              </a:rPr>
              <a:t>বার্ষিক</a:t>
            </a:r>
            <a:r>
              <a:rPr lang="en-US" sz="4400" b="1" dirty="0" smtClean="0">
                <a:solidFill>
                  <a:srgbClr val="7030A0"/>
                </a:solidFill>
                <a:latin typeface="Nikosh2" pitchFamily="2" charset="0"/>
                <a:cs typeface="Nikosh2" pitchFamily="2" charset="0"/>
              </a:rPr>
              <a:t> </a:t>
            </a:r>
            <a:r>
              <a:rPr lang="en-US" sz="4400" b="1" dirty="0" err="1" smtClean="0">
                <a:solidFill>
                  <a:srgbClr val="7030A0"/>
                </a:solidFill>
                <a:latin typeface="Nikosh2" pitchFamily="2" charset="0"/>
                <a:cs typeface="Nikosh2" pitchFamily="2" charset="0"/>
              </a:rPr>
              <a:t>রিটার্ন</a:t>
            </a:r>
            <a:r>
              <a:rPr lang="en-US" sz="4400" b="1" dirty="0" smtClean="0">
                <a:solidFill>
                  <a:srgbClr val="7030A0"/>
                </a:solidFill>
                <a:latin typeface="Nikosh2" pitchFamily="2" charset="0"/>
                <a:cs typeface="Nikosh2" pitchFamily="2" charset="0"/>
              </a:rPr>
              <a:t> দাখিল </a:t>
            </a:r>
            <a:r>
              <a:rPr lang="en-US" sz="4400" b="1" dirty="0" smtClean="0">
                <a:latin typeface="Nikosh2" pitchFamily="2" charset="0"/>
                <a:cs typeface="Nikosh2" pitchFamily="2" charset="0"/>
              </a:rPr>
              <a:t>করতে </a:t>
            </a:r>
            <a:r>
              <a:rPr lang="en-US" sz="4400" b="1" dirty="0" err="1" smtClean="0">
                <a:latin typeface="Nikosh2" pitchFamily="2" charset="0"/>
                <a:cs typeface="Nikosh2" pitchFamily="2" charset="0"/>
              </a:rPr>
              <a:t>হবে</a:t>
            </a:r>
            <a:r>
              <a:rPr lang="en-US" sz="4400" b="1" dirty="0" smtClean="0">
                <a:latin typeface="Nikosh2" pitchFamily="2" charset="0"/>
                <a:cs typeface="Nikosh2" pitchFamily="2" charset="0"/>
              </a:rPr>
              <a:t>। </a:t>
            </a:r>
            <a:endParaRPr lang="en-US" sz="4400" b="1" dirty="0">
              <a:latin typeface="Nikosh2" pitchFamily="2" charset="0"/>
              <a:cs typeface="Nikosh2"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pPr algn="ctr"/>
            <a:r>
              <a:rPr lang="en-US" sz="4000" b="1" dirty="0" smtClean="0">
                <a:solidFill>
                  <a:srgbClr val="C00000"/>
                </a:solidFill>
                <a:latin typeface="Nikosh2" pitchFamily="2" charset="0"/>
                <a:cs typeface="Nikosh2" pitchFamily="2" charset="0"/>
              </a:rPr>
              <a:t>কোম্পানীর </a:t>
            </a:r>
            <a:r>
              <a:rPr lang="en-US" sz="4000" b="1" dirty="0" err="1" smtClean="0">
                <a:solidFill>
                  <a:srgbClr val="C00000"/>
                </a:solidFill>
                <a:latin typeface="Nikosh2" pitchFamily="2" charset="0"/>
                <a:cs typeface="Nikosh2" pitchFamily="2" charset="0"/>
              </a:rPr>
              <a:t>বিভিন্ন</a:t>
            </a:r>
            <a:r>
              <a:rPr lang="en-US" sz="4000" b="1" dirty="0" smtClean="0">
                <a:solidFill>
                  <a:srgbClr val="C00000"/>
                </a:solidFill>
                <a:latin typeface="Nikosh2" pitchFamily="2" charset="0"/>
                <a:cs typeface="Nikosh2" pitchFamily="2" charset="0"/>
              </a:rPr>
              <a:t> </a:t>
            </a:r>
            <a:r>
              <a:rPr lang="en-US" sz="4000" b="1" dirty="0" err="1" smtClean="0">
                <a:solidFill>
                  <a:srgbClr val="C00000"/>
                </a:solidFill>
                <a:latin typeface="Nikosh2" pitchFamily="2" charset="0"/>
                <a:cs typeface="Nikosh2" pitchFamily="2" charset="0"/>
              </a:rPr>
              <a:t>সভা</a:t>
            </a:r>
            <a:r>
              <a:rPr lang="en-US" sz="4000" b="1" dirty="0" smtClean="0">
                <a:solidFill>
                  <a:srgbClr val="C00000"/>
                </a:solidFill>
                <a:latin typeface="Nikosh2" pitchFamily="2" charset="0"/>
                <a:cs typeface="Nikosh2" pitchFamily="2" charset="0"/>
              </a:rPr>
              <a:t>(ধারা-৯৫-৯৬)</a:t>
            </a:r>
            <a:endParaRPr lang="en-US" sz="4000" b="1" dirty="0">
              <a:solidFill>
                <a:srgbClr val="C00000"/>
              </a:solidFill>
              <a:latin typeface="Nikosh2" pitchFamily="2" charset="0"/>
              <a:cs typeface="Nikosh2" pitchFamily="2" charset="0"/>
            </a:endParaRPr>
          </a:p>
        </p:txBody>
      </p:sp>
      <p:sp>
        <p:nvSpPr>
          <p:cNvPr id="3" name="Content Placeholder 2"/>
          <p:cNvSpPr>
            <a:spLocks noGrp="1"/>
          </p:cNvSpPr>
          <p:nvPr>
            <p:ph idx="1"/>
          </p:nvPr>
        </p:nvSpPr>
        <p:spPr>
          <a:xfrm>
            <a:off x="0" y="609600"/>
            <a:ext cx="9144000" cy="6248400"/>
          </a:xfrm>
        </p:spPr>
        <p:txBody>
          <a:bodyPr>
            <a:normAutofit/>
          </a:bodyPr>
          <a:lstStyle/>
          <a:p>
            <a:pPr algn="just">
              <a:buNone/>
            </a:pPr>
            <a:r>
              <a:rPr lang="en-US" sz="1800" b="1" dirty="0" smtClean="0">
                <a:solidFill>
                  <a:srgbClr val="FF0000"/>
                </a:solidFill>
                <a:latin typeface="Nikosh2" pitchFamily="2" charset="0"/>
                <a:cs typeface="Nikosh2" pitchFamily="2" charset="0"/>
              </a:rPr>
              <a:t>১) </a:t>
            </a:r>
            <a:r>
              <a:rPr lang="en-US" sz="1800" b="1" dirty="0" err="1" smtClean="0">
                <a:solidFill>
                  <a:srgbClr val="FF0000"/>
                </a:solidFill>
                <a:latin typeface="Nikosh2" pitchFamily="2" charset="0"/>
                <a:cs typeface="Nikosh2" pitchFamily="2" charset="0"/>
              </a:rPr>
              <a:t>পরিচালকদের</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নিয়মিত</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সভা</a:t>
            </a:r>
            <a:r>
              <a:rPr lang="en-US" sz="1800" b="1" dirty="0" smtClean="0">
                <a:solidFill>
                  <a:srgbClr val="FF0000"/>
                </a:solidFill>
                <a:latin typeface="Nikosh2" pitchFamily="2" charset="0"/>
                <a:cs typeface="Nikosh2" pitchFamily="2" charset="0"/>
              </a:rPr>
              <a:t> বা </a:t>
            </a:r>
            <a:r>
              <a:rPr lang="en-US" sz="1800" b="1" dirty="0" err="1" smtClean="0">
                <a:solidFill>
                  <a:srgbClr val="FF0000"/>
                </a:solidFill>
                <a:latin typeface="Nikosh2" pitchFamily="2" charset="0"/>
                <a:cs typeface="Nikosh2" pitchFamily="2" charset="0"/>
              </a:rPr>
              <a:t>পর্ষদ</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সভা</a:t>
            </a:r>
            <a:r>
              <a:rPr lang="en-US" sz="1800" b="1" dirty="0" smtClean="0">
                <a:solidFill>
                  <a:srgbClr val="FF0000"/>
                </a:solidFill>
                <a:latin typeface="Nikosh2" pitchFamily="2" charset="0"/>
                <a:cs typeface="Nikosh2" pitchFamily="2" charset="0"/>
              </a:rPr>
              <a:t> </a:t>
            </a:r>
            <a:r>
              <a:rPr lang="en-US" sz="1800" b="1" dirty="0" smtClean="0">
                <a:latin typeface="Nikosh2" pitchFamily="2" charset="0"/>
                <a:cs typeface="Nikosh2" pitchFamily="2" charset="0"/>
              </a:rPr>
              <a:t>(Regular Board Meeting): </a:t>
            </a:r>
            <a:r>
              <a:rPr lang="en-US" sz="2000" b="1" dirty="0" err="1" smtClean="0">
                <a:latin typeface="Nikosh2" pitchFamily="2" charset="0"/>
                <a:cs typeface="Nikosh2" pitchFamily="2" charset="0"/>
              </a:rPr>
              <a:t>প্রতি</a:t>
            </a:r>
            <a:r>
              <a:rPr lang="en-US" sz="2000" b="1" dirty="0" smtClean="0">
                <a:latin typeface="Nikosh2" pitchFamily="2" charset="0"/>
                <a:cs typeface="Nikosh2" pitchFamily="2" charset="0"/>
              </a:rPr>
              <a:t> ৩ </a:t>
            </a:r>
            <a:r>
              <a:rPr lang="en-US" sz="2000" b="1" dirty="0" err="1" smtClean="0">
                <a:latin typeface="Nikosh2" pitchFamily="2" charset="0"/>
                <a:cs typeface="Nikosh2" pitchFamily="2" charset="0"/>
              </a:rPr>
              <a:t>মাসে</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কমপক্ষে</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একবার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বছরে</a:t>
            </a:r>
            <a:r>
              <a:rPr lang="en-US" sz="2000" b="1" dirty="0" smtClean="0">
                <a:latin typeface="Nikosh2" pitchFamily="2" charset="0"/>
                <a:cs typeface="Nikosh2" pitchFamily="2" charset="0"/>
              </a:rPr>
              <a:t> ৪টি </a:t>
            </a:r>
            <a:r>
              <a:rPr lang="en-US" sz="2000" b="1" dirty="0" err="1" smtClean="0">
                <a:latin typeface="Nikosh2" pitchFamily="2" charset="0"/>
                <a:cs typeface="Nikosh2" pitchFamily="2" charset="0"/>
              </a:rPr>
              <a:t>সভা</a:t>
            </a:r>
            <a:r>
              <a:rPr lang="en-US" sz="2000" b="1" dirty="0" smtClean="0">
                <a:latin typeface="Nikosh2" pitchFamily="2" charset="0"/>
                <a:cs typeface="Nikosh2" pitchFamily="2" charset="0"/>
              </a:rPr>
              <a:t>;</a:t>
            </a:r>
            <a:endParaRPr lang="en-US" sz="1800" b="1" dirty="0" smtClean="0">
              <a:latin typeface="Nikosh2" pitchFamily="2" charset="0"/>
              <a:cs typeface="Nikosh2" pitchFamily="2" charset="0"/>
            </a:endParaRPr>
          </a:p>
          <a:p>
            <a:pPr algn="just">
              <a:buNone/>
            </a:pPr>
            <a:r>
              <a:rPr lang="en-US" sz="1800" b="1" dirty="0" smtClean="0">
                <a:solidFill>
                  <a:srgbClr val="FF0000"/>
                </a:solidFill>
                <a:latin typeface="Nikosh2" pitchFamily="2" charset="0"/>
                <a:cs typeface="Nikosh2" pitchFamily="2" charset="0"/>
              </a:rPr>
              <a:t>২) </a:t>
            </a:r>
            <a:r>
              <a:rPr lang="en-US" sz="1800" b="1" dirty="0" err="1" smtClean="0">
                <a:solidFill>
                  <a:srgbClr val="FF0000"/>
                </a:solidFill>
                <a:latin typeface="Nikosh2" pitchFamily="2" charset="0"/>
                <a:cs typeface="Nikosh2" pitchFamily="2" charset="0"/>
              </a:rPr>
              <a:t>পর্ষদীয়</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বিভিন্ন</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কমিটির</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নিয়মিত</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সভা</a:t>
            </a:r>
            <a:r>
              <a:rPr lang="en-US" sz="1800" b="1" dirty="0" smtClean="0">
                <a:solidFill>
                  <a:srgbClr val="FF0000"/>
                </a:solidFill>
                <a:latin typeface="Nikosh2" pitchFamily="2" charset="0"/>
                <a:cs typeface="Nikosh2" pitchFamily="2" charset="0"/>
              </a:rPr>
              <a:t> বা </a:t>
            </a:r>
            <a:r>
              <a:rPr lang="en-US" sz="1800" b="1" dirty="0" err="1" smtClean="0">
                <a:solidFill>
                  <a:srgbClr val="FF0000"/>
                </a:solidFill>
                <a:latin typeface="Nikosh2" pitchFamily="2" charset="0"/>
                <a:cs typeface="Nikosh2" pitchFamily="2" charset="0"/>
              </a:rPr>
              <a:t>কমিটি</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সভা</a:t>
            </a:r>
            <a:r>
              <a:rPr lang="en-US" sz="1800" b="1" dirty="0" smtClean="0">
                <a:solidFill>
                  <a:srgbClr val="FF0000"/>
                </a:solidFill>
                <a:latin typeface="Nikosh2" pitchFamily="2" charset="0"/>
                <a:cs typeface="Nikosh2" pitchFamily="2" charset="0"/>
              </a:rPr>
              <a:t> </a:t>
            </a:r>
            <a:r>
              <a:rPr lang="en-US" sz="1800" b="1" dirty="0" smtClean="0">
                <a:latin typeface="Nikosh2" pitchFamily="2" charset="0"/>
                <a:cs typeface="Nikosh2" pitchFamily="2" charset="0"/>
              </a:rPr>
              <a:t>(Committee Meeting):</a:t>
            </a:r>
            <a:r>
              <a:rPr lang="en-US" sz="1800" dirty="0" smtClean="0">
                <a:latin typeface="Nikosh2" pitchFamily="2" charset="0"/>
                <a:cs typeface="Nikosh2" pitchFamily="2" charset="0"/>
              </a:rPr>
              <a:t> </a:t>
            </a:r>
            <a:r>
              <a:rPr lang="en-US" sz="1800" b="1" dirty="0" err="1" smtClean="0">
                <a:latin typeface="Nikosh2" pitchFamily="2" charset="0"/>
                <a:cs typeface="Nikosh2" pitchFamily="2" charset="0"/>
              </a:rPr>
              <a:t>প্রতি</a:t>
            </a:r>
            <a:r>
              <a:rPr lang="en-US" sz="1800" b="1" dirty="0" smtClean="0">
                <a:latin typeface="Nikosh2" pitchFamily="2" charset="0"/>
                <a:cs typeface="Nikosh2" pitchFamily="2" charset="0"/>
              </a:rPr>
              <a:t> ৩ </a:t>
            </a:r>
            <a:r>
              <a:rPr lang="en-US" sz="1800" b="1" dirty="0" err="1" smtClean="0">
                <a:latin typeface="Nikosh2" pitchFamily="2" charset="0"/>
                <a:cs typeface="Nikosh2" pitchFamily="2" charset="0"/>
              </a:rPr>
              <a:t>মাসে</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কমপক্ষে</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একবার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বছরে</a:t>
            </a:r>
            <a:r>
              <a:rPr lang="en-US" sz="1800" b="1" dirty="0" smtClean="0">
                <a:latin typeface="Nikosh2" pitchFamily="2" charset="0"/>
                <a:cs typeface="Nikosh2" pitchFamily="2" charset="0"/>
              </a:rPr>
              <a:t> ৪টি </a:t>
            </a:r>
            <a:r>
              <a:rPr lang="en-US" sz="1800" b="1" dirty="0" err="1" smtClean="0">
                <a:latin typeface="Nikosh2" pitchFamily="2" charset="0"/>
                <a:cs typeface="Nikosh2" pitchFamily="2" charset="0"/>
              </a:rPr>
              <a:t>সভা</a:t>
            </a:r>
            <a:r>
              <a:rPr lang="en-US" sz="1800" b="1" dirty="0" smtClean="0">
                <a:latin typeface="Nikosh2" pitchFamily="2" charset="0"/>
                <a:cs typeface="Nikosh2" pitchFamily="2" charset="0"/>
              </a:rPr>
              <a:t>;</a:t>
            </a:r>
          </a:p>
          <a:p>
            <a:pPr algn="just">
              <a:buNone/>
            </a:pPr>
            <a:r>
              <a:rPr lang="en-US" sz="1800" b="1" dirty="0" smtClean="0">
                <a:solidFill>
                  <a:srgbClr val="FF0000"/>
                </a:solidFill>
                <a:latin typeface="Nikosh2" pitchFamily="2" charset="0"/>
                <a:cs typeface="Nikosh2" pitchFamily="2" charset="0"/>
              </a:rPr>
              <a:t>৩) </a:t>
            </a:r>
            <a:r>
              <a:rPr lang="en-US" sz="1800" b="1" dirty="0" err="1" smtClean="0">
                <a:solidFill>
                  <a:srgbClr val="FF0000"/>
                </a:solidFill>
                <a:latin typeface="Nikosh2" pitchFamily="2" charset="0"/>
                <a:cs typeface="Nikosh2" pitchFamily="2" charset="0"/>
              </a:rPr>
              <a:t>সংবিধিবদ্ধ</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সভা</a:t>
            </a:r>
            <a:r>
              <a:rPr lang="en-US" sz="1800" b="1" dirty="0" smtClean="0">
                <a:solidFill>
                  <a:srgbClr val="FF0000"/>
                </a:solidFill>
                <a:latin typeface="Nikosh2" pitchFamily="2" charset="0"/>
                <a:cs typeface="Nikosh2" pitchFamily="2" charset="0"/>
              </a:rPr>
              <a:t> </a:t>
            </a:r>
            <a:r>
              <a:rPr lang="en-US" sz="1800" b="1" dirty="0" smtClean="0">
                <a:latin typeface="Nikosh2" pitchFamily="2" charset="0"/>
                <a:cs typeface="Nikosh2" pitchFamily="2" charset="0"/>
              </a:rPr>
              <a:t>(Statutory Meeting for Public Company) বা </a:t>
            </a:r>
            <a:r>
              <a:rPr lang="en-US" sz="1800" b="1" dirty="0" err="1" smtClean="0">
                <a:latin typeface="Nikosh2" pitchFamily="2" charset="0"/>
                <a:cs typeface="Nikosh2" pitchFamily="2" charset="0"/>
              </a:rPr>
              <a:t>প্রথম</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সাধারণ</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সভা</a:t>
            </a:r>
            <a:r>
              <a:rPr lang="en-US" sz="1800" b="1" dirty="0" smtClean="0">
                <a:latin typeface="Nikosh2" pitchFamily="2" charset="0"/>
                <a:cs typeface="Nikosh2" pitchFamily="2" charset="0"/>
              </a:rPr>
              <a:t>- কোম্পানী </a:t>
            </a:r>
            <a:r>
              <a:rPr lang="en-US" sz="1800" b="1" dirty="0" err="1" smtClean="0">
                <a:latin typeface="Nikosh2" pitchFamily="2" charset="0"/>
                <a:cs typeface="Nikosh2" pitchFamily="2" charset="0"/>
              </a:rPr>
              <a:t>গঠণের</a:t>
            </a:r>
            <a:r>
              <a:rPr lang="en-US" sz="1800" b="1" dirty="0" smtClean="0">
                <a:latin typeface="Nikosh2" pitchFamily="2" charset="0"/>
                <a:cs typeface="Nikosh2" pitchFamily="2" charset="0"/>
              </a:rPr>
              <a:t> ১৮ </a:t>
            </a:r>
            <a:r>
              <a:rPr lang="en-US" sz="1800" b="1" dirty="0" err="1" smtClean="0">
                <a:latin typeface="Nikosh2" pitchFamily="2" charset="0"/>
                <a:cs typeface="Nikosh2" pitchFamily="2" charset="0"/>
              </a:rPr>
              <a:t>মাসের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মধ্যে</a:t>
            </a:r>
            <a:r>
              <a:rPr lang="en-US" sz="1800" b="1" dirty="0" smtClean="0">
                <a:latin typeface="Nikosh2" pitchFamily="2" charset="0"/>
                <a:cs typeface="Nikosh2" pitchFamily="2" charset="0"/>
              </a:rPr>
              <a:t>।</a:t>
            </a:r>
          </a:p>
          <a:p>
            <a:pPr algn="just">
              <a:buNone/>
            </a:pPr>
            <a:r>
              <a:rPr lang="en-US" sz="1800" b="1" dirty="0" smtClean="0">
                <a:solidFill>
                  <a:srgbClr val="FF0000"/>
                </a:solidFill>
                <a:latin typeface="Nikosh2" pitchFamily="2" charset="0"/>
                <a:cs typeface="Nikosh2" pitchFamily="2" charset="0"/>
              </a:rPr>
              <a:t>৪) </a:t>
            </a:r>
            <a:r>
              <a:rPr lang="en-US" sz="1800" b="1" dirty="0" err="1" smtClean="0">
                <a:solidFill>
                  <a:srgbClr val="FF0000"/>
                </a:solidFill>
                <a:latin typeface="Nikosh2" pitchFamily="2" charset="0"/>
                <a:cs typeface="Nikosh2" pitchFamily="2" charset="0"/>
              </a:rPr>
              <a:t>বার্ষিক</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সাধারণ</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সভা</a:t>
            </a:r>
            <a:r>
              <a:rPr lang="en-US" sz="1800" b="1" dirty="0" smtClean="0">
                <a:solidFill>
                  <a:srgbClr val="FF0000"/>
                </a:solidFill>
                <a:latin typeface="Nikosh2" pitchFamily="2" charset="0"/>
                <a:cs typeface="Nikosh2" pitchFamily="2" charset="0"/>
              </a:rPr>
              <a:t> </a:t>
            </a:r>
            <a:r>
              <a:rPr lang="en-US" sz="1800" b="1" dirty="0" smtClean="0">
                <a:latin typeface="Nikosh2" pitchFamily="2" charset="0"/>
                <a:cs typeface="Nikosh2" pitchFamily="2" charset="0"/>
              </a:rPr>
              <a:t>(Annual General Meeting or </a:t>
            </a:r>
            <a:r>
              <a:rPr lang="en-US" sz="1800" b="1" dirty="0" err="1" smtClean="0">
                <a:latin typeface="Nikosh2" pitchFamily="2" charset="0"/>
                <a:cs typeface="Nikosh2" pitchFamily="2" charset="0"/>
              </a:rPr>
              <a:t>AGM</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প্রতি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বছরে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একবার</a:t>
            </a:r>
            <a:r>
              <a:rPr lang="en-US" sz="1800" b="1" dirty="0" smtClean="0">
                <a:latin typeface="Nikosh2" pitchFamily="2" charset="0"/>
                <a:cs typeface="Nikosh2" pitchFamily="2" charset="0"/>
              </a:rPr>
              <a:t> ( </a:t>
            </a:r>
            <a:r>
              <a:rPr lang="en-US" sz="1800" b="1" dirty="0" err="1" smtClean="0">
                <a:latin typeface="Nikosh2" pitchFamily="2" charset="0"/>
                <a:cs typeface="Nikosh2" pitchFamily="2" charset="0"/>
              </a:rPr>
              <a:t>দুটি</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সভার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ব্যবধান</a:t>
            </a:r>
            <a:r>
              <a:rPr lang="en-US" sz="1800" b="1" dirty="0" smtClean="0">
                <a:latin typeface="Nikosh2" pitchFamily="2" charset="0"/>
                <a:cs typeface="Nikosh2" pitchFamily="2" charset="0"/>
              </a:rPr>
              <a:t> ১৫ </a:t>
            </a:r>
            <a:r>
              <a:rPr lang="en-US" sz="1800" b="1" dirty="0" err="1" smtClean="0">
                <a:latin typeface="Nikosh2" pitchFamily="2" charset="0"/>
                <a:cs typeface="Nikosh2" pitchFamily="2" charset="0"/>
              </a:rPr>
              <a:t>মাসের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অধিক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হওয়া</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যাবেনা</a:t>
            </a:r>
            <a:r>
              <a:rPr lang="en-US" sz="1800" b="1" dirty="0" smtClean="0">
                <a:latin typeface="Nikosh2" pitchFamily="2" charset="0"/>
                <a:cs typeface="Nikosh2" pitchFamily="2" charset="0"/>
              </a:rPr>
              <a:t>)</a:t>
            </a:r>
          </a:p>
          <a:p>
            <a:pPr algn="just">
              <a:buNone/>
            </a:pPr>
            <a:r>
              <a:rPr lang="en-US" sz="1800" b="1" dirty="0" smtClean="0">
                <a:solidFill>
                  <a:srgbClr val="FF0000"/>
                </a:solidFill>
                <a:latin typeface="Nikosh2" pitchFamily="2" charset="0"/>
                <a:cs typeface="Nikosh2" pitchFamily="2" charset="0"/>
              </a:rPr>
              <a:t>৫) </a:t>
            </a:r>
            <a:r>
              <a:rPr lang="en-US" sz="1800" b="1" dirty="0" err="1" smtClean="0">
                <a:solidFill>
                  <a:srgbClr val="FF0000"/>
                </a:solidFill>
                <a:latin typeface="Nikosh2" pitchFamily="2" charset="0"/>
                <a:cs typeface="Nikosh2" pitchFamily="2" charset="0"/>
              </a:rPr>
              <a:t>অসাধারণ</a:t>
            </a:r>
            <a:r>
              <a:rPr lang="en-US" sz="1800" b="1" dirty="0" smtClean="0">
                <a:solidFill>
                  <a:srgbClr val="FF0000"/>
                </a:solidFill>
                <a:latin typeface="Nikosh2" pitchFamily="2" charset="0"/>
                <a:cs typeface="Nikosh2" pitchFamily="2" charset="0"/>
              </a:rPr>
              <a:t> বা </a:t>
            </a:r>
            <a:r>
              <a:rPr lang="en-US" sz="1800" b="1" dirty="0" err="1" smtClean="0">
                <a:solidFill>
                  <a:srgbClr val="FF0000"/>
                </a:solidFill>
                <a:latin typeface="Nikosh2" pitchFamily="2" charset="0"/>
                <a:cs typeface="Nikosh2" pitchFamily="2" charset="0"/>
              </a:rPr>
              <a:t>বিশেষ</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সাধারণ</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সভা</a:t>
            </a:r>
            <a:r>
              <a:rPr lang="en-US" sz="1800" b="1" dirty="0" smtClean="0">
                <a:solidFill>
                  <a:srgbClr val="FF0000"/>
                </a:solidFill>
                <a:latin typeface="Nikosh2" pitchFamily="2" charset="0"/>
                <a:cs typeface="Nikosh2" pitchFamily="2" charset="0"/>
              </a:rPr>
              <a:t> </a:t>
            </a:r>
            <a:r>
              <a:rPr lang="en-US" sz="1800" b="1" dirty="0" smtClean="0">
                <a:latin typeface="Nikosh2" pitchFamily="2" charset="0"/>
                <a:cs typeface="Nikosh2" pitchFamily="2" charset="0"/>
              </a:rPr>
              <a:t>(Extra-ordinary General Meeting or Special Meeting)</a:t>
            </a:r>
            <a:endParaRPr lang="en-US" sz="2000" b="1" dirty="0" smtClean="0">
              <a:latin typeface="Nikosh2" pitchFamily="2" charset="0"/>
              <a:cs typeface="Nikosh2" pitchFamily="2" charset="0"/>
            </a:endParaRPr>
          </a:p>
          <a:p>
            <a:pPr algn="just">
              <a:buNone/>
            </a:pPr>
            <a:r>
              <a:rPr lang="en-US" sz="2400" b="1" u="sng" dirty="0" err="1" smtClean="0">
                <a:solidFill>
                  <a:srgbClr val="7030A0"/>
                </a:solidFill>
                <a:latin typeface="Nikosh2" pitchFamily="2" charset="0"/>
                <a:cs typeface="Nikosh2" pitchFamily="2" charset="0"/>
              </a:rPr>
              <a:t>সভার</a:t>
            </a:r>
            <a:r>
              <a:rPr lang="en-US" sz="2400" b="1" u="sng" dirty="0" smtClean="0">
                <a:solidFill>
                  <a:srgbClr val="7030A0"/>
                </a:solidFill>
                <a:latin typeface="Nikosh2" pitchFamily="2" charset="0"/>
                <a:cs typeface="Nikosh2" pitchFamily="2" charset="0"/>
              </a:rPr>
              <a:t> </a:t>
            </a:r>
            <a:r>
              <a:rPr lang="en-US" sz="2400" b="1" u="sng" dirty="0" err="1" smtClean="0">
                <a:solidFill>
                  <a:srgbClr val="7030A0"/>
                </a:solidFill>
                <a:latin typeface="Nikosh2" pitchFamily="2" charset="0"/>
                <a:cs typeface="Nikosh2" pitchFamily="2" charset="0"/>
              </a:rPr>
              <a:t>কার্যবিবরণী</a:t>
            </a:r>
            <a:r>
              <a:rPr lang="en-US" sz="2400" b="1" u="sng" dirty="0" smtClean="0">
                <a:solidFill>
                  <a:srgbClr val="7030A0"/>
                </a:solidFill>
                <a:latin typeface="Nikosh2" pitchFamily="2" charset="0"/>
                <a:cs typeface="Nikosh2" pitchFamily="2" charset="0"/>
              </a:rPr>
              <a:t> </a:t>
            </a:r>
            <a:r>
              <a:rPr lang="en-US" sz="2400" b="1" u="sng" dirty="0" err="1" smtClean="0">
                <a:solidFill>
                  <a:srgbClr val="7030A0"/>
                </a:solidFill>
                <a:latin typeface="Nikosh2" pitchFamily="2" charset="0"/>
                <a:cs typeface="Nikosh2" pitchFamily="2" charset="0"/>
              </a:rPr>
              <a:t>লিপিবদ্ধকরণ</a:t>
            </a:r>
            <a:r>
              <a:rPr lang="en-US" sz="2400" b="1" u="sng" dirty="0" smtClean="0">
                <a:solidFill>
                  <a:srgbClr val="7030A0"/>
                </a:solidFill>
                <a:latin typeface="Nikosh2" pitchFamily="2" charset="0"/>
                <a:cs typeface="Nikosh2" pitchFamily="2" charset="0"/>
              </a:rPr>
              <a:t> (Taking Minutes):</a:t>
            </a:r>
          </a:p>
          <a:p>
            <a:pPr algn="just">
              <a:buNone/>
            </a:pPr>
            <a:r>
              <a:rPr lang="en-US" sz="2000" dirty="0" err="1" smtClean="0">
                <a:latin typeface="Nikosh2" pitchFamily="2" charset="0"/>
                <a:cs typeface="Nikosh2" pitchFamily="2" charset="0"/>
              </a:rPr>
              <a:t>কোম্পানি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সচিব</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যতদুর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সম্ভব</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সংক্ষেপে</a:t>
            </a:r>
            <a:r>
              <a:rPr lang="en-US" sz="2000" dirty="0" smtClean="0">
                <a:latin typeface="Nikosh2" pitchFamily="2" charset="0"/>
                <a:cs typeface="Nikosh2" pitchFamily="2" charset="0"/>
              </a:rPr>
              <a:t> ও </a:t>
            </a:r>
            <a:r>
              <a:rPr lang="en-US" sz="2000" dirty="0" err="1" smtClean="0">
                <a:latin typeface="Nikosh2" pitchFamily="2" charset="0"/>
                <a:cs typeface="Nikosh2" pitchFamily="2" charset="0"/>
              </a:rPr>
              <a:t>নির্ভূলভাবে</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সকল</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সভার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কার্যবিবরনী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লিপিবদ্ধ</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করবেন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এবং</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যতদুর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সম্ভব</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আলোচনা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পর্যালোচনা</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বাদ</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দিয়ে</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শুধুমাত্র</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গৃহীত</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সিদ্ধান্তসমূহ</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রেকর্ড</a:t>
            </a:r>
            <a:r>
              <a:rPr lang="en-US" sz="2000" dirty="0" smtClean="0">
                <a:latin typeface="Nikosh2" pitchFamily="2" charset="0"/>
                <a:cs typeface="Nikosh2" pitchFamily="2" charset="0"/>
              </a:rPr>
              <a:t> </a:t>
            </a:r>
            <a:r>
              <a:rPr lang="en-US" sz="2000" dirty="0" err="1" smtClean="0">
                <a:latin typeface="Nikosh2" pitchFamily="2" charset="0"/>
                <a:cs typeface="Nikosh2" pitchFamily="2" charset="0"/>
              </a:rPr>
              <a:t>করবেন</a:t>
            </a:r>
            <a:r>
              <a:rPr lang="en-US" sz="2000" dirty="0" smtClean="0">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সাধারণতঃ</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বোর্ড</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মিটিং</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শেষ</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হওয়ার</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পরপরই</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সভার</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চূড়ান্ত</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খসড়া</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প্রস্তুত</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করে</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কোম্পানি</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সচিব</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তা</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চেয়ারম্যানের</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নিকট</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দাখিল</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করবেন</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এবং</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চেয়ারম্যানের</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সম্মতিতে</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তা</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নির্বাহীগণের</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নিকট</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বিলি</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করবেন</a:t>
            </a:r>
            <a:r>
              <a:rPr lang="en-US" sz="2000" b="1" dirty="0" smtClean="0">
                <a:solidFill>
                  <a:srgbClr val="0070C0"/>
                </a:solidFill>
                <a:latin typeface="Nikosh2" pitchFamily="2" charset="0"/>
                <a:cs typeface="Nikosh2" pitchFamily="2" charset="0"/>
              </a:rPr>
              <a:t>। </a:t>
            </a:r>
          </a:p>
          <a:p>
            <a:pPr algn="just">
              <a:buNone/>
            </a:pPr>
            <a:r>
              <a:rPr lang="en-US" sz="2000" dirty="0" err="1" smtClean="0">
                <a:solidFill>
                  <a:srgbClr val="7030A0"/>
                </a:solidFill>
                <a:latin typeface="Nikosh2" pitchFamily="2" charset="0"/>
                <a:cs typeface="Nikosh2" pitchFamily="2" charset="0"/>
              </a:rPr>
              <a:t>প্রতিটি</a:t>
            </a:r>
            <a:r>
              <a:rPr lang="en-US" sz="2000" dirty="0" smtClean="0">
                <a:solidFill>
                  <a:srgbClr val="7030A0"/>
                </a:solidFill>
                <a:latin typeface="Nikosh2" pitchFamily="2" charset="0"/>
                <a:cs typeface="Nikosh2" pitchFamily="2" charset="0"/>
              </a:rPr>
              <a:t> </a:t>
            </a:r>
            <a:r>
              <a:rPr lang="en-US" sz="2000" dirty="0" err="1" smtClean="0">
                <a:solidFill>
                  <a:srgbClr val="7030A0"/>
                </a:solidFill>
                <a:latin typeface="Nikosh2" pitchFamily="2" charset="0"/>
                <a:cs typeface="Nikosh2" pitchFamily="2" charset="0"/>
              </a:rPr>
              <a:t>সভার</a:t>
            </a:r>
            <a:r>
              <a:rPr lang="en-US" sz="2000" dirty="0" smtClean="0">
                <a:solidFill>
                  <a:srgbClr val="7030A0"/>
                </a:solidFill>
                <a:latin typeface="Nikosh2" pitchFamily="2" charset="0"/>
                <a:cs typeface="Nikosh2" pitchFamily="2" charset="0"/>
              </a:rPr>
              <a:t> </a:t>
            </a:r>
            <a:r>
              <a:rPr lang="en-US" sz="2000" dirty="0" err="1" smtClean="0">
                <a:solidFill>
                  <a:srgbClr val="7030A0"/>
                </a:solidFill>
                <a:latin typeface="Nikosh2" pitchFamily="2" charset="0"/>
                <a:cs typeface="Nikosh2" pitchFamily="2" charset="0"/>
              </a:rPr>
              <a:t>কার্যবিবরণী</a:t>
            </a:r>
            <a:r>
              <a:rPr lang="en-US" sz="2000" dirty="0" smtClean="0">
                <a:solidFill>
                  <a:srgbClr val="7030A0"/>
                </a:solidFill>
                <a:latin typeface="Nikosh2" pitchFamily="2" charset="0"/>
                <a:cs typeface="Nikosh2" pitchFamily="2" charset="0"/>
              </a:rPr>
              <a:t> </a:t>
            </a:r>
            <a:r>
              <a:rPr lang="en-US" sz="2000" dirty="0" err="1" smtClean="0">
                <a:solidFill>
                  <a:srgbClr val="7030A0"/>
                </a:solidFill>
                <a:latin typeface="Nikosh2" pitchFamily="2" charset="0"/>
                <a:cs typeface="Nikosh2" pitchFamily="2" charset="0"/>
              </a:rPr>
              <a:t>পরবর্তী</a:t>
            </a:r>
            <a:r>
              <a:rPr lang="en-US" sz="2000" dirty="0" smtClean="0">
                <a:solidFill>
                  <a:srgbClr val="7030A0"/>
                </a:solidFill>
                <a:latin typeface="Nikosh2" pitchFamily="2" charset="0"/>
                <a:cs typeface="Nikosh2" pitchFamily="2" charset="0"/>
              </a:rPr>
              <a:t> </a:t>
            </a:r>
            <a:r>
              <a:rPr lang="en-US" sz="2000" dirty="0" err="1" smtClean="0">
                <a:solidFill>
                  <a:srgbClr val="7030A0"/>
                </a:solidFill>
                <a:latin typeface="Nikosh2" pitchFamily="2" charset="0"/>
                <a:cs typeface="Nikosh2" pitchFamily="2" charset="0"/>
              </a:rPr>
              <a:t>সভায়</a:t>
            </a:r>
            <a:r>
              <a:rPr lang="en-US" sz="2000" dirty="0" smtClean="0">
                <a:solidFill>
                  <a:srgbClr val="7030A0"/>
                </a:solidFill>
                <a:latin typeface="Nikosh2" pitchFamily="2" charset="0"/>
                <a:cs typeface="Nikosh2" pitchFamily="2" charset="0"/>
              </a:rPr>
              <a:t> </a:t>
            </a:r>
            <a:r>
              <a:rPr lang="en-US" sz="2000" b="1" dirty="0" smtClean="0">
                <a:solidFill>
                  <a:srgbClr val="FF0000"/>
                </a:solidFill>
                <a:latin typeface="Nikosh2" pitchFamily="2" charset="0"/>
                <a:cs typeface="Nikosh2" pitchFamily="2" charset="0"/>
              </a:rPr>
              <a:t>Matter Arising </a:t>
            </a:r>
            <a:r>
              <a:rPr lang="en-US" sz="2000" dirty="0" smtClean="0">
                <a:solidFill>
                  <a:srgbClr val="7030A0"/>
                </a:solidFill>
                <a:latin typeface="Nikosh2" pitchFamily="2" charset="0"/>
                <a:cs typeface="Nikosh2" pitchFamily="2" charset="0"/>
              </a:rPr>
              <a:t>(on an agenda the opportunity for problems or question from a previous meeting to be discussed) </a:t>
            </a:r>
            <a:r>
              <a:rPr lang="en-US" sz="2000" dirty="0" err="1" smtClean="0">
                <a:solidFill>
                  <a:srgbClr val="7030A0"/>
                </a:solidFill>
                <a:latin typeface="Nikosh2" pitchFamily="2" charset="0"/>
                <a:cs typeface="Nikosh2" pitchFamily="2" charset="0"/>
              </a:rPr>
              <a:t>এর</a:t>
            </a:r>
            <a:r>
              <a:rPr lang="en-US" sz="2000" dirty="0" smtClean="0">
                <a:solidFill>
                  <a:srgbClr val="7030A0"/>
                </a:solidFill>
                <a:latin typeface="Nikosh2" pitchFamily="2" charset="0"/>
                <a:cs typeface="Nikosh2" pitchFamily="2" charset="0"/>
              </a:rPr>
              <a:t> </a:t>
            </a:r>
            <a:r>
              <a:rPr lang="en-US" sz="2000" dirty="0" err="1" smtClean="0">
                <a:solidFill>
                  <a:srgbClr val="7030A0"/>
                </a:solidFill>
                <a:latin typeface="Nikosh2" pitchFamily="2" charset="0"/>
                <a:cs typeface="Nikosh2" pitchFamily="2" charset="0"/>
              </a:rPr>
              <a:t>আওতায়</a:t>
            </a:r>
            <a:r>
              <a:rPr lang="en-US" sz="2000" dirty="0" smtClean="0">
                <a:solidFill>
                  <a:srgbClr val="7030A0"/>
                </a:solidFill>
                <a:latin typeface="Nikosh2" pitchFamily="2" charset="0"/>
                <a:cs typeface="Nikosh2" pitchFamily="2" charset="0"/>
              </a:rPr>
              <a:t> </a:t>
            </a:r>
            <a:r>
              <a:rPr lang="en-US" sz="2000" dirty="0" err="1" smtClean="0">
                <a:solidFill>
                  <a:srgbClr val="7030A0"/>
                </a:solidFill>
                <a:latin typeface="Nikosh2" pitchFamily="2" charset="0"/>
                <a:cs typeface="Nikosh2" pitchFamily="2" charset="0"/>
              </a:rPr>
              <a:t>রেটিফিকেশন</a:t>
            </a:r>
            <a:r>
              <a:rPr lang="en-US" sz="2000" dirty="0" smtClean="0">
                <a:solidFill>
                  <a:srgbClr val="7030A0"/>
                </a:solidFill>
                <a:latin typeface="Nikosh2" pitchFamily="2" charset="0"/>
                <a:cs typeface="Nikosh2" pitchFamily="2" charset="0"/>
              </a:rPr>
              <a:t> </a:t>
            </a:r>
            <a:r>
              <a:rPr lang="en-US" sz="2000" dirty="0" err="1" smtClean="0">
                <a:solidFill>
                  <a:srgbClr val="7030A0"/>
                </a:solidFill>
                <a:latin typeface="Nikosh2" pitchFamily="2" charset="0"/>
                <a:cs typeface="Nikosh2" pitchFamily="2" charset="0"/>
              </a:rPr>
              <a:t>বা</a:t>
            </a:r>
            <a:r>
              <a:rPr lang="en-US" sz="2000" dirty="0" smtClean="0">
                <a:solidFill>
                  <a:srgbClr val="7030A0"/>
                </a:solidFill>
                <a:latin typeface="Nikosh2" pitchFamily="2" charset="0"/>
                <a:cs typeface="Nikosh2" pitchFamily="2" charset="0"/>
              </a:rPr>
              <a:t> </a:t>
            </a:r>
            <a:r>
              <a:rPr lang="en-US" sz="2000" dirty="0" err="1" smtClean="0">
                <a:solidFill>
                  <a:srgbClr val="7030A0"/>
                </a:solidFill>
                <a:latin typeface="Nikosh2" pitchFamily="2" charset="0"/>
                <a:cs typeface="Nikosh2" pitchFamily="2" charset="0"/>
              </a:rPr>
              <a:t>অনুসমর্থন</a:t>
            </a:r>
            <a:r>
              <a:rPr lang="en-US" sz="2000" dirty="0" smtClean="0">
                <a:solidFill>
                  <a:srgbClr val="7030A0"/>
                </a:solidFill>
                <a:latin typeface="Nikosh2" pitchFamily="2" charset="0"/>
                <a:cs typeface="Nikosh2" pitchFamily="2" charset="0"/>
              </a:rPr>
              <a:t> </a:t>
            </a:r>
            <a:r>
              <a:rPr lang="en-US" sz="2000" dirty="0" err="1" smtClean="0">
                <a:solidFill>
                  <a:srgbClr val="7030A0"/>
                </a:solidFill>
                <a:latin typeface="Nikosh2" pitchFamily="2" charset="0"/>
                <a:cs typeface="Nikosh2" pitchFamily="2" charset="0"/>
              </a:rPr>
              <a:t>করা</a:t>
            </a:r>
            <a:r>
              <a:rPr lang="en-US" sz="2000" dirty="0" smtClean="0">
                <a:solidFill>
                  <a:srgbClr val="7030A0"/>
                </a:solidFill>
                <a:latin typeface="Nikosh2" pitchFamily="2" charset="0"/>
                <a:cs typeface="Nikosh2" pitchFamily="2" charset="0"/>
              </a:rPr>
              <a:t> </a:t>
            </a:r>
            <a:r>
              <a:rPr lang="en-US" sz="2000" dirty="0" err="1" smtClean="0">
                <a:solidFill>
                  <a:srgbClr val="7030A0"/>
                </a:solidFill>
                <a:latin typeface="Nikosh2" pitchFamily="2" charset="0"/>
                <a:cs typeface="Nikosh2" pitchFamily="2" charset="0"/>
              </a:rPr>
              <a:t>হয়ে</a:t>
            </a:r>
            <a:r>
              <a:rPr lang="en-US" sz="2000" dirty="0" smtClean="0">
                <a:solidFill>
                  <a:srgbClr val="7030A0"/>
                </a:solidFill>
                <a:latin typeface="Nikosh2" pitchFamily="2" charset="0"/>
                <a:cs typeface="Nikosh2" pitchFamily="2" charset="0"/>
              </a:rPr>
              <a:t> </a:t>
            </a:r>
            <a:r>
              <a:rPr lang="en-US" sz="2000" dirty="0" err="1" smtClean="0">
                <a:solidFill>
                  <a:srgbClr val="7030A0"/>
                </a:solidFill>
                <a:latin typeface="Nikosh2" pitchFamily="2" charset="0"/>
                <a:cs typeface="Nikosh2" pitchFamily="2" charset="0"/>
              </a:rPr>
              <a:t>থাকে</a:t>
            </a:r>
            <a:r>
              <a:rPr lang="en-US" sz="2000" dirty="0" smtClean="0">
                <a:solidFill>
                  <a:srgbClr val="7030A0"/>
                </a:solidFill>
                <a:latin typeface="Nikosh2" pitchFamily="2" charset="0"/>
                <a:cs typeface="Nikosh2" pitchFamily="2" charset="0"/>
              </a:rPr>
              <a:t>। </a:t>
            </a:r>
            <a:endParaRPr lang="en-US" sz="2000" b="1" dirty="0">
              <a:solidFill>
                <a:srgbClr val="7030A0"/>
              </a:solidFill>
              <a:latin typeface="Nikosh2" pitchFamily="2" charset="0"/>
              <a:cs typeface="Nikosh2" pitchFamily="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pPr algn="ctr"/>
            <a:r>
              <a:rPr lang="en-US" sz="4000" b="1" dirty="0" err="1" smtClean="0">
                <a:solidFill>
                  <a:srgbClr val="C00000"/>
                </a:solidFill>
                <a:latin typeface="Nikosh2" pitchFamily="2" charset="0"/>
                <a:cs typeface="Nikosh2" pitchFamily="2" charset="0"/>
              </a:rPr>
              <a:t>বার্ষিক</a:t>
            </a:r>
            <a:r>
              <a:rPr lang="en-US" sz="4000" b="1" dirty="0" smtClean="0">
                <a:solidFill>
                  <a:srgbClr val="C00000"/>
                </a:solidFill>
                <a:latin typeface="Nikosh2" pitchFamily="2" charset="0"/>
                <a:cs typeface="Nikosh2" pitchFamily="2" charset="0"/>
              </a:rPr>
              <a:t> </a:t>
            </a:r>
            <a:r>
              <a:rPr lang="en-US" sz="4000" b="1" dirty="0" err="1" smtClean="0">
                <a:solidFill>
                  <a:srgbClr val="C00000"/>
                </a:solidFill>
                <a:latin typeface="Nikosh2" pitchFamily="2" charset="0"/>
                <a:cs typeface="Nikosh2" pitchFamily="2" charset="0"/>
              </a:rPr>
              <a:t>সাধারণ</a:t>
            </a:r>
            <a:r>
              <a:rPr lang="en-US" sz="4000" b="1" dirty="0" smtClean="0">
                <a:solidFill>
                  <a:srgbClr val="C00000"/>
                </a:solidFill>
                <a:latin typeface="Nikosh2" pitchFamily="2" charset="0"/>
                <a:cs typeface="Nikosh2" pitchFamily="2" charset="0"/>
              </a:rPr>
              <a:t> </a:t>
            </a:r>
            <a:r>
              <a:rPr lang="en-US" sz="4000" b="1" dirty="0" err="1" smtClean="0">
                <a:solidFill>
                  <a:srgbClr val="C00000"/>
                </a:solidFill>
                <a:latin typeface="Nikosh2" pitchFamily="2" charset="0"/>
                <a:cs typeface="Nikosh2" pitchFamily="2" charset="0"/>
              </a:rPr>
              <a:t>সভা</a:t>
            </a:r>
            <a:r>
              <a:rPr lang="en-US" sz="4000" b="1" dirty="0" smtClean="0">
                <a:solidFill>
                  <a:srgbClr val="C00000"/>
                </a:solidFill>
                <a:latin typeface="Nikosh2" pitchFamily="2" charset="0"/>
                <a:cs typeface="Nikosh2" pitchFamily="2" charset="0"/>
              </a:rPr>
              <a:t>(</a:t>
            </a:r>
            <a:r>
              <a:rPr lang="en-US" sz="4000" b="1" dirty="0" err="1" smtClean="0">
                <a:solidFill>
                  <a:srgbClr val="C00000"/>
                </a:solidFill>
                <a:latin typeface="Nikosh2" pitchFamily="2" charset="0"/>
                <a:cs typeface="Nikosh2" pitchFamily="2" charset="0"/>
              </a:rPr>
              <a:t>AGM</a:t>
            </a:r>
            <a:r>
              <a:rPr lang="en-US" sz="4000" b="1" dirty="0" smtClean="0">
                <a:solidFill>
                  <a:srgbClr val="C00000"/>
                </a:solidFill>
                <a:latin typeface="Nikosh2" pitchFamily="2" charset="0"/>
                <a:cs typeface="Nikosh2" pitchFamily="2" charset="0"/>
              </a:rPr>
              <a:t>: ধারা-৮৯)</a:t>
            </a:r>
            <a:endParaRPr lang="en-US" sz="4000" b="1" dirty="0">
              <a:solidFill>
                <a:srgbClr val="C00000"/>
              </a:solidFill>
              <a:latin typeface="Nikosh2" pitchFamily="2" charset="0"/>
              <a:cs typeface="Nikosh2" pitchFamily="2" charset="0"/>
            </a:endParaRPr>
          </a:p>
        </p:txBody>
      </p:sp>
      <p:sp>
        <p:nvSpPr>
          <p:cNvPr id="3" name="Content Placeholder 2"/>
          <p:cNvSpPr>
            <a:spLocks noGrp="1"/>
          </p:cNvSpPr>
          <p:nvPr>
            <p:ph idx="1"/>
          </p:nvPr>
        </p:nvSpPr>
        <p:spPr>
          <a:xfrm>
            <a:off x="0" y="457200"/>
            <a:ext cx="9144000" cy="6400800"/>
          </a:xfrm>
        </p:spPr>
        <p:txBody>
          <a:bodyPr/>
          <a:lstStyle/>
          <a:p>
            <a:pPr algn="just">
              <a:spcBef>
                <a:spcPts val="0"/>
              </a:spcBef>
              <a:buNone/>
            </a:pPr>
            <a:r>
              <a:rPr lang="en-US" sz="3600" b="1" dirty="0" smtClean="0">
                <a:solidFill>
                  <a:srgbClr val="002060"/>
                </a:solidFill>
              </a:rPr>
              <a:t>	</a:t>
            </a:r>
            <a:r>
              <a:rPr lang="en-US" sz="1800" b="1" dirty="0" err="1" smtClean="0">
                <a:solidFill>
                  <a:srgbClr val="C00000"/>
                </a:solidFill>
                <a:latin typeface="Nikosh2" pitchFamily="2" charset="0"/>
                <a:cs typeface="Nikosh2" pitchFamily="2" charset="0"/>
              </a:rPr>
              <a:t>প্রথম</a:t>
            </a:r>
            <a:r>
              <a:rPr lang="en-US" sz="1800" b="1" dirty="0" smtClean="0">
                <a:solidFill>
                  <a:srgbClr val="C00000"/>
                </a:solidFill>
                <a:latin typeface="Nikosh2" pitchFamily="2" charset="0"/>
                <a:cs typeface="Nikosh2" pitchFamily="2" charset="0"/>
              </a:rPr>
              <a:t> </a:t>
            </a:r>
            <a:r>
              <a:rPr lang="en-US" sz="1800" b="1" dirty="0" err="1" smtClean="0">
                <a:solidFill>
                  <a:srgbClr val="C00000"/>
                </a:solidFill>
                <a:latin typeface="Nikosh2" pitchFamily="2" charset="0"/>
                <a:cs typeface="Nikosh2" pitchFamily="2" charset="0"/>
              </a:rPr>
              <a:t>সভা</a:t>
            </a:r>
            <a:r>
              <a:rPr lang="en-US" sz="1800" b="1" dirty="0" smtClean="0">
                <a:solidFill>
                  <a:srgbClr val="C00000"/>
                </a:solidFill>
                <a:latin typeface="Nikosh2" pitchFamily="2" charset="0"/>
                <a:cs typeface="Nikosh2" pitchFamily="2" charset="0"/>
              </a:rPr>
              <a:t>: </a:t>
            </a:r>
            <a:r>
              <a:rPr lang="en-US" sz="1800" b="1" dirty="0" smtClean="0">
                <a:latin typeface="Nikosh2" pitchFamily="2" charset="0"/>
                <a:cs typeface="Nikosh2" pitchFamily="2" charset="0"/>
              </a:rPr>
              <a:t>কোম্পানী </a:t>
            </a:r>
            <a:r>
              <a:rPr lang="en-US" sz="1800" b="1" dirty="0" err="1" smtClean="0">
                <a:latin typeface="Nikosh2" pitchFamily="2" charset="0"/>
                <a:cs typeface="Nikosh2" pitchFamily="2" charset="0"/>
              </a:rPr>
              <a:t>গঠনের</a:t>
            </a:r>
            <a:r>
              <a:rPr lang="en-US" sz="1800" b="1" dirty="0" smtClean="0">
                <a:latin typeface="Nikosh2" pitchFamily="2" charset="0"/>
                <a:cs typeface="Nikosh2" pitchFamily="2" charset="0"/>
              </a:rPr>
              <a:t> ১৮ </a:t>
            </a:r>
            <a:r>
              <a:rPr lang="en-US" sz="1800" b="1" dirty="0" err="1" smtClean="0">
                <a:latin typeface="Nikosh2" pitchFamily="2" charset="0"/>
                <a:cs typeface="Nikosh2" pitchFamily="2" charset="0"/>
              </a:rPr>
              <a:t>মাসের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মধ্যে</a:t>
            </a:r>
            <a:endParaRPr lang="en-US" sz="1800" b="1" dirty="0" smtClean="0">
              <a:latin typeface="Nikosh2" pitchFamily="2" charset="0"/>
              <a:cs typeface="Nikosh2" pitchFamily="2" charset="0"/>
            </a:endParaRPr>
          </a:p>
          <a:p>
            <a:pPr algn="just">
              <a:spcBef>
                <a:spcPts val="0"/>
              </a:spcBef>
              <a:buNone/>
            </a:pPr>
            <a:r>
              <a:rPr lang="en-US" sz="1800" dirty="0" smtClean="0">
                <a:latin typeface="Nikosh2" pitchFamily="2" charset="0"/>
                <a:cs typeface="Nikosh2" pitchFamily="2" charset="0"/>
              </a:rPr>
              <a:t>	</a:t>
            </a:r>
            <a:r>
              <a:rPr lang="en-US" sz="1800" b="1" dirty="0" err="1" smtClean="0">
                <a:solidFill>
                  <a:srgbClr val="C00000"/>
                </a:solidFill>
                <a:latin typeface="Nikosh2" pitchFamily="2" charset="0"/>
                <a:cs typeface="Nikosh2" pitchFamily="2" charset="0"/>
              </a:rPr>
              <a:t>পরবর্তী</a:t>
            </a:r>
            <a:r>
              <a:rPr lang="en-US" sz="1800" b="1" dirty="0" smtClean="0">
                <a:solidFill>
                  <a:srgbClr val="C00000"/>
                </a:solidFill>
                <a:latin typeface="Nikosh2" pitchFamily="2" charset="0"/>
                <a:cs typeface="Nikosh2" pitchFamily="2" charset="0"/>
              </a:rPr>
              <a:t> </a:t>
            </a:r>
            <a:r>
              <a:rPr lang="en-US" sz="1800" b="1" dirty="0" err="1" smtClean="0">
                <a:solidFill>
                  <a:srgbClr val="C00000"/>
                </a:solidFill>
                <a:latin typeface="Nikosh2" pitchFamily="2" charset="0"/>
                <a:cs typeface="Nikosh2" pitchFamily="2" charset="0"/>
              </a:rPr>
              <a:t>সাধারণ</a:t>
            </a:r>
            <a:r>
              <a:rPr lang="en-US" sz="1800" b="1" dirty="0" smtClean="0">
                <a:solidFill>
                  <a:srgbClr val="C00000"/>
                </a:solidFill>
                <a:latin typeface="Nikosh2" pitchFamily="2" charset="0"/>
                <a:cs typeface="Nikosh2" pitchFamily="2" charset="0"/>
              </a:rPr>
              <a:t> </a:t>
            </a:r>
            <a:r>
              <a:rPr lang="en-US" sz="1800" b="1" dirty="0" err="1" smtClean="0">
                <a:solidFill>
                  <a:srgbClr val="C00000"/>
                </a:solidFill>
                <a:latin typeface="Nikosh2" pitchFamily="2" charset="0"/>
                <a:cs typeface="Nikosh2" pitchFamily="2" charset="0"/>
              </a:rPr>
              <a:t>সভা</a:t>
            </a:r>
            <a:r>
              <a:rPr lang="en-US" sz="1800" b="1" dirty="0" smtClean="0">
                <a:solidFill>
                  <a:srgbClr val="C00000"/>
                </a:solidFill>
                <a:latin typeface="Nikosh2" pitchFamily="2" charset="0"/>
                <a:cs typeface="Nikosh2" pitchFamily="2" charset="0"/>
              </a:rPr>
              <a:t>: </a:t>
            </a:r>
            <a:r>
              <a:rPr lang="en-US" sz="1800" b="1" dirty="0" err="1" smtClean="0">
                <a:latin typeface="Nikosh2" pitchFamily="2" charset="0"/>
                <a:cs typeface="Nikosh2" pitchFamily="2" charset="0"/>
              </a:rPr>
              <a:t>বছরে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একবার</a:t>
            </a:r>
            <a:endParaRPr lang="en-US" sz="1800" b="1" dirty="0" smtClean="0">
              <a:latin typeface="Nikosh2" pitchFamily="2" charset="0"/>
              <a:cs typeface="Nikosh2" pitchFamily="2" charset="0"/>
            </a:endParaRPr>
          </a:p>
          <a:p>
            <a:pPr algn="just">
              <a:spcBef>
                <a:spcPts val="0"/>
              </a:spcBef>
              <a:buNone/>
            </a:pPr>
            <a:r>
              <a:rPr lang="en-US" sz="1800" b="1" dirty="0" smtClean="0">
                <a:solidFill>
                  <a:srgbClr val="00B050"/>
                </a:solidFill>
                <a:latin typeface="Nikosh2" pitchFamily="2" charset="0"/>
                <a:cs typeface="Nikosh2" pitchFamily="2" charset="0"/>
              </a:rPr>
              <a:t>	</a:t>
            </a:r>
            <a:r>
              <a:rPr lang="en-US" sz="1800" b="1" dirty="0" err="1" smtClean="0">
                <a:solidFill>
                  <a:srgbClr val="C00000"/>
                </a:solidFill>
                <a:latin typeface="Nikosh2" pitchFamily="2" charset="0"/>
                <a:cs typeface="Nikosh2" pitchFamily="2" charset="0"/>
              </a:rPr>
              <a:t>দুই</a:t>
            </a:r>
            <a:r>
              <a:rPr lang="en-US" sz="1800" b="1" dirty="0" smtClean="0">
                <a:solidFill>
                  <a:srgbClr val="C00000"/>
                </a:solidFill>
                <a:latin typeface="Nikosh2" pitchFamily="2" charset="0"/>
                <a:cs typeface="Nikosh2" pitchFamily="2" charset="0"/>
              </a:rPr>
              <a:t> </a:t>
            </a:r>
            <a:r>
              <a:rPr lang="en-US" sz="1800" b="1" dirty="0" err="1" smtClean="0">
                <a:solidFill>
                  <a:srgbClr val="C00000"/>
                </a:solidFill>
                <a:latin typeface="Nikosh2" pitchFamily="2" charset="0"/>
                <a:cs typeface="Nikosh2" pitchFamily="2" charset="0"/>
              </a:rPr>
              <a:t>সভার</a:t>
            </a:r>
            <a:r>
              <a:rPr lang="en-US" sz="1800" b="1" dirty="0" smtClean="0">
                <a:solidFill>
                  <a:srgbClr val="C00000"/>
                </a:solidFill>
                <a:latin typeface="Nikosh2" pitchFamily="2" charset="0"/>
                <a:cs typeface="Nikosh2" pitchFamily="2" charset="0"/>
              </a:rPr>
              <a:t> </a:t>
            </a:r>
            <a:r>
              <a:rPr lang="en-US" sz="1800" b="1" dirty="0" err="1" smtClean="0">
                <a:solidFill>
                  <a:srgbClr val="C00000"/>
                </a:solidFill>
                <a:latin typeface="Nikosh2" pitchFamily="2" charset="0"/>
                <a:cs typeface="Nikosh2" pitchFamily="2" charset="0"/>
              </a:rPr>
              <a:t>ব্যবধানঃ</a:t>
            </a:r>
            <a:r>
              <a:rPr lang="en-US" sz="1800" b="1" dirty="0" smtClean="0">
                <a:solidFill>
                  <a:srgbClr val="C00000"/>
                </a:solidFill>
                <a:latin typeface="Nikosh2" pitchFamily="2" charset="0"/>
                <a:cs typeface="Nikosh2" pitchFamily="2" charset="0"/>
              </a:rPr>
              <a:t> </a:t>
            </a:r>
            <a:r>
              <a:rPr lang="en-US" sz="1600" b="1" dirty="0" err="1" smtClean="0">
                <a:latin typeface="Nikosh2" pitchFamily="2" charset="0"/>
                <a:cs typeface="Nikosh2" pitchFamily="2" charset="0"/>
              </a:rPr>
              <a:t>সর্বোচ্চ</a:t>
            </a:r>
            <a:r>
              <a:rPr lang="en-US" sz="1600" b="1" dirty="0" smtClean="0">
                <a:latin typeface="Nikosh2" pitchFamily="2" charset="0"/>
                <a:cs typeface="Nikosh2" pitchFamily="2" charset="0"/>
              </a:rPr>
              <a:t> ১৫ </a:t>
            </a:r>
            <a:r>
              <a:rPr lang="en-US" sz="1600" b="1" dirty="0" err="1" smtClean="0">
                <a:latin typeface="Nikosh2" pitchFamily="2" charset="0"/>
                <a:cs typeface="Nikosh2" pitchFamily="2" charset="0"/>
              </a:rPr>
              <a:t>মাস</a:t>
            </a:r>
            <a:r>
              <a:rPr lang="en-US" sz="1600" b="1" dirty="0" smtClean="0">
                <a:latin typeface="Nikosh2" pitchFamily="2" charset="0"/>
                <a:cs typeface="Nikosh2" pitchFamily="2" charset="0"/>
              </a:rPr>
              <a:t> (</a:t>
            </a:r>
            <a:r>
              <a:rPr lang="en-US" sz="1600" b="1" dirty="0" err="1" smtClean="0">
                <a:latin typeface="Nikosh2" pitchFamily="2" charset="0"/>
                <a:cs typeface="Nikosh2" pitchFamily="2" charset="0"/>
              </a:rPr>
              <a:t>ব্যর্থতায়</a:t>
            </a:r>
            <a:r>
              <a:rPr lang="en-US" sz="1600" b="1" dirty="0" smtClean="0">
                <a:latin typeface="Nikosh2" pitchFamily="2" charset="0"/>
                <a:cs typeface="Nikosh2" pitchFamily="2" charset="0"/>
              </a:rPr>
              <a:t> </a:t>
            </a:r>
            <a:r>
              <a:rPr lang="en-US" sz="1600" b="1" dirty="0" err="1" smtClean="0">
                <a:latin typeface="Nikosh2" pitchFamily="2" charset="0"/>
                <a:cs typeface="Nikosh2" pitchFamily="2" charset="0"/>
              </a:rPr>
              <a:t>জরিমানা</a:t>
            </a:r>
            <a:r>
              <a:rPr lang="en-US" sz="1600" b="1" dirty="0" smtClean="0">
                <a:latin typeface="Nikosh2" pitchFamily="2" charset="0"/>
                <a:cs typeface="Nikosh2" pitchFamily="2" charset="0"/>
              </a:rPr>
              <a:t> </a:t>
            </a:r>
            <a:r>
              <a:rPr lang="en-US" sz="1600" b="1" dirty="0" err="1" smtClean="0">
                <a:latin typeface="Nikosh2" pitchFamily="2" charset="0"/>
                <a:cs typeface="Nikosh2" pitchFamily="2" charset="0"/>
              </a:rPr>
              <a:t>আরোপ</a:t>
            </a:r>
            <a:r>
              <a:rPr lang="en-US" sz="1600" b="1" dirty="0" smtClean="0">
                <a:latin typeface="Nikosh2" pitchFamily="2" charset="0"/>
                <a:cs typeface="Nikosh2" pitchFamily="2" charset="0"/>
              </a:rPr>
              <a:t>)</a:t>
            </a:r>
            <a:endParaRPr lang="en-US" sz="1800" b="1" dirty="0" smtClean="0">
              <a:latin typeface="Nikosh2" pitchFamily="2" charset="0"/>
              <a:cs typeface="Nikosh2" pitchFamily="2" charset="0"/>
            </a:endParaRPr>
          </a:p>
          <a:p>
            <a:pPr algn="just">
              <a:spcBef>
                <a:spcPts val="0"/>
              </a:spcBef>
              <a:buNone/>
            </a:pPr>
            <a:r>
              <a:rPr lang="en-US" sz="2800" b="1" dirty="0" smtClean="0">
                <a:solidFill>
                  <a:srgbClr val="00B05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সভার</a:t>
            </a:r>
            <a:r>
              <a:rPr lang="en-US" sz="2000" b="1" dirty="0" smtClean="0">
                <a:solidFill>
                  <a:srgbClr val="0070C0"/>
                </a:solidFill>
                <a:latin typeface="Nikosh2" pitchFamily="2" charset="0"/>
                <a:cs typeface="Nikosh2" pitchFamily="2" charset="0"/>
              </a:rPr>
              <a:t> </a:t>
            </a:r>
            <a:r>
              <a:rPr lang="en-US" sz="2000" b="1" dirty="0" err="1" smtClean="0">
                <a:solidFill>
                  <a:srgbClr val="0070C0"/>
                </a:solidFill>
                <a:latin typeface="Nikosh2" pitchFamily="2" charset="0"/>
                <a:cs typeface="Nikosh2" pitchFamily="2" charset="0"/>
              </a:rPr>
              <a:t>উদ্দেশ্য</a:t>
            </a:r>
            <a:r>
              <a:rPr lang="en-US" sz="2000" b="1" dirty="0" smtClean="0">
                <a:solidFill>
                  <a:srgbClr val="0070C0"/>
                </a:solidFill>
                <a:latin typeface="Nikosh2" pitchFamily="2" charset="0"/>
                <a:cs typeface="Nikosh2" pitchFamily="2" charset="0"/>
              </a:rPr>
              <a:t>: </a:t>
            </a:r>
            <a:endParaRPr lang="en-US" sz="2400" b="1" dirty="0" smtClean="0">
              <a:solidFill>
                <a:srgbClr val="0070C0"/>
              </a:solidFill>
              <a:latin typeface="Nikosh2" pitchFamily="2" charset="0"/>
              <a:cs typeface="Nikosh2" pitchFamily="2" charset="0"/>
            </a:endParaRPr>
          </a:p>
          <a:p>
            <a:pPr lvl="1">
              <a:spcBef>
                <a:spcPts val="0"/>
              </a:spcBef>
              <a:buNone/>
            </a:pPr>
            <a:r>
              <a:rPr lang="en-US" sz="1800" b="1" dirty="0" smtClean="0">
                <a:latin typeface="Nikosh2" pitchFamily="2" charset="0"/>
                <a:cs typeface="Nikosh2" pitchFamily="2" charset="0"/>
              </a:rPr>
              <a:t>ক) </a:t>
            </a:r>
            <a:r>
              <a:rPr lang="en-US" sz="1800" b="1" dirty="0" err="1" smtClean="0">
                <a:latin typeface="Nikosh2" pitchFamily="2" charset="0"/>
                <a:cs typeface="Nikosh2" pitchFamily="2" charset="0"/>
              </a:rPr>
              <a:t>পূর্ববর্তী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বার্ষিক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সভার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কার্যবিবরনী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অনুমোদন</a:t>
            </a:r>
            <a:endParaRPr lang="en-US" sz="1800" b="1" dirty="0" smtClean="0">
              <a:latin typeface="Nikosh2" pitchFamily="2" charset="0"/>
              <a:cs typeface="Nikosh2" pitchFamily="2" charset="0"/>
            </a:endParaRPr>
          </a:p>
          <a:p>
            <a:pPr lvl="1">
              <a:spcBef>
                <a:spcPts val="0"/>
              </a:spcBef>
              <a:buNone/>
            </a:pPr>
            <a:r>
              <a:rPr lang="en-US" sz="1800" b="1" dirty="0" smtClean="0">
                <a:latin typeface="Nikosh2" pitchFamily="2" charset="0"/>
                <a:cs typeface="Nikosh2" pitchFamily="2" charset="0"/>
              </a:rPr>
              <a:t>খ) </a:t>
            </a:r>
            <a:r>
              <a:rPr lang="en-US" sz="1800" b="1" dirty="0" err="1" smtClean="0">
                <a:latin typeface="Nikosh2" pitchFamily="2" charset="0"/>
                <a:cs typeface="Nikosh2" pitchFamily="2" charset="0"/>
              </a:rPr>
              <a:t>আর্থিক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বিবরনী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বার্ষিক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হিসাব</a:t>
            </a:r>
            <a:r>
              <a:rPr lang="en-US" sz="1800" b="1" dirty="0" smtClean="0">
                <a:latin typeface="Nikosh2" pitchFamily="2" charset="0"/>
                <a:cs typeface="Nikosh2" pitchFamily="2" charset="0"/>
              </a:rPr>
              <a:t>(</a:t>
            </a:r>
            <a:r>
              <a:rPr lang="en-US" sz="1800" b="1" dirty="0" err="1" smtClean="0">
                <a:latin typeface="Nikosh2" pitchFamily="2" charset="0"/>
                <a:cs typeface="Nikosh2" pitchFamily="2" charset="0"/>
              </a:rPr>
              <a:t>লাভ-ক্ষতি</a:t>
            </a:r>
            <a:r>
              <a:rPr lang="en-US" sz="1800" b="1" dirty="0" smtClean="0">
                <a:latin typeface="Nikosh2" pitchFamily="2" charset="0"/>
                <a:cs typeface="Nikosh2" pitchFamily="2" charset="0"/>
              </a:rPr>
              <a:t> ও </a:t>
            </a:r>
            <a:r>
              <a:rPr lang="en-US" sz="1800" b="1" dirty="0" err="1" smtClean="0">
                <a:latin typeface="Nikosh2" pitchFamily="2" charset="0"/>
                <a:cs typeface="Nikosh2" pitchFamily="2" charset="0"/>
              </a:rPr>
              <a:t>স্থিতিপত্র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ডাইরেক্টর’স</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রিপোর্ট</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এবং</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অডিটর’স</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রিপোর্ট</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অনুমোদন</a:t>
            </a:r>
            <a:r>
              <a:rPr lang="en-US" sz="1800" b="1" dirty="0" smtClean="0">
                <a:latin typeface="Nikosh2" pitchFamily="2" charset="0"/>
                <a:cs typeface="Nikosh2" pitchFamily="2" charset="0"/>
              </a:rPr>
              <a:t>;</a:t>
            </a:r>
          </a:p>
          <a:p>
            <a:pPr lvl="1">
              <a:spcBef>
                <a:spcPts val="0"/>
              </a:spcBef>
              <a:buNone/>
            </a:pPr>
            <a:r>
              <a:rPr lang="en-US" sz="1800" b="1" dirty="0" smtClean="0">
                <a:latin typeface="Nikosh2" pitchFamily="2" charset="0"/>
                <a:cs typeface="Nikosh2" pitchFamily="2" charset="0"/>
              </a:rPr>
              <a:t>গ) </a:t>
            </a:r>
            <a:r>
              <a:rPr lang="en-US" sz="1800" b="1" dirty="0" err="1" smtClean="0">
                <a:latin typeface="Nikosh2" pitchFamily="2" charset="0"/>
                <a:cs typeface="Nikosh2" pitchFamily="2" charset="0"/>
              </a:rPr>
              <a:t>নতুন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পরিচালক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নিয়োগ</a:t>
            </a:r>
            <a:r>
              <a:rPr lang="en-US" sz="1800" b="1" dirty="0" smtClean="0">
                <a:latin typeface="Nikosh2" pitchFamily="2" charset="0"/>
                <a:cs typeface="Nikosh2" pitchFamily="2" charset="0"/>
              </a:rPr>
              <a:t>/</a:t>
            </a:r>
            <a:r>
              <a:rPr lang="en-US" sz="1800" b="1" dirty="0" err="1" smtClean="0">
                <a:latin typeface="Nikosh2" pitchFamily="2" charset="0"/>
                <a:cs typeface="Nikosh2" pitchFamily="2" charset="0"/>
              </a:rPr>
              <a:t>নির্বাচন</a:t>
            </a:r>
            <a:r>
              <a:rPr lang="en-US" sz="1800" b="1" dirty="0" smtClean="0">
                <a:latin typeface="Nikosh2" pitchFamily="2" charset="0"/>
                <a:cs typeface="Nikosh2" pitchFamily="2" charset="0"/>
              </a:rPr>
              <a:t>;</a:t>
            </a:r>
          </a:p>
          <a:p>
            <a:pPr lvl="1">
              <a:spcBef>
                <a:spcPts val="0"/>
              </a:spcBef>
              <a:buNone/>
            </a:pPr>
            <a:r>
              <a:rPr lang="en-US" sz="1800" b="1" dirty="0" smtClean="0">
                <a:latin typeface="Nikosh2" pitchFamily="2" charset="0"/>
                <a:cs typeface="Nikosh2" pitchFamily="2" charset="0"/>
              </a:rPr>
              <a:t>ঘ) </a:t>
            </a:r>
            <a:r>
              <a:rPr lang="en-US" sz="1800" b="1" dirty="0" err="1" smtClean="0">
                <a:latin typeface="Nikosh2" pitchFamily="2" charset="0"/>
                <a:cs typeface="Nikosh2" pitchFamily="2" charset="0"/>
              </a:rPr>
              <a:t>পরিচালক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আবর্তন</a:t>
            </a:r>
            <a:r>
              <a:rPr lang="en-US" sz="1800" b="1" dirty="0" smtClean="0">
                <a:latin typeface="Nikosh2" pitchFamily="2" charset="0"/>
                <a:cs typeface="Nikosh2" pitchFamily="2" charset="0"/>
              </a:rPr>
              <a:t>;</a:t>
            </a:r>
          </a:p>
          <a:p>
            <a:pPr lvl="1">
              <a:spcBef>
                <a:spcPts val="0"/>
              </a:spcBef>
              <a:buNone/>
            </a:pPr>
            <a:r>
              <a:rPr lang="en-US" sz="1800" b="1" dirty="0" smtClean="0">
                <a:latin typeface="Nikosh2" pitchFamily="2" charset="0"/>
                <a:cs typeface="Nikosh2" pitchFamily="2" charset="0"/>
              </a:rPr>
              <a:t>ঙ) </a:t>
            </a:r>
            <a:r>
              <a:rPr lang="en-US" sz="1800" b="1" dirty="0" err="1" smtClean="0">
                <a:latin typeface="Nikosh2" pitchFamily="2" charset="0"/>
                <a:cs typeface="Nikosh2" pitchFamily="2" charset="0"/>
              </a:rPr>
              <a:t>শেয়ারহোল্ডারদের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লভ্যাংশ</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বন্টনের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অনুমোদন</a:t>
            </a:r>
            <a:r>
              <a:rPr lang="en-US" sz="1800" b="1" dirty="0" smtClean="0">
                <a:latin typeface="Nikosh2" pitchFamily="2" charset="0"/>
                <a:cs typeface="Nikosh2" pitchFamily="2" charset="0"/>
              </a:rPr>
              <a:t>;</a:t>
            </a:r>
          </a:p>
          <a:p>
            <a:pPr lvl="1">
              <a:spcBef>
                <a:spcPts val="0"/>
              </a:spcBef>
              <a:buNone/>
            </a:pPr>
            <a:r>
              <a:rPr lang="en-US" sz="1800" b="1" dirty="0" smtClean="0">
                <a:latin typeface="Nikosh2" pitchFamily="2" charset="0"/>
                <a:cs typeface="Nikosh2" pitchFamily="2" charset="0"/>
              </a:rPr>
              <a:t>চ) </a:t>
            </a:r>
            <a:r>
              <a:rPr lang="en-US" sz="1800" b="1" dirty="0" err="1" smtClean="0">
                <a:latin typeface="Nikosh2" pitchFamily="2" charset="0"/>
                <a:cs typeface="Nikosh2" pitchFamily="2" charset="0"/>
              </a:rPr>
              <a:t>কর্মচারীদের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বোনাস</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অনুমোদন</a:t>
            </a:r>
            <a:r>
              <a:rPr lang="en-US" sz="1800" b="1" dirty="0" smtClean="0">
                <a:latin typeface="Nikosh2" pitchFamily="2" charset="0"/>
                <a:cs typeface="Nikosh2" pitchFamily="2" charset="0"/>
              </a:rPr>
              <a:t>;</a:t>
            </a:r>
          </a:p>
          <a:p>
            <a:pPr lvl="1">
              <a:spcBef>
                <a:spcPts val="0"/>
              </a:spcBef>
              <a:buNone/>
            </a:pPr>
            <a:r>
              <a:rPr lang="en-US" sz="1800" b="1" dirty="0" smtClean="0">
                <a:latin typeface="Nikosh2" pitchFamily="2" charset="0"/>
                <a:cs typeface="Nikosh2" pitchFamily="2" charset="0"/>
              </a:rPr>
              <a:t>ছ) </a:t>
            </a:r>
            <a:r>
              <a:rPr lang="en-US" sz="1800" b="1" dirty="0" err="1" smtClean="0">
                <a:latin typeface="Nikosh2" pitchFamily="2" charset="0"/>
                <a:cs typeface="Nikosh2" pitchFamily="2" charset="0"/>
              </a:rPr>
              <a:t>নিরীক্ষক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নিয়োগ</a:t>
            </a:r>
            <a:r>
              <a:rPr lang="en-US" sz="1800" b="1" dirty="0" smtClean="0">
                <a:latin typeface="Nikosh2" pitchFamily="2" charset="0"/>
                <a:cs typeface="Nikosh2" pitchFamily="2" charset="0"/>
              </a:rPr>
              <a:t> ও </a:t>
            </a:r>
            <a:r>
              <a:rPr lang="en-US" sz="1800" b="1" dirty="0" err="1" smtClean="0">
                <a:latin typeface="Nikosh2" pitchFamily="2" charset="0"/>
                <a:cs typeface="Nikosh2" pitchFamily="2" charset="0"/>
              </a:rPr>
              <a:t>তাদের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পারিশ্রমিক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নির্ধারণ</a:t>
            </a:r>
            <a:r>
              <a:rPr lang="en-US" sz="1800" b="1" dirty="0" smtClean="0">
                <a:latin typeface="Nikosh2" pitchFamily="2" charset="0"/>
                <a:cs typeface="Nikosh2" pitchFamily="2" charset="0"/>
              </a:rPr>
              <a:t>;</a:t>
            </a:r>
          </a:p>
          <a:p>
            <a:pPr lvl="1">
              <a:spcBef>
                <a:spcPts val="0"/>
              </a:spcBef>
              <a:buNone/>
            </a:pPr>
            <a:r>
              <a:rPr lang="en-US" sz="1800" b="1" dirty="0" err="1" smtClean="0">
                <a:solidFill>
                  <a:srgbClr val="C00000"/>
                </a:solidFill>
                <a:latin typeface="Nikosh2" pitchFamily="2" charset="0"/>
                <a:cs typeface="Nikosh2" pitchFamily="2" charset="0"/>
              </a:rPr>
              <a:t>বার্ষিক</a:t>
            </a:r>
            <a:r>
              <a:rPr lang="en-US" sz="1800" b="1" dirty="0" smtClean="0">
                <a:solidFill>
                  <a:srgbClr val="C00000"/>
                </a:solidFill>
                <a:latin typeface="Nikosh2" pitchFamily="2" charset="0"/>
                <a:cs typeface="Nikosh2" pitchFamily="2" charset="0"/>
              </a:rPr>
              <a:t> </a:t>
            </a:r>
            <a:r>
              <a:rPr lang="en-US" sz="1800" b="1" dirty="0" err="1" smtClean="0">
                <a:solidFill>
                  <a:srgbClr val="C00000"/>
                </a:solidFill>
                <a:latin typeface="Nikosh2" pitchFamily="2" charset="0"/>
                <a:cs typeface="Nikosh2" pitchFamily="2" charset="0"/>
              </a:rPr>
              <a:t>সাধারণ</a:t>
            </a:r>
            <a:r>
              <a:rPr lang="en-US" sz="1800" b="1" dirty="0" smtClean="0">
                <a:solidFill>
                  <a:srgbClr val="C00000"/>
                </a:solidFill>
                <a:latin typeface="Nikosh2" pitchFamily="2" charset="0"/>
                <a:cs typeface="Nikosh2" pitchFamily="2" charset="0"/>
              </a:rPr>
              <a:t> </a:t>
            </a:r>
            <a:r>
              <a:rPr lang="en-US" sz="1800" b="1" dirty="0" err="1" smtClean="0">
                <a:solidFill>
                  <a:srgbClr val="C00000"/>
                </a:solidFill>
                <a:latin typeface="Nikosh2" pitchFamily="2" charset="0"/>
                <a:cs typeface="Nikosh2" pitchFamily="2" charset="0"/>
              </a:rPr>
              <a:t>সভা</a:t>
            </a:r>
            <a:r>
              <a:rPr lang="en-US" sz="1800" b="1" dirty="0" smtClean="0">
                <a:solidFill>
                  <a:srgbClr val="C00000"/>
                </a:solidFill>
                <a:latin typeface="Nikosh2" pitchFamily="2" charset="0"/>
                <a:cs typeface="Nikosh2" pitchFamily="2" charset="0"/>
              </a:rPr>
              <a:t> </a:t>
            </a:r>
            <a:r>
              <a:rPr lang="en-US" sz="1800" b="1" dirty="0" err="1" smtClean="0">
                <a:solidFill>
                  <a:srgbClr val="C00000"/>
                </a:solidFill>
                <a:latin typeface="Nikosh2" pitchFamily="2" charset="0"/>
                <a:cs typeface="Nikosh2" pitchFamily="2" charset="0"/>
              </a:rPr>
              <a:t>অনুষ্ঠানের</a:t>
            </a:r>
            <a:r>
              <a:rPr lang="en-US" sz="1800" b="1" dirty="0" smtClean="0">
                <a:solidFill>
                  <a:srgbClr val="C00000"/>
                </a:solidFill>
                <a:latin typeface="Nikosh2" pitchFamily="2" charset="0"/>
                <a:cs typeface="Nikosh2" pitchFamily="2" charset="0"/>
              </a:rPr>
              <a:t> </a:t>
            </a:r>
            <a:r>
              <a:rPr lang="en-US" sz="1800" b="1" dirty="0" err="1" smtClean="0">
                <a:solidFill>
                  <a:srgbClr val="C00000"/>
                </a:solidFill>
                <a:latin typeface="Nikosh2" pitchFamily="2" charset="0"/>
                <a:cs typeface="Nikosh2" pitchFamily="2" charset="0"/>
              </a:rPr>
              <a:t>নিয়মাবলী</a:t>
            </a:r>
            <a:r>
              <a:rPr lang="en-US" sz="1800" b="1" dirty="0" smtClean="0">
                <a:solidFill>
                  <a:srgbClr val="C00000"/>
                </a:solidFill>
                <a:latin typeface="Nikosh2" pitchFamily="2" charset="0"/>
                <a:cs typeface="Nikosh2" pitchFamily="2" charset="0"/>
              </a:rPr>
              <a:t> :</a:t>
            </a:r>
          </a:p>
          <a:p>
            <a:pPr algn="just">
              <a:buFont typeface="Wingdings" pitchFamily="2" charset="2"/>
              <a:buChar char="q"/>
            </a:pPr>
            <a:r>
              <a:rPr lang="en-US" sz="1800" b="1" dirty="0" err="1" smtClean="0">
                <a:solidFill>
                  <a:srgbClr val="00B050"/>
                </a:solidFill>
                <a:latin typeface="Nikosh2" pitchFamily="2" charset="0"/>
                <a:cs typeface="Nikosh2" pitchFamily="2" charset="0"/>
              </a:rPr>
              <a:t>সভার</a:t>
            </a:r>
            <a:r>
              <a:rPr lang="en-US" sz="1800" b="1" dirty="0" smtClean="0">
                <a:solidFill>
                  <a:srgbClr val="00B050"/>
                </a:solidFill>
                <a:latin typeface="Nikosh2" pitchFamily="2" charset="0"/>
                <a:cs typeface="Nikosh2" pitchFamily="2" charset="0"/>
              </a:rPr>
              <a:t> </a:t>
            </a:r>
            <a:r>
              <a:rPr lang="en-US" sz="1800" b="1" dirty="0" err="1" smtClean="0">
                <a:solidFill>
                  <a:srgbClr val="00B050"/>
                </a:solidFill>
                <a:latin typeface="Nikosh2" pitchFamily="2" charset="0"/>
                <a:cs typeface="Nikosh2" pitchFamily="2" charset="0"/>
              </a:rPr>
              <a:t>নোটিশ</a:t>
            </a:r>
            <a:r>
              <a:rPr lang="en-US" sz="1800" b="1" dirty="0" smtClean="0">
                <a:solidFill>
                  <a:srgbClr val="00B050"/>
                </a:solidFill>
                <a:latin typeface="Nikosh2" pitchFamily="2" charset="0"/>
                <a:cs typeface="Nikosh2" pitchFamily="2" charset="0"/>
              </a:rPr>
              <a:t> </a:t>
            </a:r>
            <a:r>
              <a:rPr lang="en-US" sz="1800" b="1" dirty="0" err="1" smtClean="0">
                <a:solidFill>
                  <a:srgbClr val="00B050"/>
                </a:solidFill>
                <a:latin typeface="Nikosh2" pitchFamily="2" charset="0"/>
                <a:cs typeface="Nikosh2" pitchFamily="2" charset="0"/>
              </a:rPr>
              <a:t>প্রদান</a:t>
            </a:r>
            <a:r>
              <a:rPr lang="en-US" sz="1800" b="1" dirty="0" smtClean="0">
                <a:solidFill>
                  <a:srgbClr val="00B050"/>
                </a:solidFill>
                <a:latin typeface="Nikosh2" pitchFamily="2" charset="0"/>
                <a:cs typeface="Nikosh2" pitchFamily="2" charset="0"/>
              </a:rPr>
              <a:t>: </a:t>
            </a:r>
            <a:r>
              <a:rPr lang="en-US" sz="1800" b="1" dirty="0" err="1" smtClean="0">
                <a:latin typeface="Nikosh2" pitchFamily="2" charset="0"/>
                <a:cs typeface="Nikosh2" pitchFamily="2" charset="0"/>
              </a:rPr>
              <a:t>কমপক্ষে</a:t>
            </a:r>
            <a:r>
              <a:rPr lang="en-US" sz="1800" b="1" dirty="0" smtClean="0">
                <a:latin typeface="Nikosh2" pitchFamily="2" charset="0"/>
                <a:cs typeface="Nikosh2" pitchFamily="2" charset="0"/>
              </a:rPr>
              <a:t> ২১ (২০২০ </a:t>
            </a:r>
            <a:r>
              <a:rPr lang="en-US" sz="1800" b="1" dirty="0" err="1" smtClean="0">
                <a:latin typeface="Nikosh2" pitchFamily="2" charset="0"/>
                <a:cs typeface="Nikosh2" pitchFamily="2" charset="0"/>
              </a:rPr>
              <a:t>সালের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সংশোধনী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অনুযায়ী,র্আগে</a:t>
            </a:r>
            <a:r>
              <a:rPr lang="en-US" sz="1800" b="1" dirty="0" smtClean="0">
                <a:latin typeface="Nikosh2" pitchFamily="2" charset="0"/>
                <a:cs typeface="Nikosh2" pitchFamily="2" charset="0"/>
              </a:rPr>
              <a:t> ১৪ </a:t>
            </a:r>
            <a:r>
              <a:rPr lang="en-US" sz="1800" b="1" dirty="0" err="1" smtClean="0">
                <a:latin typeface="Nikosh2" pitchFamily="2" charset="0"/>
                <a:cs typeface="Nikosh2" pitchFamily="2" charset="0"/>
              </a:rPr>
              <a:t>দিন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ছিল</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দিন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আগে</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সভার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স্থান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তারিখ</a:t>
            </a:r>
            <a:r>
              <a:rPr lang="en-US" sz="1800" b="1" dirty="0" smtClean="0">
                <a:latin typeface="Nikosh2" pitchFamily="2" charset="0"/>
                <a:cs typeface="Nikosh2" pitchFamily="2" charset="0"/>
              </a:rPr>
              <a:t> ও </a:t>
            </a:r>
            <a:r>
              <a:rPr lang="en-US" sz="1800" b="1" dirty="0" err="1" smtClean="0">
                <a:latin typeface="Nikosh2" pitchFamily="2" charset="0"/>
                <a:cs typeface="Nikosh2" pitchFamily="2" charset="0"/>
              </a:rPr>
              <a:t>সময়</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উল্লেখ</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সভার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আহবানের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নোটিশ</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দিতে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হবে</a:t>
            </a:r>
            <a:r>
              <a:rPr lang="en-US" sz="1800" b="1" dirty="0" smtClean="0">
                <a:latin typeface="Nikosh2" pitchFamily="2" charset="0"/>
                <a:cs typeface="Nikosh2" pitchFamily="2" charset="0"/>
              </a:rPr>
              <a:t>;</a:t>
            </a:r>
          </a:p>
          <a:p>
            <a:pPr algn="just">
              <a:buFont typeface="Wingdings" pitchFamily="2" charset="2"/>
              <a:buChar char="q"/>
            </a:pPr>
            <a:r>
              <a:rPr lang="en-US" sz="1800" b="1" dirty="0" err="1" smtClean="0">
                <a:solidFill>
                  <a:srgbClr val="00B050"/>
                </a:solidFill>
                <a:latin typeface="Nikosh2" pitchFamily="2" charset="0"/>
                <a:cs typeface="Nikosh2" pitchFamily="2" charset="0"/>
              </a:rPr>
              <a:t>এজেন্ডা</a:t>
            </a:r>
            <a:r>
              <a:rPr lang="en-US" sz="1800" b="1" dirty="0" smtClean="0">
                <a:solidFill>
                  <a:srgbClr val="00B050"/>
                </a:solidFill>
                <a:latin typeface="Nikosh2" pitchFamily="2" charset="0"/>
                <a:cs typeface="Nikosh2" pitchFamily="2" charset="0"/>
              </a:rPr>
              <a:t> ও </a:t>
            </a:r>
            <a:r>
              <a:rPr lang="en-US" sz="1800" b="1" dirty="0" err="1" smtClean="0">
                <a:solidFill>
                  <a:srgbClr val="00B050"/>
                </a:solidFill>
                <a:latin typeface="Nikosh2" pitchFamily="2" charset="0"/>
                <a:cs typeface="Nikosh2" pitchFamily="2" charset="0"/>
              </a:rPr>
              <a:t>বার্ষিক</a:t>
            </a:r>
            <a:r>
              <a:rPr lang="en-US" sz="1800" b="1" dirty="0" smtClean="0">
                <a:solidFill>
                  <a:srgbClr val="00B050"/>
                </a:solidFill>
                <a:latin typeface="Nikosh2" pitchFamily="2" charset="0"/>
                <a:cs typeface="Nikosh2" pitchFamily="2" charset="0"/>
              </a:rPr>
              <a:t> </a:t>
            </a:r>
            <a:r>
              <a:rPr lang="en-US" sz="1800" b="1" dirty="0" err="1" smtClean="0">
                <a:solidFill>
                  <a:srgbClr val="00B050"/>
                </a:solidFill>
                <a:latin typeface="Nikosh2" pitchFamily="2" charset="0"/>
                <a:cs typeface="Nikosh2" pitchFamily="2" charset="0"/>
              </a:rPr>
              <a:t>প্রতিবেদন</a:t>
            </a:r>
            <a:r>
              <a:rPr lang="en-US" sz="1800" b="1" dirty="0" smtClean="0">
                <a:solidFill>
                  <a:srgbClr val="00B050"/>
                </a:solidFill>
                <a:latin typeface="Nikosh2" pitchFamily="2" charset="0"/>
                <a:cs typeface="Nikosh2" pitchFamily="2" charset="0"/>
              </a:rPr>
              <a:t> </a:t>
            </a:r>
            <a:r>
              <a:rPr lang="en-US" sz="1800" b="1" dirty="0" err="1" smtClean="0">
                <a:solidFill>
                  <a:srgbClr val="00B050"/>
                </a:solidFill>
                <a:latin typeface="Nikosh2" pitchFamily="2" charset="0"/>
                <a:cs typeface="Nikosh2" pitchFamily="2" charset="0"/>
              </a:rPr>
              <a:t>প্রেরণ</a:t>
            </a:r>
            <a:r>
              <a:rPr lang="en-US" sz="1800" b="1" dirty="0" smtClean="0">
                <a:solidFill>
                  <a:srgbClr val="00B050"/>
                </a:solidFill>
                <a:latin typeface="Nikosh2" pitchFamily="2" charset="0"/>
                <a:cs typeface="Nikosh2" pitchFamily="2" charset="0"/>
              </a:rPr>
              <a:t>: </a:t>
            </a:r>
            <a:r>
              <a:rPr lang="en-US" sz="1800" b="1" dirty="0" err="1" smtClean="0">
                <a:latin typeface="Nikosh2" pitchFamily="2" charset="0"/>
                <a:cs typeface="Nikosh2" pitchFamily="2" charset="0"/>
              </a:rPr>
              <a:t>কোম্পানীর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বার্ষিক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প্রতিবেদন</a:t>
            </a:r>
            <a:r>
              <a:rPr lang="en-US" sz="1800" b="1" dirty="0" smtClean="0">
                <a:latin typeface="Nikosh2" pitchFamily="2" charset="0"/>
                <a:cs typeface="Nikosh2" pitchFamily="2" charset="0"/>
              </a:rPr>
              <a:t> ও </a:t>
            </a:r>
            <a:r>
              <a:rPr lang="en-US" sz="1800" b="1" dirty="0" err="1" smtClean="0">
                <a:latin typeface="Nikosh2" pitchFamily="2" charset="0"/>
                <a:cs typeface="Nikosh2" pitchFamily="2" charset="0"/>
              </a:rPr>
              <a:t>সভার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কার্যসূচী</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সদস্যদের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নিকট</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নোটিশের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সাথে</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প্রেরণ</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হবে</a:t>
            </a:r>
            <a:r>
              <a:rPr lang="en-US" sz="1800" b="1" dirty="0" smtClean="0">
                <a:latin typeface="Nikosh2" pitchFamily="2" charset="0"/>
                <a:cs typeface="Nikosh2" pitchFamily="2" charset="0"/>
              </a:rPr>
              <a:t>;</a:t>
            </a:r>
          </a:p>
          <a:p>
            <a:pPr algn="just">
              <a:buFont typeface="Wingdings" pitchFamily="2" charset="2"/>
              <a:buChar char="q"/>
            </a:pPr>
            <a:r>
              <a:rPr lang="en-US" sz="1800" b="1" dirty="0" err="1" smtClean="0">
                <a:latin typeface="Nikosh2" pitchFamily="2" charset="0"/>
                <a:cs typeface="Nikosh2" pitchFamily="2" charset="0"/>
              </a:rPr>
              <a:t>ব্যক্তিগতভাবে</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প্রক্সির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মাধ্যমে</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ভোট</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প্রদান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হবে</a:t>
            </a:r>
            <a:r>
              <a:rPr lang="en-US" sz="1800" b="1" dirty="0" smtClean="0">
                <a:latin typeface="Nikosh2" pitchFamily="2" charset="0"/>
                <a:cs typeface="Nikosh2" pitchFamily="2" charset="0"/>
              </a:rPr>
              <a:t>;</a:t>
            </a:r>
          </a:p>
          <a:p>
            <a:pPr algn="just">
              <a:buFont typeface="Wingdings" pitchFamily="2" charset="2"/>
              <a:buChar char="q"/>
            </a:pPr>
            <a:r>
              <a:rPr lang="en-US" sz="1800" b="1" dirty="0" err="1" smtClean="0">
                <a:latin typeface="Nikosh2" pitchFamily="2" charset="0"/>
                <a:cs typeface="Nikosh2" pitchFamily="2" charset="0"/>
              </a:rPr>
              <a:t>সভার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কার্যবিবরনী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লিপিবদ্ধ</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রাখতে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হবে</a:t>
            </a:r>
            <a:r>
              <a:rPr lang="en-US" sz="1800" b="1" dirty="0" smtClean="0">
                <a:latin typeface="Nikosh2" pitchFamily="2" charset="0"/>
                <a:cs typeface="Nikosh2" pitchFamily="2" charset="0"/>
              </a:rPr>
              <a:t>।</a:t>
            </a:r>
          </a:p>
          <a:p>
            <a:pPr lvl="1">
              <a:spcBef>
                <a:spcPts val="0"/>
              </a:spcBef>
              <a:buNone/>
            </a:pPr>
            <a:endParaRPr lang="en-US" sz="2000" b="1" dirty="0" smtClean="0">
              <a:latin typeface="Nikosh2" pitchFamily="2" charset="0"/>
              <a:cs typeface="Nikosh2" pitchFamily="2" charset="0"/>
            </a:endParaRPr>
          </a:p>
          <a:p>
            <a:pPr lvl="1">
              <a:buNone/>
            </a:pPr>
            <a:endParaRPr lang="en-US" sz="20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066800"/>
          </a:xfrm>
        </p:spPr>
        <p:txBody>
          <a:bodyPr>
            <a:noAutofit/>
          </a:bodyPr>
          <a:lstStyle/>
          <a:p>
            <a:pPr algn="ctr"/>
            <a:r>
              <a:rPr lang="en-US" sz="2800" b="1" dirty="0" err="1" smtClean="0">
                <a:solidFill>
                  <a:srgbClr val="C00000"/>
                </a:solidFill>
                <a:latin typeface="Nikosh2" pitchFamily="2" charset="0"/>
                <a:cs typeface="Nikosh2" pitchFamily="2" charset="0"/>
              </a:rPr>
              <a:t>অসাধারণ</a:t>
            </a:r>
            <a:r>
              <a:rPr lang="en-US" sz="2800" b="1" dirty="0" smtClean="0">
                <a:solidFill>
                  <a:srgbClr val="C00000"/>
                </a:solidFill>
                <a:latin typeface="Nikosh2" pitchFamily="2" charset="0"/>
                <a:cs typeface="Nikosh2" pitchFamily="2" charset="0"/>
              </a:rPr>
              <a:t> </a:t>
            </a:r>
            <a:r>
              <a:rPr lang="en-US" sz="2800" b="1" dirty="0" err="1" smtClean="0">
                <a:solidFill>
                  <a:srgbClr val="C00000"/>
                </a:solidFill>
                <a:latin typeface="Nikosh2" pitchFamily="2" charset="0"/>
                <a:cs typeface="Nikosh2" pitchFamily="2" charset="0"/>
              </a:rPr>
              <a:t>সভা</a:t>
            </a:r>
            <a:r>
              <a:rPr lang="en-US" sz="2800" b="1" dirty="0" smtClean="0">
                <a:solidFill>
                  <a:srgbClr val="C00000"/>
                </a:solidFill>
                <a:latin typeface="Nikosh2" pitchFamily="2" charset="0"/>
                <a:cs typeface="Nikosh2" pitchFamily="2" charset="0"/>
              </a:rPr>
              <a:t> ( Extra-ordinary General Meeting): ধারা-৮৭ </a:t>
            </a:r>
            <a:r>
              <a:rPr lang="en-US" sz="2400" b="1" dirty="0" smtClean="0">
                <a:solidFill>
                  <a:srgbClr val="92D050"/>
                </a:solidFill>
                <a:latin typeface="Nikosh2" pitchFamily="2" charset="0"/>
                <a:cs typeface="Nikosh2" pitchFamily="2" charset="0"/>
              </a:rPr>
              <a:t>:</a:t>
            </a:r>
          </a:p>
        </p:txBody>
      </p:sp>
      <p:sp>
        <p:nvSpPr>
          <p:cNvPr id="3" name="Content Placeholder 2"/>
          <p:cNvSpPr>
            <a:spLocks noGrp="1"/>
          </p:cNvSpPr>
          <p:nvPr>
            <p:ph idx="1"/>
          </p:nvPr>
        </p:nvSpPr>
        <p:spPr>
          <a:xfrm>
            <a:off x="0" y="685800"/>
            <a:ext cx="9144000" cy="6172200"/>
          </a:xfrm>
        </p:spPr>
        <p:txBody>
          <a:bodyPr/>
          <a:lstStyle/>
          <a:p>
            <a:pPr algn="just">
              <a:buNone/>
            </a:pPr>
            <a:r>
              <a:rPr lang="en-US" sz="2400" b="1" dirty="0" smtClean="0">
                <a:solidFill>
                  <a:srgbClr val="00B050"/>
                </a:solidFill>
              </a:rPr>
              <a:t>	</a:t>
            </a:r>
            <a:r>
              <a:rPr lang="en-US" sz="2400" b="1" dirty="0" err="1" smtClean="0">
                <a:solidFill>
                  <a:srgbClr val="00B050"/>
                </a:solidFill>
                <a:latin typeface="Nikosh2" pitchFamily="2" charset="0"/>
                <a:cs typeface="Nikosh2" pitchFamily="2" charset="0"/>
              </a:rPr>
              <a:t>উদ্দেশ্য</a:t>
            </a:r>
            <a:r>
              <a:rPr lang="en-US" sz="2400" b="1" dirty="0" smtClean="0">
                <a:solidFill>
                  <a:srgbClr val="00B050"/>
                </a:solidFill>
                <a:latin typeface="Nikosh2" pitchFamily="2" charset="0"/>
                <a:cs typeface="Nikosh2" pitchFamily="2" charset="0"/>
              </a:rPr>
              <a:t>: </a:t>
            </a:r>
            <a:r>
              <a:rPr lang="en-US" sz="2400" b="1" dirty="0" err="1" smtClean="0">
                <a:latin typeface="Nikosh2" pitchFamily="2" charset="0"/>
                <a:cs typeface="Nikosh2" pitchFamily="2" charset="0"/>
              </a:rPr>
              <a:t>কোম্পানির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এমন</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কিছু</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কার্যক্রম</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আছে</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যা</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সংঘটনের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জন্য</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বিশেষ</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সিদ্ধান্ত</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গ্রহণের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প্রয়োজন</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হয়</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এসব</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বিশেষ</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সিদ্ভান্ত</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শুধুমাত্র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বিশেষ</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সাধারণ</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সভায়</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গ্রহন</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করা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যায়</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এসব</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বিশেষ</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প্রস্তাবনার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মধ্যে</a:t>
            </a:r>
            <a:r>
              <a:rPr lang="en-US" sz="2400" b="1" dirty="0" smtClean="0">
                <a:latin typeface="Nikosh2" pitchFamily="2" charset="0"/>
                <a:cs typeface="Nikosh2" pitchFamily="2" charset="0"/>
              </a:rPr>
              <a:t>-</a:t>
            </a:r>
          </a:p>
          <a:p>
            <a:pPr algn="just">
              <a:buNone/>
            </a:pPr>
            <a:r>
              <a:rPr lang="en-US" sz="2400" b="1" dirty="0" smtClean="0">
                <a:solidFill>
                  <a:srgbClr val="C00000"/>
                </a:solidFill>
                <a:latin typeface="Nikosh2" pitchFamily="2" charset="0"/>
                <a:cs typeface="Nikosh2" pitchFamily="2" charset="0"/>
              </a:rPr>
              <a:t>১) </a:t>
            </a:r>
            <a:r>
              <a:rPr lang="en-US" sz="2400" b="1" dirty="0" err="1" smtClean="0">
                <a:solidFill>
                  <a:srgbClr val="C00000"/>
                </a:solidFill>
                <a:latin typeface="Nikosh2" pitchFamily="2" charset="0"/>
                <a:cs typeface="Nikosh2" pitchFamily="2" charset="0"/>
              </a:rPr>
              <a:t>কোম্পানির</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নাম</a:t>
            </a:r>
            <a:r>
              <a:rPr lang="en-US" sz="2400" b="1" dirty="0" smtClean="0">
                <a:solidFill>
                  <a:srgbClr val="C00000"/>
                </a:solidFill>
                <a:latin typeface="Nikosh2" pitchFamily="2" charset="0"/>
                <a:cs typeface="Nikosh2" pitchFamily="2" charset="0"/>
              </a:rPr>
              <a:t>/</a:t>
            </a:r>
            <a:r>
              <a:rPr lang="en-US" sz="2400" b="1" dirty="0" err="1" smtClean="0">
                <a:solidFill>
                  <a:srgbClr val="C00000"/>
                </a:solidFill>
                <a:latin typeface="Nikosh2" pitchFamily="2" charset="0"/>
                <a:cs typeface="Nikosh2" pitchFamily="2" charset="0"/>
              </a:rPr>
              <a:t>মুলধন</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শেয়ার</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ক্যাপিটাল</a:t>
            </a:r>
            <a:r>
              <a:rPr lang="en-US" sz="2400" b="1" dirty="0" smtClean="0">
                <a:solidFill>
                  <a:srgbClr val="C00000"/>
                </a:solidFill>
                <a:latin typeface="Nikosh2" pitchFamily="2" charset="0"/>
                <a:cs typeface="Nikosh2" pitchFamily="2" charset="0"/>
              </a:rPr>
              <a:t>(</a:t>
            </a:r>
            <a:r>
              <a:rPr lang="en-US" sz="2400" b="1" dirty="0" err="1" smtClean="0">
                <a:solidFill>
                  <a:srgbClr val="C00000"/>
                </a:solidFill>
                <a:latin typeface="Nikosh2" pitchFamily="2" charset="0"/>
                <a:cs typeface="Nikosh2" pitchFamily="2" charset="0"/>
              </a:rPr>
              <a:t>হ্রাস</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পরিবর্তন</a:t>
            </a:r>
            <a:r>
              <a:rPr lang="en-US" sz="2400" b="1" dirty="0" smtClean="0">
                <a:solidFill>
                  <a:srgbClr val="C00000"/>
                </a:solidFill>
                <a:latin typeface="Nikosh2" pitchFamily="2" charset="0"/>
                <a:cs typeface="Nikosh2" pitchFamily="2" charset="0"/>
              </a:rPr>
              <a:t>;</a:t>
            </a:r>
          </a:p>
          <a:p>
            <a:pPr algn="just">
              <a:buNone/>
            </a:pPr>
            <a:r>
              <a:rPr lang="en-US" sz="2400" b="1" dirty="0" smtClean="0">
                <a:solidFill>
                  <a:srgbClr val="C00000"/>
                </a:solidFill>
                <a:latin typeface="Nikosh2" pitchFamily="2" charset="0"/>
                <a:cs typeface="Nikosh2" pitchFamily="2" charset="0"/>
              </a:rPr>
              <a:t>২) </a:t>
            </a:r>
            <a:r>
              <a:rPr lang="en-US" sz="2400" b="1" dirty="0" err="1" smtClean="0">
                <a:solidFill>
                  <a:srgbClr val="C00000"/>
                </a:solidFill>
                <a:latin typeface="Nikosh2" pitchFamily="2" charset="0"/>
                <a:cs typeface="Nikosh2" pitchFamily="2" charset="0"/>
              </a:rPr>
              <a:t>কোম্পানির</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আর্টিক্যাল</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বা</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মেমোরেন্ডাম</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এর</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কোন</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পরিবর্তণ</a:t>
            </a:r>
            <a:r>
              <a:rPr lang="en-US" sz="2400" b="1" dirty="0" smtClean="0">
                <a:solidFill>
                  <a:srgbClr val="C00000"/>
                </a:solidFill>
                <a:latin typeface="Nikosh2" pitchFamily="2" charset="0"/>
                <a:cs typeface="Nikosh2" pitchFamily="2" charset="0"/>
              </a:rPr>
              <a:t>/</a:t>
            </a:r>
            <a:r>
              <a:rPr lang="en-US" sz="2400" b="1" dirty="0" err="1" smtClean="0">
                <a:solidFill>
                  <a:srgbClr val="C00000"/>
                </a:solidFill>
                <a:latin typeface="Nikosh2" pitchFamily="2" charset="0"/>
                <a:cs typeface="Nikosh2" pitchFamily="2" charset="0"/>
              </a:rPr>
              <a:t>সংশোধন</a:t>
            </a:r>
            <a:r>
              <a:rPr lang="en-US" sz="2400" b="1" dirty="0" smtClean="0">
                <a:solidFill>
                  <a:srgbClr val="C00000"/>
                </a:solidFill>
                <a:latin typeface="Nikosh2" pitchFamily="2" charset="0"/>
                <a:cs typeface="Nikosh2" pitchFamily="2" charset="0"/>
              </a:rPr>
              <a:t>,</a:t>
            </a:r>
          </a:p>
          <a:p>
            <a:pPr algn="just">
              <a:buNone/>
            </a:pPr>
            <a:r>
              <a:rPr lang="en-US" sz="2400" b="1" dirty="0" smtClean="0">
                <a:solidFill>
                  <a:srgbClr val="C00000"/>
                </a:solidFill>
                <a:latin typeface="Nikosh2" pitchFamily="2" charset="0"/>
                <a:cs typeface="Nikosh2" pitchFamily="2" charset="0"/>
              </a:rPr>
              <a:t>৩)  </a:t>
            </a:r>
            <a:r>
              <a:rPr lang="en-US" sz="2400" b="1" dirty="0" err="1" smtClean="0">
                <a:solidFill>
                  <a:srgbClr val="C00000"/>
                </a:solidFill>
                <a:latin typeface="Nikosh2" pitchFamily="2" charset="0"/>
                <a:cs typeface="Nikosh2" pitchFamily="2" charset="0"/>
              </a:rPr>
              <a:t>শেয়ারহোল্ডারদের</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অগ্রক্রয়</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প্রিয়েমশন</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অধিকার</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খর্বকরণ</a:t>
            </a:r>
            <a:r>
              <a:rPr lang="en-US" sz="2400" b="1" dirty="0" smtClean="0">
                <a:solidFill>
                  <a:srgbClr val="C00000"/>
                </a:solidFill>
                <a:latin typeface="Nikosh2" pitchFamily="2" charset="0"/>
                <a:cs typeface="Nikosh2" pitchFamily="2" charset="0"/>
              </a:rPr>
              <a:t>;</a:t>
            </a:r>
          </a:p>
          <a:p>
            <a:pPr algn="just">
              <a:buNone/>
            </a:pPr>
            <a:r>
              <a:rPr lang="en-US" sz="2400" b="1" dirty="0" smtClean="0">
                <a:solidFill>
                  <a:srgbClr val="C00000"/>
                </a:solidFill>
                <a:latin typeface="Nikosh2" pitchFamily="2" charset="0"/>
                <a:cs typeface="Nikosh2" pitchFamily="2" charset="0"/>
              </a:rPr>
              <a:t>৪) </a:t>
            </a:r>
            <a:r>
              <a:rPr lang="en-US" sz="2400" b="1" dirty="0" err="1" smtClean="0">
                <a:solidFill>
                  <a:srgbClr val="C00000"/>
                </a:solidFill>
                <a:latin typeface="Nikosh2" pitchFamily="2" charset="0"/>
                <a:cs typeface="Nikosh2" pitchFamily="2" charset="0"/>
              </a:rPr>
              <a:t>নতুন</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শেয়ার</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বা</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রাইট</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শেয়ার</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ইস্যু</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শেয়ারের</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মূল্য</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পুনঃনির্ধারণ</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বন্ড</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ইস্যু</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ইত্যাদি</a:t>
            </a:r>
            <a:r>
              <a:rPr lang="en-US" sz="2400" b="1" dirty="0" smtClean="0">
                <a:solidFill>
                  <a:srgbClr val="C00000"/>
                </a:solidFill>
                <a:latin typeface="Nikosh2" pitchFamily="2" charset="0"/>
                <a:cs typeface="Nikosh2" pitchFamily="2" charset="0"/>
              </a:rPr>
              <a:t>;</a:t>
            </a:r>
          </a:p>
          <a:p>
            <a:pPr algn="just">
              <a:buNone/>
            </a:pPr>
            <a:r>
              <a:rPr lang="en-US" sz="2400" b="1" dirty="0" smtClean="0">
                <a:solidFill>
                  <a:srgbClr val="C00000"/>
                </a:solidFill>
                <a:latin typeface="Nikosh2" pitchFamily="2" charset="0"/>
                <a:cs typeface="Nikosh2" pitchFamily="2" charset="0"/>
              </a:rPr>
              <a:t>৫) </a:t>
            </a:r>
            <a:r>
              <a:rPr lang="en-US" sz="2400" b="1" dirty="0" err="1" smtClean="0">
                <a:solidFill>
                  <a:srgbClr val="C00000"/>
                </a:solidFill>
                <a:latin typeface="Nikosh2" pitchFamily="2" charset="0"/>
                <a:cs typeface="Nikosh2" pitchFamily="2" charset="0"/>
              </a:rPr>
              <a:t>কোম্পানির</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স্টেটাস</a:t>
            </a:r>
            <a:r>
              <a:rPr lang="en-US" sz="2400" b="1" dirty="0" smtClean="0">
                <a:solidFill>
                  <a:srgbClr val="C00000"/>
                </a:solidFill>
                <a:latin typeface="Nikosh2" pitchFamily="2" charset="0"/>
                <a:cs typeface="Nikosh2" pitchFamily="2" charset="0"/>
              </a:rPr>
              <a:t> </a:t>
            </a:r>
            <a:r>
              <a:rPr lang="en-US" sz="2400" b="1" dirty="0" err="1" smtClean="0">
                <a:solidFill>
                  <a:srgbClr val="C00000"/>
                </a:solidFill>
                <a:latin typeface="Nikosh2" pitchFamily="2" charset="0"/>
                <a:cs typeface="Nikosh2" pitchFamily="2" charset="0"/>
              </a:rPr>
              <a:t>পরিবর্তন</a:t>
            </a:r>
            <a:r>
              <a:rPr lang="en-US" sz="2400" b="1" dirty="0" smtClean="0">
                <a:solidFill>
                  <a:srgbClr val="C00000"/>
                </a:solidFill>
                <a:latin typeface="Nikosh2" pitchFamily="2" charset="0"/>
                <a:cs typeface="Nikosh2" pitchFamily="2" charset="0"/>
              </a:rPr>
              <a:t> </a:t>
            </a:r>
            <a:r>
              <a:rPr lang="en-US" sz="2400" b="1" dirty="0" smtClean="0">
                <a:solidFill>
                  <a:srgbClr val="002060"/>
                </a:solidFill>
                <a:latin typeface="Nikosh2" pitchFamily="2" charset="0"/>
                <a:cs typeface="Nikosh2" pitchFamily="2" charset="0"/>
              </a:rPr>
              <a:t>(</a:t>
            </a:r>
            <a:r>
              <a:rPr lang="en-US" sz="2400" b="1" dirty="0" err="1" smtClean="0">
                <a:solidFill>
                  <a:srgbClr val="002060"/>
                </a:solidFill>
                <a:latin typeface="Nikosh2" pitchFamily="2" charset="0"/>
                <a:cs typeface="Nikosh2" pitchFamily="2" charset="0"/>
              </a:rPr>
              <a:t>যেমন</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প্রোইভেট</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থেকে</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পাবলিক</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অসীম</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দায়</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থেকে</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সীমিত</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দায়</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কোম্পানিতে</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পরিবর্তন</a:t>
            </a:r>
            <a:r>
              <a:rPr lang="en-US" sz="2400" b="1" dirty="0" smtClean="0">
                <a:solidFill>
                  <a:srgbClr val="002060"/>
                </a:solidFill>
                <a:latin typeface="Nikosh2" pitchFamily="2" charset="0"/>
                <a:cs typeface="Nikosh2" pitchFamily="2" charset="0"/>
              </a:rPr>
              <a:t>)	</a:t>
            </a:r>
          </a:p>
          <a:p>
            <a:pPr algn="just">
              <a:buNone/>
            </a:pP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সভা</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আহবান</a:t>
            </a:r>
            <a:r>
              <a:rPr lang="en-US" sz="2400" b="1" dirty="0" smtClean="0">
                <a:solidFill>
                  <a:srgbClr val="00B050"/>
                </a:solidFill>
                <a:latin typeface="Nikosh2" pitchFamily="2" charset="0"/>
                <a:cs typeface="Nikosh2" pitchFamily="2" charset="0"/>
              </a:rPr>
              <a:t>:</a:t>
            </a:r>
            <a:r>
              <a:rPr lang="en-US" sz="2400" b="1" dirty="0" smtClean="0">
                <a:solidFill>
                  <a:srgbClr val="002060"/>
                </a:solidFill>
                <a:latin typeface="Nikosh2" pitchFamily="2" charset="0"/>
                <a:cs typeface="Nikosh2" pitchFamily="2" charset="0"/>
              </a:rPr>
              <a:t> </a:t>
            </a:r>
            <a:r>
              <a:rPr lang="en-US" sz="2400" b="1" dirty="0" err="1" smtClean="0">
                <a:latin typeface="Nikosh2" pitchFamily="2" charset="0"/>
                <a:cs typeface="Nikosh2" pitchFamily="2" charset="0"/>
              </a:rPr>
              <a:t>প্রয়োজনে</a:t>
            </a:r>
            <a:r>
              <a:rPr lang="en-US" sz="2400" b="1" dirty="0" smtClean="0">
                <a:latin typeface="Nikosh2" pitchFamily="2" charset="0"/>
                <a:cs typeface="Nikosh2" pitchFamily="2" charset="0"/>
              </a:rPr>
              <a:t>  যে </a:t>
            </a:r>
            <a:r>
              <a:rPr lang="en-US" sz="2400" b="1" dirty="0" err="1" smtClean="0">
                <a:latin typeface="Nikosh2" pitchFamily="2" charset="0"/>
                <a:cs typeface="Nikosh2" pitchFamily="2" charset="0"/>
              </a:rPr>
              <a:t>কোন</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সময়</a:t>
            </a:r>
            <a:r>
              <a:rPr lang="en-US" sz="2400" b="1" dirty="0" smtClean="0">
                <a:latin typeface="Nikosh2" pitchFamily="2" charset="0"/>
                <a:cs typeface="Nikosh2" pitchFamily="2" charset="0"/>
              </a:rPr>
              <a:t>;</a:t>
            </a:r>
            <a:endParaRPr lang="en-US" sz="2000" b="1" dirty="0" smtClean="0">
              <a:latin typeface="Nikosh2" pitchFamily="2" charset="0"/>
              <a:cs typeface="Nikosh2" pitchFamily="2" charset="0"/>
            </a:endParaRPr>
          </a:p>
          <a:p>
            <a:pPr algn="just">
              <a:buNone/>
            </a:pPr>
            <a:r>
              <a:rPr lang="en-US" sz="2400" b="1" dirty="0" smtClean="0">
                <a:solidFill>
                  <a:srgbClr val="00206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সভার</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নোটিশ</a:t>
            </a:r>
            <a:r>
              <a:rPr lang="en-US" sz="2400" b="1" dirty="0" smtClean="0">
                <a:solidFill>
                  <a:srgbClr val="00B050"/>
                </a:solidFill>
                <a:latin typeface="Nikosh2" pitchFamily="2" charset="0"/>
                <a:cs typeface="Nikosh2" pitchFamily="2" charset="0"/>
              </a:rPr>
              <a:t> প্রদান: </a:t>
            </a:r>
            <a:r>
              <a:rPr lang="en-US" sz="2400" b="1" dirty="0" err="1" smtClean="0">
                <a:latin typeface="Nikosh2" pitchFamily="2" charset="0"/>
                <a:cs typeface="Nikosh2" pitchFamily="2" charset="0"/>
              </a:rPr>
              <a:t>কমপক্ষে</a:t>
            </a:r>
            <a:r>
              <a:rPr lang="en-US" sz="2400" b="1" dirty="0" smtClean="0">
                <a:latin typeface="Nikosh2" pitchFamily="2" charset="0"/>
                <a:cs typeface="Nikosh2" pitchFamily="2" charset="0"/>
              </a:rPr>
              <a:t> ২১ </a:t>
            </a:r>
            <a:r>
              <a:rPr lang="en-US" sz="2400" b="1" dirty="0" err="1" smtClean="0">
                <a:latin typeface="Nikosh2" pitchFamily="2" charset="0"/>
                <a:cs typeface="Nikosh2" pitchFamily="2" charset="0"/>
              </a:rPr>
              <a:t>দিন</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আগে</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সভার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স্থান</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তারিখ</a:t>
            </a:r>
            <a:r>
              <a:rPr lang="en-US" sz="2400" b="1" dirty="0" smtClean="0">
                <a:latin typeface="Nikosh2" pitchFamily="2" charset="0"/>
                <a:cs typeface="Nikosh2" pitchFamily="2" charset="0"/>
              </a:rPr>
              <a:t> ও </a:t>
            </a:r>
            <a:r>
              <a:rPr lang="en-US" sz="2400" b="1" dirty="0" err="1" smtClean="0">
                <a:latin typeface="Nikosh2" pitchFamily="2" charset="0"/>
                <a:cs typeface="Nikosh2" pitchFamily="2" charset="0"/>
              </a:rPr>
              <a:t>সময়</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উল্লেখ</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করে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সভার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আহবানের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নোটিশ</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দিতে</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হবে</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প্রেরণ</a:t>
            </a:r>
            <a:r>
              <a:rPr lang="en-US" sz="2400" b="1" dirty="0" smtClean="0">
                <a:latin typeface="Nikosh2" pitchFamily="2" charset="0"/>
                <a:cs typeface="Nikosh2" pitchFamily="2" charset="0"/>
              </a:rPr>
              <a:t> ও </a:t>
            </a:r>
            <a:r>
              <a:rPr lang="en-US" sz="2400" b="1" dirty="0" err="1" smtClean="0">
                <a:latin typeface="Nikosh2" pitchFamily="2" charset="0"/>
                <a:cs typeface="Nikosh2" pitchFamily="2" charset="0"/>
              </a:rPr>
              <a:t>গ্রহনের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দিন</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বাদে</a:t>
            </a:r>
            <a:r>
              <a:rPr lang="en-US" sz="2400" b="1" dirty="0" smtClean="0">
                <a:latin typeface="Nikosh2" pitchFamily="2" charset="0"/>
                <a:cs typeface="Nikosh2" pitchFamily="2" charset="0"/>
              </a:rPr>
              <a:t>);</a:t>
            </a:r>
            <a:endParaRPr lang="en-US" sz="2000" b="1" dirty="0" smtClean="0">
              <a:latin typeface="Nikosh2" pitchFamily="2" charset="0"/>
              <a:cs typeface="Nikosh2" pitchFamily="2" charset="0"/>
            </a:endParaRPr>
          </a:p>
          <a:p>
            <a:pPr algn="just">
              <a:buNone/>
            </a:pPr>
            <a:r>
              <a:rPr lang="en-US" sz="2000" b="1" dirty="0" smtClean="0">
                <a:solidFill>
                  <a:srgbClr val="00206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এজেন্ডা</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প্রেরণ</a:t>
            </a:r>
            <a:r>
              <a:rPr lang="en-US" sz="2400" b="1" dirty="0" smtClean="0">
                <a:solidFill>
                  <a:srgbClr val="00B050"/>
                </a:solidFill>
                <a:latin typeface="Nikosh2" pitchFamily="2" charset="0"/>
                <a:cs typeface="Nikosh2" pitchFamily="2" charset="0"/>
              </a:rPr>
              <a:t>:</a:t>
            </a:r>
            <a:r>
              <a:rPr lang="en-US" sz="2400" b="1" dirty="0" smtClean="0">
                <a:solidFill>
                  <a:srgbClr val="002060"/>
                </a:solidFill>
                <a:latin typeface="Nikosh2" pitchFamily="2" charset="0"/>
                <a:cs typeface="Nikosh2" pitchFamily="2" charset="0"/>
              </a:rPr>
              <a:t> </a:t>
            </a:r>
            <a:r>
              <a:rPr lang="en-US" sz="2400" b="1" dirty="0" err="1" smtClean="0">
                <a:latin typeface="Nikosh2" pitchFamily="2" charset="0"/>
                <a:cs typeface="Nikosh2" pitchFamily="2" charset="0"/>
              </a:rPr>
              <a:t>নোটিশের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সাথে</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সভার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কার্যসূচী</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প্রেরণ</a:t>
            </a:r>
            <a:r>
              <a:rPr lang="en-US" sz="2400" b="1" dirty="0" smtClean="0">
                <a:latin typeface="Nikosh2" pitchFamily="2" charset="0"/>
                <a:cs typeface="Nikosh2" pitchFamily="2" charset="0"/>
              </a:rPr>
              <a:t> করতে </a:t>
            </a:r>
            <a:r>
              <a:rPr lang="en-US" sz="2400" b="1" dirty="0" err="1" smtClean="0">
                <a:latin typeface="Nikosh2" pitchFamily="2" charset="0"/>
                <a:cs typeface="Nikosh2" pitchFamily="2" charset="0"/>
              </a:rPr>
              <a:t>হবে</a:t>
            </a:r>
            <a:r>
              <a:rPr lang="en-US" sz="2400" b="1" dirty="0" smtClean="0">
                <a:latin typeface="Nikosh2" pitchFamily="2" charset="0"/>
                <a:cs typeface="Nikosh2" pitchFamily="2" charset="0"/>
              </a:rPr>
              <a:t>। </a:t>
            </a:r>
            <a:endParaRPr lang="en-US" sz="2000" b="1" dirty="0" smtClean="0">
              <a:latin typeface="Nikosh2" pitchFamily="2" charset="0"/>
              <a:cs typeface="Nikosh2" pitchFamily="2" charset="0"/>
            </a:endParaRPr>
          </a:p>
          <a:p>
            <a:pPr algn="just">
              <a:buNone/>
            </a:pPr>
            <a:r>
              <a:rPr lang="en-US" sz="2800" b="1" dirty="0" smtClean="0">
                <a:latin typeface="Nikosh2" pitchFamily="2" charset="0"/>
                <a:cs typeface="Nikosh2" pitchFamily="2" charset="0"/>
              </a:rPr>
              <a:t> </a:t>
            </a:r>
            <a:endParaRPr lang="en-US" sz="2800" b="1" dirty="0">
              <a:latin typeface="Nikosh2" pitchFamily="2" charset="0"/>
              <a:cs typeface="Nikosh2"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b="1" dirty="0" err="1" smtClean="0">
                <a:solidFill>
                  <a:srgbClr val="FF0000"/>
                </a:solidFill>
                <a:latin typeface="Nikosh2" pitchFamily="2" charset="0"/>
                <a:cs typeface="Nikosh2" pitchFamily="2" charset="0"/>
              </a:rPr>
              <a:t>সভার</a:t>
            </a:r>
            <a:r>
              <a:rPr lang="en-US" b="1" dirty="0" smtClean="0">
                <a:solidFill>
                  <a:srgbClr val="FF0000"/>
                </a:solidFill>
                <a:latin typeface="Nikosh2" pitchFamily="2" charset="0"/>
                <a:cs typeface="Nikosh2" pitchFamily="2" charset="0"/>
              </a:rPr>
              <a:t> </a:t>
            </a:r>
            <a:r>
              <a:rPr lang="en-US" b="1" dirty="0" err="1" smtClean="0">
                <a:solidFill>
                  <a:srgbClr val="FF0000"/>
                </a:solidFill>
                <a:latin typeface="Nikosh2" pitchFamily="2" charset="0"/>
                <a:cs typeface="Nikosh2" pitchFamily="2" charset="0"/>
              </a:rPr>
              <a:t>কোরাম</a:t>
            </a:r>
            <a:endParaRPr lang="en-US" b="1" dirty="0">
              <a:solidFill>
                <a:srgbClr val="FF0000"/>
              </a:solidFill>
              <a:latin typeface="Nikosh2" pitchFamily="2" charset="0"/>
              <a:cs typeface="Nikosh2" pitchFamily="2" charset="0"/>
            </a:endParaRPr>
          </a:p>
        </p:txBody>
      </p:sp>
      <p:sp>
        <p:nvSpPr>
          <p:cNvPr id="3" name="Content Placeholder 2"/>
          <p:cNvSpPr>
            <a:spLocks noGrp="1"/>
          </p:cNvSpPr>
          <p:nvPr>
            <p:ph idx="1"/>
          </p:nvPr>
        </p:nvSpPr>
        <p:spPr>
          <a:xfrm>
            <a:off x="0" y="1066800"/>
            <a:ext cx="9144000" cy="5791200"/>
          </a:xfrm>
        </p:spPr>
        <p:txBody>
          <a:bodyPr/>
          <a:lstStyle/>
          <a:p>
            <a:endParaRPr lang="en-US" b="1" dirty="0" smtClean="0">
              <a:solidFill>
                <a:srgbClr val="0070C0"/>
              </a:solidFill>
            </a:endParaRPr>
          </a:p>
          <a:p>
            <a:r>
              <a:rPr lang="en-US" b="1" dirty="0" err="1" smtClean="0">
                <a:solidFill>
                  <a:srgbClr val="0070C0"/>
                </a:solidFill>
                <a:latin typeface="Nikosh2" pitchFamily="2" charset="0"/>
                <a:cs typeface="Nikosh2" pitchFamily="2" charset="0"/>
              </a:rPr>
              <a:t>বার্ষিক</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সাধারণ</a:t>
            </a:r>
            <a:r>
              <a:rPr lang="en-US" b="1" dirty="0" smtClean="0">
                <a:solidFill>
                  <a:srgbClr val="0070C0"/>
                </a:solidFill>
                <a:latin typeface="Nikosh2" pitchFamily="2" charset="0"/>
                <a:cs typeface="Nikosh2" pitchFamily="2" charset="0"/>
              </a:rPr>
              <a:t>/</a:t>
            </a:r>
            <a:r>
              <a:rPr lang="en-US" b="1" dirty="0" err="1" smtClean="0">
                <a:solidFill>
                  <a:srgbClr val="0070C0"/>
                </a:solidFill>
                <a:latin typeface="Nikosh2" pitchFamily="2" charset="0"/>
                <a:cs typeface="Nikosh2" pitchFamily="2" charset="0"/>
              </a:rPr>
              <a:t>বিশেষ</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সাধারণ</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সভার</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জন্য</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প্রক্সি</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ব্যতিত</a:t>
            </a:r>
            <a:r>
              <a:rPr lang="en-US" b="1" dirty="0" smtClean="0">
                <a:solidFill>
                  <a:srgbClr val="0070C0"/>
                </a:solidFill>
                <a:latin typeface="Nikosh2" pitchFamily="2" charset="0"/>
                <a:cs typeface="Nikosh2" pitchFamily="2" charset="0"/>
              </a:rPr>
              <a:t>-</a:t>
            </a:r>
          </a:p>
          <a:p>
            <a:r>
              <a:rPr lang="en-US" dirty="0" err="1" smtClean="0">
                <a:latin typeface="Nikosh2" pitchFamily="2" charset="0"/>
                <a:cs typeface="Nikosh2" pitchFamily="2" charset="0"/>
              </a:rPr>
              <a:t>পাবলিক</a:t>
            </a:r>
            <a:r>
              <a:rPr lang="en-US" dirty="0" smtClean="0">
                <a:latin typeface="Nikosh2" pitchFamily="2" charset="0"/>
                <a:cs typeface="Nikosh2" pitchFamily="2" charset="0"/>
              </a:rPr>
              <a:t> </a:t>
            </a:r>
            <a:r>
              <a:rPr lang="en-US" dirty="0" err="1" smtClean="0">
                <a:latin typeface="Nikosh2" pitchFamily="2" charset="0"/>
                <a:cs typeface="Nikosh2" pitchFamily="2" charset="0"/>
              </a:rPr>
              <a:t>কোম্পানির</a:t>
            </a:r>
            <a:r>
              <a:rPr lang="en-US" dirty="0" smtClean="0">
                <a:latin typeface="Nikosh2" pitchFamily="2" charset="0"/>
                <a:cs typeface="Nikosh2" pitchFamily="2" charset="0"/>
              </a:rPr>
              <a:t> </a:t>
            </a:r>
            <a:r>
              <a:rPr lang="en-US" dirty="0" err="1" smtClean="0">
                <a:latin typeface="Nikosh2" pitchFamily="2" charset="0"/>
                <a:cs typeface="Nikosh2" pitchFamily="2" charset="0"/>
              </a:rPr>
              <a:t>ক্ষেত্রেঃ</a:t>
            </a:r>
            <a:r>
              <a:rPr lang="en-US" dirty="0" smtClean="0">
                <a:latin typeface="Nikosh2" pitchFamily="2" charset="0"/>
                <a:cs typeface="Nikosh2" pitchFamily="2" charset="0"/>
              </a:rPr>
              <a:t> ৫ </a:t>
            </a:r>
            <a:r>
              <a:rPr lang="en-US" dirty="0" err="1" smtClean="0">
                <a:latin typeface="Nikosh2" pitchFamily="2" charset="0"/>
                <a:cs typeface="Nikosh2" pitchFamily="2" charset="0"/>
              </a:rPr>
              <a:t>জন</a:t>
            </a:r>
            <a:r>
              <a:rPr lang="en-US" dirty="0" smtClean="0">
                <a:latin typeface="Nikosh2" pitchFamily="2" charset="0"/>
                <a:cs typeface="Nikosh2" pitchFamily="2" charset="0"/>
              </a:rPr>
              <a:t> </a:t>
            </a:r>
            <a:r>
              <a:rPr lang="en-US" dirty="0" err="1" smtClean="0">
                <a:latin typeface="Nikosh2" pitchFamily="2" charset="0"/>
                <a:cs typeface="Nikosh2" pitchFamily="2" charset="0"/>
              </a:rPr>
              <a:t>পরিচালক</a:t>
            </a:r>
            <a:endParaRPr lang="en-US" dirty="0" smtClean="0">
              <a:latin typeface="Nikosh2" pitchFamily="2" charset="0"/>
              <a:cs typeface="Nikosh2" pitchFamily="2" charset="0"/>
            </a:endParaRPr>
          </a:p>
          <a:p>
            <a:r>
              <a:rPr lang="en-US" dirty="0" err="1" smtClean="0">
                <a:latin typeface="Nikosh2" pitchFamily="2" charset="0"/>
                <a:cs typeface="Nikosh2" pitchFamily="2" charset="0"/>
              </a:rPr>
              <a:t>প্রাইভেট</a:t>
            </a:r>
            <a:r>
              <a:rPr lang="en-US" dirty="0" smtClean="0">
                <a:latin typeface="Nikosh2" pitchFamily="2" charset="0"/>
                <a:cs typeface="Nikosh2" pitchFamily="2" charset="0"/>
              </a:rPr>
              <a:t> </a:t>
            </a:r>
            <a:r>
              <a:rPr lang="en-US" dirty="0" err="1" smtClean="0">
                <a:latin typeface="Nikosh2" pitchFamily="2" charset="0"/>
                <a:cs typeface="Nikosh2" pitchFamily="2" charset="0"/>
              </a:rPr>
              <a:t>কোম্পানির</a:t>
            </a:r>
            <a:r>
              <a:rPr lang="en-US" dirty="0" smtClean="0">
                <a:latin typeface="Nikosh2" pitchFamily="2" charset="0"/>
                <a:cs typeface="Nikosh2" pitchFamily="2" charset="0"/>
              </a:rPr>
              <a:t> </a:t>
            </a:r>
            <a:r>
              <a:rPr lang="en-US" dirty="0" err="1" smtClean="0">
                <a:latin typeface="Nikosh2" pitchFamily="2" charset="0"/>
                <a:cs typeface="Nikosh2" pitchFamily="2" charset="0"/>
              </a:rPr>
              <a:t>ক্ষেত্রেঃ</a:t>
            </a:r>
            <a:r>
              <a:rPr lang="en-US" dirty="0" smtClean="0">
                <a:latin typeface="Nikosh2" pitchFamily="2" charset="0"/>
                <a:cs typeface="Nikosh2" pitchFamily="2" charset="0"/>
              </a:rPr>
              <a:t> ২ </a:t>
            </a:r>
            <a:r>
              <a:rPr lang="en-US" dirty="0" err="1" smtClean="0">
                <a:latin typeface="Nikosh2" pitchFamily="2" charset="0"/>
                <a:cs typeface="Nikosh2" pitchFamily="2" charset="0"/>
              </a:rPr>
              <a:t>জন</a:t>
            </a:r>
            <a:r>
              <a:rPr lang="en-US" dirty="0" smtClean="0">
                <a:latin typeface="Nikosh2" pitchFamily="2" charset="0"/>
                <a:cs typeface="Nikosh2" pitchFamily="2" charset="0"/>
              </a:rPr>
              <a:t> </a:t>
            </a:r>
            <a:r>
              <a:rPr lang="en-US" dirty="0" err="1" smtClean="0">
                <a:latin typeface="Nikosh2" pitchFamily="2" charset="0"/>
                <a:cs typeface="Nikosh2" pitchFamily="2" charset="0"/>
              </a:rPr>
              <a:t>পরিচালক</a:t>
            </a:r>
            <a:r>
              <a:rPr lang="en-US" dirty="0" smtClean="0">
                <a:latin typeface="Nikosh2" pitchFamily="2" charset="0"/>
                <a:cs typeface="Nikosh2" pitchFamily="2" charset="0"/>
              </a:rPr>
              <a:t>  </a:t>
            </a:r>
          </a:p>
          <a:p>
            <a:pPr>
              <a:buNone/>
            </a:pP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বোর্ড</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সভার</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জন্যঃ</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ব্যবস্থাপনা</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পরিচালক</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ব্যতিত</a:t>
            </a:r>
            <a:r>
              <a:rPr lang="en-US" b="1" dirty="0" smtClean="0">
                <a:solidFill>
                  <a:srgbClr val="0070C0"/>
                </a:solidFill>
                <a:latin typeface="Nikosh2" pitchFamily="2" charset="0"/>
                <a:cs typeface="Nikosh2" pitchFamily="2" charset="0"/>
              </a:rPr>
              <a:t>-</a:t>
            </a:r>
          </a:p>
          <a:p>
            <a:r>
              <a:rPr lang="en-US" dirty="0" err="1" smtClean="0">
                <a:latin typeface="Nikosh2" pitchFamily="2" charset="0"/>
                <a:cs typeface="Nikosh2" pitchFamily="2" charset="0"/>
              </a:rPr>
              <a:t>পাবলিক</a:t>
            </a:r>
            <a:r>
              <a:rPr lang="en-US" dirty="0" smtClean="0">
                <a:latin typeface="Nikosh2" pitchFamily="2" charset="0"/>
                <a:cs typeface="Nikosh2" pitchFamily="2" charset="0"/>
              </a:rPr>
              <a:t> </a:t>
            </a:r>
            <a:r>
              <a:rPr lang="en-US" dirty="0" err="1" smtClean="0">
                <a:latin typeface="Nikosh2" pitchFamily="2" charset="0"/>
                <a:cs typeface="Nikosh2" pitchFamily="2" charset="0"/>
              </a:rPr>
              <a:t>কোম্পানির</a:t>
            </a:r>
            <a:r>
              <a:rPr lang="en-US" dirty="0" smtClean="0">
                <a:latin typeface="Nikosh2" pitchFamily="2" charset="0"/>
                <a:cs typeface="Nikosh2" pitchFamily="2" charset="0"/>
              </a:rPr>
              <a:t> </a:t>
            </a:r>
            <a:r>
              <a:rPr lang="en-US" dirty="0" err="1" smtClean="0">
                <a:latin typeface="Nikosh2" pitchFamily="2" charset="0"/>
                <a:cs typeface="Nikosh2" pitchFamily="2" charset="0"/>
              </a:rPr>
              <a:t>ক্ষেত্রেঃ</a:t>
            </a:r>
            <a:r>
              <a:rPr lang="en-US" dirty="0" smtClean="0">
                <a:latin typeface="Nikosh2" pitchFamily="2" charset="0"/>
                <a:cs typeface="Nikosh2" pitchFamily="2" charset="0"/>
              </a:rPr>
              <a:t> ৫ </a:t>
            </a:r>
            <a:r>
              <a:rPr lang="en-US" dirty="0" err="1" smtClean="0">
                <a:latin typeface="Nikosh2" pitchFamily="2" charset="0"/>
                <a:cs typeface="Nikosh2" pitchFamily="2" charset="0"/>
              </a:rPr>
              <a:t>জন</a:t>
            </a:r>
            <a:r>
              <a:rPr lang="en-US" dirty="0" smtClean="0">
                <a:latin typeface="Nikosh2" pitchFamily="2" charset="0"/>
                <a:cs typeface="Nikosh2" pitchFamily="2" charset="0"/>
              </a:rPr>
              <a:t> </a:t>
            </a:r>
            <a:r>
              <a:rPr lang="en-US" dirty="0" err="1" smtClean="0">
                <a:latin typeface="Nikosh2" pitchFamily="2" charset="0"/>
                <a:cs typeface="Nikosh2" pitchFamily="2" charset="0"/>
              </a:rPr>
              <a:t>পরিচালক</a:t>
            </a:r>
            <a:endParaRPr lang="en-US" dirty="0" smtClean="0">
              <a:latin typeface="Nikosh2" pitchFamily="2" charset="0"/>
              <a:cs typeface="Nikosh2" pitchFamily="2" charset="0"/>
            </a:endParaRPr>
          </a:p>
          <a:p>
            <a:r>
              <a:rPr lang="en-US" dirty="0" err="1" smtClean="0">
                <a:latin typeface="Nikosh2" pitchFamily="2" charset="0"/>
                <a:cs typeface="Nikosh2" pitchFamily="2" charset="0"/>
              </a:rPr>
              <a:t>প্রাইভেট</a:t>
            </a:r>
            <a:r>
              <a:rPr lang="en-US" dirty="0" smtClean="0">
                <a:latin typeface="Nikosh2" pitchFamily="2" charset="0"/>
                <a:cs typeface="Nikosh2" pitchFamily="2" charset="0"/>
              </a:rPr>
              <a:t> </a:t>
            </a:r>
            <a:r>
              <a:rPr lang="en-US" dirty="0" err="1" smtClean="0">
                <a:latin typeface="Nikosh2" pitchFamily="2" charset="0"/>
                <a:cs typeface="Nikosh2" pitchFamily="2" charset="0"/>
              </a:rPr>
              <a:t>কোম্পানির</a:t>
            </a:r>
            <a:r>
              <a:rPr lang="en-US" dirty="0" smtClean="0">
                <a:latin typeface="Nikosh2" pitchFamily="2" charset="0"/>
                <a:cs typeface="Nikosh2" pitchFamily="2" charset="0"/>
              </a:rPr>
              <a:t> </a:t>
            </a:r>
            <a:r>
              <a:rPr lang="en-US" dirty="0" err="1" smtClean="0">
                <a:latin typeface="Nikosh2" pitchFamily="2" charset="0"/>
                <a:cs typeface="Nikosh2" pitchFamily="2" charset="0"/>
              </a:rPr>
              <a:t>ক্ষেত্রেঃ</a:t>
            </a:r>
            <a:r>
              <a:rPr lang="en-US" dirty="0" smtClean="0">
                <a:latin typeface="Nikosh2" pitchFamily="2" charset="0"/>
                <a:cs typeface="Nikosh2" pitchFamily="2" charset="0"/>
              </a:rPr>
              <a:t> ২ </a:t>
            </a:r>
            <a:r>
              <a:rPr lang="en-US" dirty="0" err="1" smtClean="0">
                <a:latin typeface="Nikosh2" pitchFamily="2" charset="0"/>
                <a:cs typeface="Nikosh2" pitchFamily="2" charset="0"/>
              </a:rPr>
              <a:t>জন</a:t>
            </a:r>
            <a:r>
              <a:rPr lang="en-US" dirty="0" smtClean="0">
                <a:latin typeface="Nikosh2" pitchFamily="2" charset="0"/>
                <a:cs typeface="Nikosh2" pitchFamily="2" charset="0"/>
              </a:rPr>
              <a:t> </a:t>
            </a:r>
            <a:r>
              <a:rPr lang="en-US" dirty="0" err="1" smtClean="0">
                <a:latin typeface="Nikosh2" pitchFamily="2" charset="0"/>
                <a:cs typeface="Nikosh2" pitchFamily="2" charset="0"/>
              </a:rPr>
              <a:t>পরিচালক</a:t>
            </a:r>
            <a:r>
              <a:rPr lang="en-US" dirty="0" smtClean="0">
                <a:latin typeface="Nikosh2" pitchFamily="2" charset="0"/>
                <a:cs typeface="Nikosh2" pitchFamily="2" charset="0"/>
              </a:rPr>
              <a:t>  </a:t>
            </a:r>
          </a:p>
          <a:p>
            <a:r>
              <a:rPr lang="en-US" b="1" dirty="0" err="1" smtClean="0">
                <a:solidFill>
                  <a:srgbClr val="0070C0"/>
                </a:solidFill>
                <a:latin typeface="Nikosh2" pitchFamily="2" charset="0"/>
                <a:cs typeface="Nikosh2" pitchFamily="2" charset="0"/>
              </a:rPr>
              <a:t>পর্ষদীয়</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কমিটি</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সভার</a:t>
            </a:r>
            <a:r>
              <a:rPr lang="en-US" b="1" dirty="0" smtClean="0">
                <a:solidFill>
                  <a:srgbClr val="0070C0"/>
                </a:solidFill>
                <a:latin typeface="Nikosh2" pitchFamily="2" charset="0"/>
                <a:cs typeface="Nikosh2" pitchFamily="2" charset="0"/>
              </a:rPr>
              <a:t> </a:t>
            </a:r>
            <a:r>
              <a:rPr lang="en-US" b="1" dirty="0" err="1" smtClean="0">
                <a:solidFill>
                  <a:srgbClr val="0070C0"/>
                </a:solidFill>
                <a:latin typeface="Nikosh2" pitchFamily="2" charset="0"/>
                <a:cs typeface="Nikosh2" pitchFamily="2" charset="0"/>
              </a:rPr>
              <a:t>জন্যঃ</a:t>
            </a:r>
            <a:endParaRPr lang="en-US" b="1" dirty="0" smtClean="0">
              <a:solidFill>
                <a:srgbClr val="0070C0"/>
              </a:solidFill>
              <a:latin typeface="Nikosh2" pitchFamily="2" charset="0"/>
              <a:cs typeface="Nikosh2" pitchFamily="2" charset="0"/>
            </a:endParaRPr>
          </a:p>
          <a:p>
            <a:r>
              <a:rPr lang="en-US" dirty="0" err="1" smtClean="0">
                <a:latin typeface="Nikosh2" pitchFamily="2" charset="0"/>
                <a:cs typeface="Nikosh2" pitchFamily="2" charset="0"/>
              </a:rPr>
              <a:t>পর্ষদীয়</a:t>
            </a:r>
            <a:r>
              <a:rPr lang="en-US" dirty="0" smtClean="0">
                <a:latin typeface="Nikosh2" pitchFamily="2" charset="0"/>
                <a:cs typeface="Nikosh2" pitchFamily="2" charset="0"/>
              </a:rPr>
              <a:t> </a:t>
            </a:r>
            <a:r>
              <a:rPr lang="en-US" dirty="0" err="1" smtClean="0">
                <a:latin typeface="Nikosh2" pitchFamily="2" charset="0"/>
                <a:cs typeface="Nikosh2" pitchFamily="2" charset="0"/>
              </a:rPr>
              <a:t>নির্বাহী</a:t>
            </a:r>
            <a:r>
              <a:rPr lang="en-US" dirty="0" smtClean="0">
                <a:latin typeface="Nikosh2" pitchFamily="2" charset="0"/>
                <a:cs typeface="Nikosh2" pitchFamily="2" charset="0"/>
              </a:rPr>
              <a:t> </a:t>
            </a:r>
            <a:r>
              <a:rPr lang="en-US" dirty="0" err="1" smtClean="0">
                <a:latin typeface="Nikosh2" pitchFamily="2" charset="0"/>
                <a:cs typeface="Nikosh2" pitchFamily="2" charset="0"/>
              </a:rPr>
              <a:t>কমিটি</a:t>
            </a:r>
            <a:r>
              <a:rPr lang="en-US" dirty="0" smtClean="0">
                <a:latin typeface="Nikosh2" pitchFamily="2" charset="0"/>
                <a:cs typeface="Nikosh2" pitchFamily="2" charset="0"/>
              </a:rPr>
              <a:t>- </a:t>
            </a:r>
          </a:p>
          <a:p>
            <a:r>
              <a:rPr lang="en-US" dirty="0" err="1" smtClean="0">
                <a:latin typeface="Nikosh2" pitchFamily="2" charset="0"/>
                <a:cs typeface="Nikosh2" pitchFamily="2" charset="0"/>
              </a:rPr>
              <a:t>অডিট</a:t>
            </a:r>
            <a:r>
              <a:rPr lang="en-US" dirty="0" smtClean="0">
                <a:latin typeface="Nikosh2" pitchFamily="2" charset="0"/>
                <a:cs typeface="Nikosh2" pitchFamily="2" charset="0"/>
              </a:rPr>
              <a:t> </a:t>
            </a:r>
            <a:r>
              <a:rPr lang="en-US" dirty="0" err="1" smtClean="0">
                <a:latin typeface="Nikosh2" pitchFamily="2" charset="0"/>
                <a:cs typeface="Nikosh2" pitchFamily="2" charset="0"/>
              </a:rPr>
              <a:t>কমিটি</a:t>
            </a:r>
            <a:r>
              <a:rPr lang="en-US" dirty="0" smtClean="0">
                <a:latin typeface="Nikosh2" pitchFamily="2" charset="0"/>
                <a:cs typeface="Nikosh2" pitchFamily="2" charset="0"/>
              </a:rPr>
              <a:t>-</a:t>
            </a:r>
          </a:p>
          <a:p>
            <a:r>
              <a:rPr lang="en-US" dirty="0" err="1" smtClean="0">
                <a:latin typeface="Nikosh2" pitchFamily="2" charset="0"/>
                <a:cs typeface="Nikosh2" pitchFamily="2" charset="0"/>
              </a:rPr>
              <a:t>ঝুঁকি</a:t>
            </a:r>
            <a:r>
              <a:rPr lang="en-US" dirty="0" smtClean="0">
                <a:latin typeface="Nikosh2" pitchFamily="2" charset="0"/>
                <a:cs typeface="Nikosh2" pitchFamily="2" charset="0"/>
              </a:rPr>
              <a:t> </a:t>
            </a:r>
            <a:r>
              <a:rPr lang="en-US" dirty="0" err="1" smtClean="0">
                <a:latin typeface="Nikosh2" pitchFamily="2" charset="0"/>
                <a:cs typeface="Nikosh2" pitchFamily="2" charset="0"/>
              </a:rPr>
              <a:t>ব্যবস্থাপনা</a:t>
            </a:r>
            <a:r>
              <a:rPr lang="en-US" dirty="0" smtClean="0">
                <a:latin typeface="Nikosh2" pitchFamily="2" charset="0"/>
                <a:cs typeface="Nikosh2" pitchFamily="2" charset="0"/>
              </a:rPr>
              <a:t> </a:t>
            </a:r>
            <a:r>
              <a:rPr lang="en-US" dirty="0" err="1" smtClean="0">
                <a:latin typeface="Nikosh2" pitchFamily="2" charset="0"/>
                <a:cs typeface="Nikosh2" pitchFamily="2" charset="0"/>
              </a:rPr>
              <a:t>কমিটি</a:t>
            </a:r>
            <a:r>
              <a:rPr lang="en-US" dirty="0" smtClean="0">
                <a:latin typeface="Nikosh2" pitchFamily="2" charset="0"/>
                <a:cs typeface="Nikosh2" pitchFamily="2" charset="0"/>
              </a:rPr>
              <a:t>:</a:t>
            </a:r>
          </a:p>
          <a:p>
            <a:endParaRPr lang="en-US" b="1" dirty="0">
              <a:solidFill>
                <a:srgbClr val="0070C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914400"/>
          </a:xfrm>
        </p:spPr>
        <p:txBody>
          <a:bodyPr>
            <a:normAutofit/>
          </a:bodyPr>
          <a:lstStyle/>
          <a:p>
            <a:pPr algn="ctr"/>
            <a:r>
              <a:rPr lang="en-US" sz="5400" b="1" dirty="0" smtClean="0">
                <a:solidFill>
                  <a:srgbClr val="C00000"/>
                </a:solidFill>
                <a:latin typeface="Nikosh2" pitchFamily="2" charset="0"/>
                <a:cs typeface="Nikosh2" pitchFamily="2" charset="0"/>
              </a:rPr>
              <a:t>পরিচালক</a:t>
            </a:r>
            <a:endParaRPr lang="en-US" sz="5400" b="1" dirty="0">
              <a:solidFill>
                <a:srgbClr val="C00000"/>
              </a:solidFill>
              <a:latin typeface="Nikosh2" pitchFamily="2" charset="0"/>
              <a:cs typeface="Nikosh2" pitchFamily="2" charset="0"/>
            </a:endParaRPr>
          </a:p>
        </p:txBody>
      </p:sp>
      <p:sp>
        <p:nvSpPr>
          <p:cNvPr id="3" name="Content Placeholder 2"/>
          <p:cNvSpPr>
            <a:spLocks noGrp="1"/>
          </p:cNvSpPr>
          <p:nvPr>
            <p:ph idx="1"/>
          </p:nvPr>
        </p:nvSpPr>
        <p:spPr>
          <a:xfrm>
            <a:off x="0" y="685800"/>
            <a:ext cx="9144000" cy="6172200"/>
          </a:xfrm>
        </p:spPr>
        <p:txBody>
          <a:bodyPr/>
          <a:lstStyle/>
          <a:p>
            <a:pPr algn="just"/>
            <a:r>
              <a:rPr lang="en-US" b="1" dirty="0" smtClean="0">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পরিচালকের</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সংখ্যাঃ</a:t>
            </a:r>
            <a:r>
              <a:rPr lang="en-US" sz="2400" b="1" dirty="0" smtClean="0">
                <a:solidFill>
                  <a:srgbClr val="00B050"/>
                </a:solidFill>
                <a:latin typeface="Nikosh2" pitchFamily="2" charset="0"/>
                <a:cs typeface="Nikosh2" pitchFamily="2" charset="0"/>
              </a:rPr>
              <a:t> </a:t>
            </a:r>
            <a:r>
              <a:rPr lang="en-US" sz="2400" b="1" dirty="0" smtClean="0">
                <a:latin typeface="Nikosh2" pitchFamily="2" charset="0"/>
                <a:cs typeface="Nikosh2" pitchFamily="2" charset="0"/>
              </a:rPr>
              <a:t>পাবলিক </a:t>
            </a:r>
            <a:r>
              <a:rPr lang="en-US" sz="2400" b="1" dirty="0" err="1" smtClean="0">
                <a:latin typeface="Nikosh2" pitchFamily="2" charset="0"/>
                <a:cs typeface="Nikosh2" pitchFamily="2" charset="0"/>
              </a:rPr>
              <a:t>কোম্পানীতে</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কমপক্ষে</a:t>
            </a:r>
            <a:r>
              <a:rPr lang="en-US" sz="2400" b="1" dirty="0" smtClean="0">
                <a:latin typeface="Nikosh2" pitchFamily="2" charset="0"/>
                <a:cs typeface="Nikosh2" pitchFamily="2" charset="0"/>
              </a:rPr>
              <a:t> ৫ </a:t>
            </a:r>
            <a:r>
              <a:rPr lang="en-US" sz="2400" b="1" dirty="0" err="1" smtClean="0">
                <a:latin typeface="Nikosh2" pitchFamily="2" charset="0"/>
                <a:cs typeface="Nikosh2" pitchFamily="2" charset="0"/>
              </a:rPr>
              <a:t>জন</a:t>
            </a:r>
            <a:r>
              <a:rPr lang="en-US" sz="2400" b="1" dirty="0" smtClean="0">
                <a:latin typeface="Nikosh2" pitchFamily="2" charset="0"/>
                <a:cs typeface="Nikosh2" pitchFamily="2" charset="0"/>
              </a:rPr>
              <a:t>  এবং প্রাইভেট কোম্পানী </a:t>
            </a:r>
            <a:r>
              <a:rPr lang="en-US" sz="2400" b="1" dirty="0" err="1" smtClean="0">
                <a:latin typeface="Nikosh2" pitchFamily="2" charset="0"/>
                <a:cs typeface="Nikosh2" pitchFamily="2" charset="0"/>
              </a:rPr>
              <a:t>হলে</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কমপক্ষে</a:t>
            </a:r>
            <a:r>
              <a:rPr lang="en-US" sz="2400" b="1" dirty="0" smtClean="0">
                <a:latin typeface="Nikosh2" pitchFamily="2" charset="0"/>
                <a:cs typeface="Nikosh2" pitchFamily="2" charset="0"/>
              </a:rPr>
              <a:t> ২ </a:t>
            </a:r>
            <a:r>
              <a:rPr lang="en-US" sz="2400" b="1" dirty="0" err="1" smtClean="0">
                <a:latin typeface="Nikosh2" pitchFamily="2" charset="0"/>
                <a:cs typeface="Nikosh2" pitchFamily="2" charset="0"/>
              </a:rPr>
              <a:t>জন</a:t>
            </a:r>
            <a:r>
              <a:rPr lang="en-US" sz="2400" b="1" dirty="0" smtClean="0">
                <a:latin typeface="Nikosh2" pitchFamily="2" charset="0"/>
                <a:cs typeface="Nikosh2" pitchFamily="2" charset="0"/>
              </a:rPr>
              <a:t>।</a:t>
            </a:r>
          </a:p>
          <a:p>
            <a:pPr algn="just"/>
            <a:r>
              <a:rPr lang="en-US" sz="2400" b="1" dirty="0" smtClean="0">
                <a:solidFill>
                  <a:srgbClr val="002060"/>
                </a:solidFill>
                <a:latin typeface="Nikosh2" pitchFamily="2" charset="0"/>
                <a:cs typeface="Nikosh2" pitchFamily="2" charset="0"/>
              </a:rPr>
              <a:t> </a:t>
            </a:r>
            <a:r>
              <a:rPr lang="en-US" sz="2400" b="1" dirty="0" smtClean="0">
                <a:solidFill>
                  <a:srgbClr val="00B050"/>
                </a:solidFill>
                <a:latin typeface="Nikosh2" pitchFamily="2" charset="0"/>
                <a:cs typeface="Nikosh2" pitchFamily="2" charset="0"/>
              </a:rPr>
              <a:t>পরিচালক </a:t>
            </a:r>
            <a:r>
              <a:rPr lang="en-US" sz="2400" b="1" dirty="0" err="1" smtClean="0">
                <a:solidFill>
                  <a:srgbClr val="00B050"/>
                </a:solidFill>
                <a:latin typeface="Nikosh2" pitchFamily="2" charset="0"/>
                <a:cs typeface="Nikosh2" pitchFamily="2" charset="0"/>
              </a:rPr>
              <a:t>নিয়োগ</a:t>
            </a:r>
            <a:r>
              <a:rPr lang="en-US" sz="2400" b="1" dirty="0" smtClean="0">
                <a:solidFill>
                  <a:srgbClr val="00B050"/>
                </a:solidFill>
                <a:latin typeface="Nikosh2" pitchFamily="2" charset="0"/>
                <a:cs typeface="Nikosh2" pitchFamily="2" charset="0"/>
              </a:rPr>
              <a:t>: </a:t>
            </a:r>
            <a:r>
              <a:rPr lang="en-US" sz="2400" b="1" dirty="0" err="1" smtClean="0">
                <a:latin typeface="Nikosh2" pitchFamily="2" charset="0"/>
                <a:cs typeface="Nikosh2" pitchFamily="2" charset="0"/>
              </a:rPr>
              <a:t>সদস্যদের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মধ্য</a:t>
            </a:r>
            <a:r>
              <a:rPr lang="en-US" sz="2400" b="1" dirty="0" smtClean="0">
                <a:latin typeface="Nikosh2" pitchFamily="2" charset="0"/>
                <a:cs typeface="Nikosh2" pitchFamily="2" charset="0"/>
              </a:rPr>
              <a:t> থেকে</a:t>
            </a:r>
          </a:p>
          <a:p>
            <a:pPr algn="just"/>
            <a:r>
              <a:rPr lang="en-US" sz="2400" b="1" dirty="0" smtClean="0">
                <a:solidFill>
                  <a:srgbClr val="00206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ধরণ</a:t>
            </a:r>
            <a:r>
              <a:rPr lang="en-US" sz="2400" b="1" dirty="0" smtClean="0">
                <a:solidFill>
                  <a:srgbClr val="00B050"/>
                </a:solidFill>
                <a:latin typeface="Nikosh2" pitchFamily="2" charset="0"/>
                <a:cs typeface="Nikosh2" pitchFamily="2" charset="0"/>
              </a:rPr>
              <a:t>: </a:t>
            </a:r>
            <a:r>
              <a:rPr lang="en-US" sz="2400" b="1" dirty="0" err="1" smtClean="0">
                <a:latin typeface="Nikosh2" pitchFamily="2" charset="0"/>
                <a:cs typeface="Nikosh2" pitchFamily="2" charset="0"/>
              </a:rPr>
              <a:t>নির্বাচিত</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মনোনিত</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বিকল্প</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স্বতন্ত্র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আরোপিত</a:t>
            </a:r>
            <a:endParaRPr lang="en-US" sz="2400" b="1" dirty="0" smtClean="0">
              <a:latin typeface="Nikosh2" pitchFamily="2" charset="0"/>
              <a:cs typeface="Nikosh2" pitchFamily="2" charset="0"/>
            </a:endParaRPr>
          </a:p>
          <a:p>
            <a:pPr algn="just"/>
            <a:r>
              <a:rPr lang="en-US" sz="2400" dirty="0" smtClean="0">
                <a:solidFill>
                  <a:srgbClr val="00206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আবর্তণ</a:t>
            </a:r>
            <a:r>
              <a:rPr lang="en-US" sz="2400" b="1" dirty="0" smtClean="0">
                <a:solidFill>
                  <a:srgbClr val="00B050"/>
                </a:solidFill>
                <a:latin typeface="Nikosh2" pitchFamily="2" charset="0"/>
                <a:cs typeface="Nikosh2" pitchFamily="2" charset="0"/>
              </a:rPr>
              <a:t>:</a:t>
            </a:r>
            <a:r>
              <a:rPr lang="en-US" sz="2400" dirty="0" smtClean="0">
                <a:solidFill>
                  <a:srgbClr val="002060"/>
                </a:solidFill>
                <a:latin typeface="Nikosh2" pitchFamily="2" charset="0"/>
                <a:cs typeface="Nikosh2" pitchFamily="2" charset="0"/>
              </a:rPr>
              <a:t> </a:t>
            </a:r>
            <a:r>
              <a:rPr lang="en-US" sz="2400" b="1" dirty="0" err="1" smtClean="0">
                <a:latin typeface="Nikosh2" pitchFamily="2" charset="0"/>
                <a:cs typeface="Nikosh2" pitchFamily="2" charset="0"/>
              </a:rPr>
              <a:t>প্রতিবছর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জেষ্ঠতার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ভিত্তিতে</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এক-তৃতীয়াংশ</a:t>
            </a:r>
            <a:endParaRPr lang="en-US" sz="2400" b="1" dirty="0" smtClean="0">
              <a:latin typeface="Nikosh2" pitchFamily="2" charset="0"/>
              <a:cs typeface="Nikosh2" pitchFamily="2" charset="0"/>
            </a:endParaRPr>
          </a:p>
          <a:p>
            <a:pPr algn="just"/>
            <a:r>
              <a:rPr lang="en-US" sz="2400" b="1" dirty="0" err="1" smtClean="0">
                <a:solidFill>
                  <a:srgbClr val="00B050"/>
                </a:solidFill>
                <a:latin typeface="Nikosh2" pitchFamily="2" charset="0"/>
                <a:cs typeface="Nikosh2" pitchFamily="2" charset="0"/>
              </a:rPr>
              <a:t>যোগ্যতা</a:t>
            </a:r>
            <a:r>
              <a:rPr lang="en-US" sz="2400" b="1" dirty="0" smtClean="0">
                <a:solidFill>
                  <a:srgbClr val="00B050"/>
                </a:solidFill>
                <a:latin typeface="Nikosh2" pitchFamily="2" charset="0"/>
                <a:cs typeface="Nikosh2" pitchFamily="2" charset="0"/>
              </a:rPr>
              <a:t>: </a:t>
            </a:r>
            <a:r>
              <a:rPr lang="en-US" sz="2000" b="1" dirty="0" err="1" smtClean="0">
                <a:latin typeface="Nikosh2" pitchFamily="2" charset="0"/>
                <a:cs typeface="Nikosh2" pitchFamily="2" charset="0"/>
              </a:rPr>
              <a:t>যোগ্যতাতামূলক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শেয়ারের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ধারক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হতে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হবে</a:t>
            </a:r>
            <a:r>
              <a:rPr lang="en-US" sz="2000" b="1" dirty="0" smtClean="0">
                <a:latin typeface="Nikosh2" pitchFamily="2" charset="0"/>
                <a:cs typeface="Nikosh2" pitchFamily="2" charset="0"/>
              </a:rPr>
              <a:t>(</a:t>
            </a:r>
            <a:r>
              <a:rPr lang="en-US" sz="2000" b="1" dirty="0" err="1" smtClean="0">
                <a:latin typeface="Nikosh2" pitchFamily="2" charset="0"/>
                <a:cs typeface="Nikosh2" pitchFamily="2" charset="0"/>
              </a:rPr>
              <a:t>আর্টিক্যাল</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দ্বারা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নির্ধারিত</a:t>
            </a:r>
            <a:r>
              <a:rPr lang="en-US" sz="2000" b="1" dirty="0" smtClean="0">
                <a:latin typeface="Nikosh2" pitchFamily="2" charset="0"/>
                <a:cs typeface="Nikosh2" pitchFamily="2" charset="0"/>
              </a:rPr>
              <a:t>)</a:t>
            </a:r>
            <a:endParaRPr lang="en-US" sz="2400" b="1" dirty="0" smtClean="0">
              <a:latin typeface="Nikosh2" pitchFamily="2" charset="0"/>
              <a:cs typeface="Nikosh2" pitchFamily="2" charset="0"/>
            </a:endParaRPr>
          </a:p>
          <a:p>
            <a:pPr algn="just"/>
            <a:r>
              <a:rPr lang="en-US" sz="2400" b="1" dirty="0" smtClean="0">
                <a:solidFill>
                  <a:srgbClr val="00B050"/>
                </a:solidFill>
                <a:latin typeface="Nikosh2" pitchFamily="2" charset="0"/>
                <a:cs typeface="Nikosh2" pitchFamily="2" charset="0"/>
              </a:rPr>
              <a:t>পরিচালক </a:t>
            </a:r>
            <a:r>
              <a:rPr lang="en-US" sz="2400" b="1" dirty="0" err="1" smtClean="0">
                <a:solidFill>
                  <a:srgbClr val="00B050"/>
                </a:solidFill>
                <a:latin typeface="Nikosh2" pitchFamily="2" charset="0"/>
                <a:cs typeface="Nikosh2" pitchFamily="2" charset="0"/>
              </a:rPr>
              <a:t>পদে</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শুন্যতা</a:t>
            </a:r>
            <a:r>
              <a:rPr lang="en-US" sz="2400" b="1" dirty="0" smtClean="0">
                <a:solidFill>
                  <a:srgbClr val="00B050"/>
                </a:solidFill>
                <a:latin typeface="Nikosh2" pitchFamily="2" charset="0"/>
                <a:cs typeface="Nikosh2" pitchFamily="2" charset="0"/>
              </a:rPr>
              <a:t>: </a:t>
            </a:r>
          </a:p>
          <a:p>
            <a:pPr algn="just"/>
            <a:r>
              <a:rPr lang="en-US" sz="2000" b="1" dirty="0" smtClean="0">
                <a:latin typeface="Nikosh2" pitchFamily="2" charset="0"/>
                <a:cs typeface="Nikosh2" pitchFamily="2" charset="0"/>
              </a:rPr>
              <a:t>ক) </a:t>
            </a:r>
            <a:r>
              <a:rPr lang="en-US" sz="2000" b="1" dirty="0" err="1" smtClean="0">
                <a:latin typeface="Nikosh2" pitchFamily="2" charset="0"/>
                <a:cs typeface="Nikosh2" pitchFamily="2" charset="0"/>
              </a:rPr>
              <a:t>যোগ্যতাতামূলক</a:t>
            </a:r>
            <a:r>
              <a:rPr lang="en-US" sz="2000" b="1" dirty="0" smtClean="0">
                <a:latin typeface="Nikosh2" pitchFamily="2" charset="0"/>
                <a:cs typeface="Nikosh2" pitchFamily="2" charset="0"/>
              </a:rPr>
              <a:t> শেয়ার </a:t>
            </a:r>
            <a:r>
              <a:rPr lang="en-US" sz="2000" b="1" dirty="0" err="1" smtClean="0">
                <a:latin typeface="Nikosh2" pitchFamily="2" charset="0"/>
                <a:cs typeface="Nikosh2" pitchFamily="2" charset="0"/>
              </a:rPr>
              <a:t>যদি</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থাকে</a:t>
            </a:r>
            <a:r>
              <a:rPr lang="en-US" sz="2000" b="1" dirty="0" smtClean="0">
                <a:latin typeface="Nikosh2" pitchFamily="2" charset="0"/>
                <a:cs typeface="Nikosh2" pitchFamily="2" charset="0"/>
              </a:rPr>
              <a:t>;</a:t>
            </a:r>
          </a:p>
          <a:p>
            <a:pPr algn="just"/>
            <a:r>
              <a:rPr lang="en-US" sz="2000" b="1" dirty="0" smtClean="0">
                <a:latin typeface="Nikosh2" pitchFamily="2" charset="0"/>
                <a:cs typeface="Nikosh2" pitchFamily="2" charset="0"/>
              </a:rPr>
              <a:t>খ) </a:t>
            </a:r>
            <a:r>
              <a:rPr lang="en-US" sz="2000" b="1" dirty="0" err="1" smtClean="0">
                <a:latin typeface="Nikosh2" pitchFamily="2" charset="0"/>
                <a:cs typeface="Nikosh2" pitchFamily="2" charset="0"/>
              </a:rPr>
              <a:t>পর্ষদের</a:t>
            </a:r>
            <a:r>
              <a:rPr lang="en-US" sz="2000" b="1" dirty="0" smtClean="0">
                <a:latin typeface="Nikosh2" pitchFamily="2" charset="0"/>
                <a:cs typeface="Nikosh2" pitchFamily="2" charset="0"/>
              </a:rPr>
              <a:t> অনুমতি </a:t>
            </a:r>
            <a:r>
              <a:rPr lang="en-US" sz="2000" b="1" dirty="0" err="1" smtClean="0">
                <a:latin typeface="Nikosh2" pitchFamily="2" charset="0"/>
                <a:cs typeface="Nikosh2" pitchFamily="2" charset="0"/>
              </a:rPr>
              <a:t>ছাড়া</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a:t>
            </a:r>
            <a:r>
              <a:rPr lang="en-US" sz="2000" b="1" dirty="0" smtClean="0">
                <a:latin typeface="Nikosh2" pitchFamily="2" charset="0"/>
                <a:cs typeface="Nikosh2" pitchFamily="2" charset="0"/>
              </a:rPr>
              <a:t> ৩টি </a:t>
            </a:r>
            <a:r>
              <a:rPr lang="en-US" sz="2000" b="1" dirty="0" err="1" smtClean="0">
                <a:latin typeface="Nikosh2" pitchFamily="2" charset="0"/>
                <a:cs typeface="Nikosh2" pitchFamily="2" charset="0"/>
              </a:rPr>
              <a:t>সভায়</a:t>
            </a:r>
            <a:r>
              <a:rPr lang="en-US" sz="2000" b="1" dirty="0" smtClean="0">
                <a:latin typeface="Nikosh2" pitchFamily="2" charset="0"/>
                <a:cs typeface="Nikosh2" pitchFamily="2" charset="0"/>
              </a:rPr>
              <a:t> বা </a:t>
            </a:r>
            <a:r>
              <a:rPr lang="en-US" sz="2000" b="1" dirty="0" err="1" smtClean="0">
                <a:latin typeface="Nikosh2" pitchFamily="2" charset="0"/>
                <a:cs typeface="Nikosh2" pitchFamily="2" charset="0"/>
              </a:rPr>
              <a:t>একাধিক্রমে</a:t>
            </a:r>
            <a:r>
              <a:rPr lang="en-US" sz="2000" b="1" dirty="0" smtClean="0">
                <a:latin typeface="Nikosh2" pitchFamily="2" charset="0"/>
                <a:cs typeface="Nikosh2" pitchFamily="2" charset="0"/>
              </a:rPr>
              <a:t> ৩ </a:t>
            </a:r>
            <a:r>
              <a:rPr lang="en-US" sz="2000" b="1" dirty="0" err="1" smtClean="0">
                <a:latin typeface="Nikosh2" pitchFamily="2" charset="0"/>
                <a:cs typeface="Nikosh2" pitchFamily="2" charset="0"/>
              </a:rPr>
              <a:t>মাস</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সভায়</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যোগদান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করলে</a:t>
            </a:r>
            <a:endParaRPr lang="en-US" sz="2000" b="1" dirty="0" smtClean="0">
              <a:latin typeface="Nikosh2" pitchFamily="2" charset="0"/>
              <a:cs typeface="Nikosh2" pitchFamily="2" charset="0"/>
            </a:endParaRPr>
          </a:p>
          <a:p>
            <a:pPr algn="just"/>
            <a:r>
              <a:rPr lang="en-US" sz="2400" b="1" dirty="0" err="1" smtClean="0">
                <a:solidFill>
                  <a:srgbClr val="00B050"/>
                </a:solidFill>
                <a:latin typeface="Nikosh2" pitchFamily="2" charset="0"/>
                <a:cs typeface="Nikosh2" pitchFamily="2" charset="0"/>
              </a:rPr>
              <a:t>ব্যবস্থাপনা</a:t>
            </a:r>
            <a:r>
              <a:rPr lang="en-US" sz="2400" b="1" dirty="0" smtClean="0">
                <a:solidFill>
                  <a:srgbClr val="00B050"/>
                </a:solidFill>
                <a:latin typeface="Nikosh2" pitchFamily="2" charset="0"/>
                <a:cs typeface="Nikosh2" pitchFamily="2" charset="0"/>
              </a:rPr>
              <a:t> পরিচালক: </a:t>
            </a:r>
            <a:r>
              <a:rPr lang="en-US" sz="2000" b="1" dirty="0" err="1" smtClean="0">
                <a:latin typeface="Nikosh2" pitchFamily="2" charset="0"/>
                <a:cs typeface="Nikosh2" pitchFamily="2" charset="0"/>
              </a:rPr>
              <a:t>একটানা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পাঁচ</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বছরের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অধিক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নিয়োগ</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দেয়া</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যাবেনা</a:t>
            </a:r>
            <a:r>
              <a:rPr lang="en-US" sz="2000" b="1" dirty="0" smtClean="0">
                <a:latin typeface="Nikosh2" pitchFamily="2" charset="0"/>
                <a:cs typeface="Nikosh2" pitchFamily="2" charset="0"/>
              </a:rPr>
              <a:t>।</a:t>
            </a:r>
            <a:endParaRPr lang="en-US" sz="2400" b="1" dirty="0" smtClean="0">
              <a:latin typeface="Nikosh2" pitchFamily="2" charset="0"/>
              <a:cs typeface="Nikosh2" pitchFamily="2" charset="0"/>
            </a:endParaRPr>
          </a:p>
          <a:p>
            <a:pPr algn="just"/>
            <a:r>
              <a:rPr lang="en-US" sz="2400" b="1" dirty="0" err="1" smtClean="0">
                <a:solidFill>
                  <a:srgbClr val="00B050"/>
                </a:solidFill>
                <a:latin typeface="Nikosh2" pitchFamily="2" charset="0"/>
                <a:cs typeface="Nikosh2" pitchFamily="2" charset="0"/>
              </a:rPr>
              <a:t>চেয়ারম্যান</a:t>
            </a:r>
            <a:r>
              <a:rPr lang="en-US" sz="2400" b="1" dirty="0" smtClean="0">
                <a:solidFill>
                  <a:srgbClr val="00B050"/>
                </a:solidFill>
                <a:latin typeface="Nikosh2" pitchFamily="2" charset="0"/>
                <a:cs typeface="Nikosh2" pitchFamily="2" charset="0"/>
              </a:rPr>
              <a:t>:</a:t>
            </a:r>
            <a:r>
              <a:rPr lang="en-US" sz="2400" dirty="0" smtClean="0">
                <a:solidFill>
                  <a:srgbClr val="00B050"/>
                </a:solidFill>
                <a:latin typeface="Nikosh2" pitchFamily="2" charset="0"/>
                <a:cs typeface="Nikosh2" pitchFamily="2" charset="0"/>
              </a:rPr>
              <a:t> </a:t>
            </a:r>
            <a:r>
              <a:rPr lang="en-US" sz="2000" b="1" dirty="0" err="1" smtClean="0">
                <a:latin typeface="Nikosh2" pitchFamily="2" charset="0"/>
                <a:cs typeface="Nikosh2" pitchFamily="2" charset="0"/>
              </a:rPr>
              <a:t>পরিচালনা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পর্ষদ</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তাহোদের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মধ্য</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হইতে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একজন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সদস্যকে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পর্ষদের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চেয়ারম্যান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নির্বাচিত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করিবেন</a:t>
            </a:r>
            <a:r>
              <a:rPr lang="en-US" sz="2000" b="1" dirty="0" smtClean="0">
                <a:latin typeface="Nikosh2" pitchFamily="2" charset="0"/>
                <a:cs typeface="Nikosh2" pitchFamily="2" charset="0"/>
              </a:rPr>
              <a:t> , </a:t>
            </a:r>
            <a:r>
              <a:rPr lang="en-US" sz="2000" b="1" dirty="0" err="1" smtClean="0">
                <a:latin typeface="Nikosh2" pitchFamily="2" charset="0"/>
                <a:cs typeface="Nikosh2" pitchFamily="2" charset="0"/>
              </a:rPr>
              <a:t>তবে</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শর্ত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থাকে</a:t>
            </a:r>
            <a:r>
              <a:rPr lang="en-US" sz="2000" b="1" dirty="0" smtClean="0">
                <a:latin typeface="Nikosh2" pitchFamily="2" charset="0"/>
                <a:cs typeface="Nikosh2" pitchFamily="2" charset="0"/>
              </a:rPr>
              <a:t> যে কোম্পানীর </a:t>
            </a:r>
            <a:r>
              <a:rPr lang="en-US" sz="2000" b="1" dirty="0" err="1" smtClean="0">
                <a:latin typeface="Nikosh2" pitchFamily="2" charset="0"/>
                <a:cs typeface="Nikosh2" pitchFamily="2" charset="0"/>
              </a:rPr>
              <a:t>চেয়ারম্যান</a:t>
            </a:r>
            <a:r>
              <a:rPr lang="en-US" sz="2000" b="1" dirty="0" smtClean="0">
                <a:latin typeface="Nikosh2" pitchFamily="2" charset="0"/>
                <a:cs typeface="Nikosh2" pitchFamily="2" charset="0"/>
              </a:rPr>
              <a:t> ও </a:t>
            </a:r>
            <a:r>
              <a:rPr lang="en-US" sz="2000" b="1" dirty="0" err="1" smtClean="0">
                <a:latin typeface="Nikosh2" pitchFamily="2" charset="0"/>
                <a:cs typeface="Nikosh2" pitchFamily="2" charset="0"/>
              </a:rPr>
              <a:t>ব্যবস্থাপনা</a:t>
            </a:r>
            <a:r>
              <a:rPr lang="en-US" sz="2000" b="1" dirty="0" smtClean="0">
                <a:latin typeface="Nikosh2" pitchFamily="2" charset="0"/>
                <a:cs typeface="Nikosh2" pitchFamily="2" charset="0"/>
              </a:rPr>
              <a:t> পরিচালক </a:t>
            </a:r>
            <a:r>
              <a:rPr lang="en-US" sz="2000" b="1" dirty="0" err="1" smtClean="0">
                <a:latin typeface="Nikosh2" pitchFamily="2" charset="0"/>
                <a:cs typeface="Nikosh2" pitchFamily="2" charset="0"/>
              </a:rPr>
              <a:t>একই</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ব্যক্তি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হতে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পারবেন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না</a:t>
            </a:r>
            <a:r>
              <a:rPr lang="en-US" sz="2000" b="1" dirty="0" smtClean="0">
                <a:latin typeface="Nikosh2" pitchFamily="2" charset="0"/>
                <a:cs typeface="Nikosh2" pitchFamily="2" charset="0"/>
              </a:rPr>
              <a:t>। </a:t>
            </a:r>
          </a:p>
          <a:p>
            <a:pPr algn="just"/>
            <a:endParaRPr lang="en-US" sz="2000" dirty="0" smtClean="0">
              <a:solidFill>
                <a:srgbClr val="002060"/>
              </a:solidFill>
              <a:latin typeface="Nikosh2" pitchFamily="2" charset="0"/>
              <a:cs typeface="Nikosh2" pitchFamily="2" charset="0"/>
            </a:endParaRPr>
          </a:p>
          <a:p>
            <a:endParaRPr lang="en-US" sz="2000" dirty="0">
              <a:solidFill>
                <a:srgbClr val="002060"/>
              </a:solidFill>
              <a:latin typeface="Nikosh2" pitchFamily="2" charset="0"/>
              <a:cs typeface="Nikosh2"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pPr algn="ctr"/>
            <a:r>
              <a:rPr lang="en-US" sz="4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ক্ষমতা</a:t>
            </a:r>
            <a:r>
              <a:rPr lang="en-US"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4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উদ্দেশ্য</a:t>
            </a:r>
            <a:r>
              <a:rPr lang="en-US"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4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বহির্ভূতকাজ</a:t>
            </a:r>
            <a:r>
              <a:rPr lang="en-US"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বা </a:t>
            </a:r>
            <a:r>
              <a:rPr lang="en-US" sz="4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ultravires</a:t>
            </a:r>
            <a:endParaRPr lang="en-US" sz="4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3" name="Content Placeholder 2"/>
          <p:cNvSpPr>
            <a:spLocks noGrp="1"/>
          </p:cNvSpPr>
          <p:nvPr>
            <p:ph idx="1"/>
          </p:nvPr>
        </p:nvSpPr>
        <p:spPr>
          <a:xfrm>
            <a:off x="0" y="990600"/>
            <a:ext cx="9144000" cy="5867400"/>
          </a:xfrm>
        </p:spPr>
        <p:txBody>
          <a:bodyPr>
            <a:normAutofit/>
          </a:bodyPr>
          <a:lstStyle/>
          <a:p>
            <a:pPr algn="just">
              <a:buFont typeface="Wingdings" pitchFamily="2" charset="2"/>
              <a:buChar char="Ø"/>
            </a:pPr>
            <a:endParaRPr lang="en-US" sz="2800" b="1" dirty="0" smtClean="0"/>
          </a:p>
          <a:p>
            <a:pPr algn="just">
              <a:buFont typeface="Wingdings" pitchFamily="2" charset="2"/>
              <a:buChar char="Ø"/>
            </a:pPr>
            <a:r>
              <a:rPr lang="en-US" sz="2800" b="1" dirty="0" err="1" smtClean="0">
                <a:solidFill>
                  <a:srgbClr val="C00000"/>
                </a:solidFill>
                <a:latin typeface="Nikosh2" pitchFamily="2" charset="0"/>
                <a:cs typeface="Nikosh2" pitchFamily="2" charset="0"/>
              </a:rPr>
              <a:t>প্রত্যেকটি</a:t>
            </a:r>
            <a:r>
              <a:rPr lang="en-US" sz="2800" b="1" dirty="0" smtClean="0">
                <a:solidFill>
                  <a:srgbClr val="C00000"/>
                </a:solidFill>
                <a:latin typeface="Nikosh2" pitchFamily="2" charset="0"/>
                <a:cs typeface="Nikosh2" pitchFamily="2" charset="0"/>
              </a:rPr>
              <a:t> কোম্পানীর </a:t>
            </a:r>
            <a:r>
              <a:rPr lang="en-US" sz="2800" b="1" dirty="0" err="1" smtClean="0">
                <a:solidFill>
                  <a:srgbClr val="C00000"/>
                </a:solidFill>
                <a:latin typeface="Nikosh2" pitchFamily="2" charset="0"/>
                <a:cs typeface="Nikosh2" pitchFamily="2" charset="0"/>
              </a:rPr>
              <a:t>সংঘ-স্মারক</a:t>
            </a:r>
            <a:r>
              <a:rPr lang="en-US" sz="2800" b="1" dirty="0" smtClean="0">
                <a:solidFill>
                  <a:srgbClr val="C00000"/>
                </a:solidFill>
                <a:latin typeface="Nikosh2" pitchFamily="2" charset="0"/>
                <a:cs typeface="Nikosh2" pitchFamily="2" charset="0"/>
              </a:rPr>
              <a:t> বা </a:t>
            </a:r>
            <a:r>
              <a:rPr lang="en-US" sz="2800" b="1" dirty="0" err="1" smtClean="0">
                <a:solidFill>
                  <a:srgbClr val="C00000"/>
                </a:solidFill>
                <a:latin typeface="Nikosh2" pitchFamily="2" charset="0"/>
                <a:cs typeface="Nikosh2" pitchFamily="2" charset="0"/>
              </a:rPr>
              <a:t>মেমোরেন্ডামে</a:t>
            </a:r>
            <a:r>
              <a:rPr lang="en-US" sz="2800" b="1" dirty="0" smtClean="0">
                <a:solidFill>
                  <a:srgbClr val="C00000"/>
                </a:solidFill>
                <a:latin typeface="Nikosh2" pitchFamily="2" charset="0"/>
                <a:cs typeface="Nikosh2" pitchFamily="2" charset="0"/>
              </a:rPr>
              <a:t> </a:t>
            </a:r>
            <a:r>
              <a:rPr lang="en-US" sz="2800" b="1" dirty="0" err="1" smtClean="0">
                <a:solidFill>
                  <a:srgbClr val="C00000"/>
                </a:solidFill>
                <a:latin typeface="Nikosh2" pitchFamily="2" charset="0"/>
                <a:cs typeface="Nikosh2" pitchFamily="2" charset="0"/>
              </a:rPr>
              <a:t>উল্লেখিত</a:t>
            </a:r>
            <a:r>
              <a:rPr lang="en-US" sz="2800" b="1" dirty="0" smtClean="0">
                <a:solidFill>
                  <a:srgbClr val="C00000"/>
                </a:solidFill>
                <a:latin typeface="Nikosh2" pitchFamily="2" charset="0"/>
                <a:cs typeface="Nikosh2" pitchFamily="2" charset="0"/>
              </a:rPr>
              <a:t> </a:t>
            </a:r>
            <a:r>
              <a:rPr lang="en-US" sz="2800" b="1" dirty="0" err="1" smtClean="0">
                <a:solidFill>
                  <a:srgbClr val="C00000"/>
                </a:solidFill>
                <a:latin typeface="Nikosh2" pitchFamily="2" charset="0"/>
                <a:cs typeface="Nikosh2" pitchFamily="2" charset="0"/>
              </a:rPr>
              <a:t>বিধান</a:t>
            </a:r>
            <a:r>
              <a:rPr lang="en-US" sz="2800" b="1" dirty="0" smtClean="0">
                <a:solidFill>
                  <a:srgbClr val="C00000"/>
                </a:solidFill>
                <a:latin typeface="Nikosh2" pitchFamily="2" charset="0"/>
                <a:cs typeface="Nikosh2" pitchFamily="2" charset="0"/>
              </a:rPr>
              <a:t> </a:t>
            </a:r>
            <a:r>
              <a:rPr lang="en-US" sz="2800" b="1" dirty="0" err="1" smtClean="0">
                <a:solidFill>
                  <a:srgbClr val="C00000"/>
                </a:solidFill>
                <a:latin typeface="Nikosh2" pitchFamily="2" charset="0"/>
                <a:cs typeface="Nikosh2" pitchFamily="2" charset="0"/>
              </a:rPr>
              <a:t>দ্বারা</a:t>
            </a:r>
            <a:r>
              <a:rPr lang="en-US" sz="2800" b="1" dirty="0" smtClean="0">
                <a:solidFill>
                  <a:srgbClr val="C00000"/>
                </a:solidFill>
                <a:latin typeface="Nikosh2" pitchFamily="2" charset="0"/>
                <a:cs typeface="Nikosh2" pitchFamily="2" charset="0"/>
              </a:rPr>
              <a:t>  কোম্পানীর </a:t>
            </a:r>
            <a:r>
              <a:rPr lang="en-US" sz="2800" b="1" dirty="0" err="1" smtClean="0">
                <a:solidFill>
                  <a:srgbClr val="C00000"/>
                </a:solidFill>
                <a:latin typeface="Nikosh2" pitchFamily="2" charset="0"/>
                <a:cs typeface="Nikosh2" pitchFamily="2" charset="0"/>
              </a:rPr>
              <a:t>কর্মক্ষতার</a:t>
            </a:r>
            <a:r>
              <a:rPr lang="en-US" sz="2800" b="1" dirty="0" smtClean="0">
                <a:solidFill>
                  <a:srgbClr val="C00000"/>
                </a:solidFill>
                <a:latin typeface="Nikosh2" pitchFamily="2" charset="0"/>
                <a:cs typeface="Nikosh2" pitchFamily="2" charset="0"/>
              </a:rPr>
              <a:t> </a:t>
            </a:r>
            <a:r>
              <a:rPr lang="en-US" sz="2800" b="1" dirty="0" err="1" smtClean="0">
                <a:solidFill>
                  <a:srgbClr val="C00000"/>
                </a:solidFill>
                <a:latin typeface="Nikosh2" pitchFamily="2" charset="0"/>
                <a:cs typeface="Nikosh2" pitchFamily="2" charset="0"/>
              </a:rPr>
              <a:t>সীমা</a:t>
            </a:r>
            <a:r>
              <a:rPr lang="en-US" sz="2800" b="1" dirty="0" smtClean="0">
                <a:solidFill>
                  <a:srgbClr val="C00000"/>
                </a:solidFill>
                <a:latin typeface="Nikosh2" pitchFamily="2" charset="0"/>
                <a:cs typeface="Nikosh2" pitchFamily="2" charset="0"/>
              </a:rPr>
              <a:t> </a:t>
            </a:r>
            <a:r>
              <a:rPr lang="en-US" sz="2800" b="1" dirty="0" err="1" smtClean="0">
                <a:solidFill>
                  <a:srgbClr val="C00000"/>
                </a:solidFill>
                <a:latin typeface="Nikosh2" pitchFamily="2" charset="0"/>
                <a:cs typeface="Nikosh2" pitchFamily="2" charset="0"/>
              </a:rPr>
              <a:t>নির্ধারণ</a:t>
            </a:r>
            <a:r>
              <a:rPr lang="en-US" sz="2800" b="1" dirty="0" smtClean="0">
                <a:solidFill>
                  <a:srgbClr val="C00000"/>
                </a:solidFill>
                <a:latin typeface="Nikosh2" pitchFamily="2" charset="0"/>
                <a:cs typeface="Nikosh2" pitchFamily="2" charset="0"/>
              </a:rPr>
              <a:t> করা হয়। </a:t>
            </a:r>
            <a:r>
              <a:rPr lang="en-US" sz="2800" b="1" dirty="0" smtClean="0">
                <a:latin typeface="Nikosh2" pitchFamily="2" charset="0"/>
                <a:cs typeface="Nikosh2" pitchFamily="2" charset="0"/>
              </a:rPr>
              <a:t>কোম্পানীর </a:t>
            </a:r>
            <a:r>
              <a:rPr lang="en-US" sz="2800" b="1" dirty="0" err="1" smtClean="0">
                <a:latin typeface="Nikosh2" pitchFamily="2" charset="0"/>
                <a:cs typeface="Nikosh2" pitchFamily="2" charset="0"/>
              </a:rPr>
              <a:t>মেমোরেন্ডামের</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উদ্দেশ্য</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অনুচ্ছেদে</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বর্নিত</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উদ্দেশ্য</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ছাড়া</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অন্য</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কোন</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উদ্দেশ্যে</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কাজ</a:t>
            </a:r>
            <a:r>
              <a:rPr lang="en-US" sz="2800" b="1" dirty="0" smtClean="0">
                <a:latin typeface="Nikosh2" pitchFamily="2" charset="0"/>
                <a:cs typeface="Nikosh2" pitchFamily="2" charset="0"/>
              </a:rPr>
              <a:t> করতে </a:t>
            </a:r>
            <a:r>
              <a:rPr lang="en-US" sz="2800" b="1" dirty="0" err="1" smtClean="0">
                <a:latin typeface="Nikosh2" pitchFamily="2" charset="0"/>
                <a:cs typeface="Nikosh2" pitchFamily="2" charset="0"/>
              </a:rPr>
              <a:t>পারেনা</a:t>
            </a:r>
            <a:r>
              <a:rPr lang="en-US" sz="2800" b="1" dirty="0" smtClean="0">
                <a:latin typeface="Nikosh2" pitchFamily="2" charset="0"/>
                <a:cs typeface="Nikosh2" pitchFamily="2" charset="0"/>
              </a:rPr>
              <a:t>। এ </a:t>
            </a:r>
            <a:r>
              <a:rPr lang="en-US" sz="2800" b="1" dirty="0" err="1" smtClean="0">
                <a:latin typeface="Nikosh2" pitchFamily="2" charset="0"/>
                <a:cs typeface="Nikosh2" pitchFamily="2" charset="0"/>
              </a:rPr>
              <a:t>ধরনের</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কোন</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কাজ</a:t>
            </a:r>
            <a:r>
              <a:rPr lang="en-US" sz="2800" b="1" dirty="0" smtClean="0">
                <a:latin typeface="Nikosh2" pitchFamily="2" charset="0"/>
                <a:cs typeface="Nikosh2" pitchFamily="2" charset="0"/>
              </a:rPr>
              <a:t> বা </a:t>
            </a:r>
            <a:r>
              <a:rPr lang="en-US" sz="2800" b="1" dirty="0" err="1" smtClean="0">
                <a:latin typeface="Nikosh2" pitchFamily="2" charset="0"/>
                <a:cs typeface="Nikosh2" pitchFamily="2" charset="0"/>
              </a:rPr>
              <a:t>কাজের</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চুক্তি</a:t>
            </a:r>
            <a:r>
              <a:rPr lang="en-US" sz="2800" b="1" dirty="0" smtClean="0">
                <a:latin typeface="Nikosh2" pitchFamily="2" charset="0"/>
                <a:cs typeface="Nikosh2" pitchFamily="2" charset="0"/>
              </a:rPr>
              <a:t> কোম্পানীর </a:t>
            </a:r>
            <a:r>
              <a:rPr lang="en-US" sz="2800" b="1" dirty="0" err="1" smtClean="0">
                <a:latin typeface="Nikosh2" pitchFamily="2" charset="0"/>
                <a:cs typeface="Nikosh2" pitchFamily="2" charset="0"/>
              </a:rPr>
              <a:t>ক্ষমতাবহির্ভূত</a:t>
            </a:r>
            <a:r>
              <a:rPr lang="en-US" sz="2800" b="1" dirty="0" smtClean="0">
                <a:latin typeface="Nikosh2" pitchFamily="2" charset="0"/>
                <a:cs typeface="Nikosh2" pitchFamily="2" charset="0"/>
              </a:rPr>
              <a:t> বা </a:t>
            </a:r>
            <a:r>
              <a:rPr lang="en-US" sz="2800" b="1" dirty="0" err="1" smtClean="0">
                <a:latin typeface="Nikosh2" pitchFamily="2" charset="0"/>
                <a:cs typeface="Nikosh2" pitchFamily="2" charset="0"/>
              </a:rPr>
              <a:t>ultravires</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বলে</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গণ্য</a:t>
            </a:r>
            <a:r>
              <a:rPr lang="en-US" sz="2800" b="1" dirty="0" smtClean="0">
                <a:latin typeface="Nikosh2" pitchFamily="2" charset="0"/>
                <a:cs typeface="Nikosh2" pitchFamily="2" charset="0"/>
              </a:rPr>
              <a:t> হয় এবং </a:t>
            </a:r>
            <a:r>
              <a:rPr lang="en-US" sz="2800" b="1" dirty="0" err="1" smtClean="0">
                <a:latin typeface="Nikosh2" pitchFamily="2" charset="0"/>
                <a:cs typeface="Nikosh2" pitchFamily="2" charset="0"/>
              </a:rPr>
              <a:t>কাজটি</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অসিদ্ধ</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হয়ে</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যায়</a:t>
            </a:r>
            <a:r>
              <a:rPr lang="en-US" sz="2800" b="1" dirty="0" smtClean="0">
                <a:latin typeface="Nikosh2" pitchFamily="2" charset="0"/>
                <a:cs typeface="Nikosh2" pitchFamily="2" charset="0"/>
              </a:rPr>
              <a:t>। </a:t>
            </a:r>
          </a:p>
          <a:p>
            <a:pPr algn="just">
              <a:buFont typeface="Wingdings" pitchFamily="2" charset="2"/>
              <a:buChar char="Ø"/>
            </a:pPr>
            <a:r>
              <a:rPr lang="en-US" sz="2800" b="1" dirty="0" smtClean="0">
                <a:solidFill>
                  <a:srgbClr val="002060"/>
                </a:solidFill>
                <a:latin typeface="Nikosh2" pitchFamily="2" charset="0"/>
                <a:cs typeface="Nikosh2" pitchFamily="2" charset="0"/>
              </a:rPr>
              <a:t>পাবলিক লিমিটেড কোম্পানীর ক্ষেত্রে  কোম্পানী </a:t>
            </a:r>
            <a:r>
              <a:rPr lang="en-US" sz="2800" b="1" dirty="0" err="1" smtClean="0">
                <a:solidFill>
                  <a:srgbClr val="002060"/>
                </a:solidFill>
                <a:latin typeface="Nikosh2" pitchFamily="2" charset="0"/>
                <a:cs typeface="Nikosh2" pitchFamily="2" charset="0"/>
              </a:rPr>
              <a:t>নিগমিত</a:t>
            </a:r>
            <a:r>
              <a:rPr lang="en-US" sz="2800" b="1" dirty="0" smtClean="0">
                <a:solidFill>
                  <a:srgbClr val="00206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হওয়ার</a:t>
            </a:r>
            <a:r>
              <a:rPr lang="en-US" sz="2800" b="1" dirty="0" smtClean="0">
                <a:solidFill>
                  <a:srgbClr val="00206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পর</a:t>
            </a:r>
            <a:r>
              <a:rPr lang="en-US" sz="2800" b="1" dirty="0" smtClean="0">
                <a:solidFill>
                  <a:srgbClr val="00206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কিন্তু</a:t>
            </a:r>
            <a:r>
              <a:rPr lang="en-US" sz="2800" b="1" dirty="0" smtClean="0">
                <a:solidFill>
                  <a:srgbClr val="002060"/>
                </a:solidFill>
                <a:latin typeface="Nikosh2" pitchFamily="2" charset="0"/>
                <a:cs typeface="Nikosh2" pitchFamily="2" charset="0"/>
              </a:rPr>
              <a:t> ব্যবসা </a:t>
            </a:r>
            <a:r>
              <a:rPr lang="en-US" sz="2800" b="1" dirty="0" err="1" smtClean="0">
                <a:solidFill>
                  <a:srgbClr val="002060"/>
                </a:solidFill>
                <a:latin typeface="Nikosh2" pitchFamily="2" charset="0"/>
                <a:cs typeface="Nikosh2" pitchFamily="2" charset="0"/>
              </a:rPr>
              <a:t>শুরুর</a:t>
            </a:r>
            <a:r>
              <a:rPr lang="en-US" sz="2800" b="1" dirty="0" smtClean="0">
                <a:solidFill>
                  <a:srgbClr val="002060"/>
                </a:solidFill>
                <a:latin typeface="Nikosh2" pitchFamily="2" charset="0"/>
                <a:cs typeface="Nikosh2" pitchFamily="2" charset="0"/>
              </a:rPr>
              <a:t> অনুমতি </a:t>
            </a:r>
            <a:r>
              <a:rPr lang="en-US" sz="2800" b="1" dirty="0" err="1" smtClean="0">
                <a:solidFill>
                  <a:srgbClr val="002060"/>
                </a:solidFill>
                <a:latin typeface="Nikosh2" pitchFamily="2" charset="0"/>
                <a:cs typeface="Nikosh2" pitchFamily="2" charset="0"/>
              </a:rPr>
              <a:t>পাওয়ার</a:t>
            </a:r>
            <a:r>
              <a:rPr lang="en-US" sz="2800" b="1" dirty="0" smtClean="0">
                <a:solidFill>
                  <a:srgbClr val="00206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আগে</a:t>
            </a:r>
            <a:r>
              <a:rPr lang="en-US" sz="2800" b="1" dirty="0" smtClean="0">
                <a:solidFill>
                  <a:srgbClr val="00206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কোন</a:t>
            </a:r>
            <a:r>
              <a:rPr lang="en-US" sz="2800" b="1" dirty="0" smtClean="0">
                <a:solidFill>
                  <a:srgbClr val="00206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চুক্তিতে</a:t>
            </a:r>
            <a:r>
              <a:rPr lang="en-US" sz="2800" b="1" dirty="0" smtClean="0">
                <a:solidFill>
                  <a:srgbClr val="00206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আবদ্ধ</a:t>
            </a:r>
            <a:r>
              <a:rPr lang="en-US" sz="2800" b="1" dirty="0" smtClean="0">
                <a:solidFill>
                  <a:srgbClr val="00206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হলে</a:t>
            </a:r>
            <a:r>
              <a:rPr lang="en-US" sz="2800" b="1" dirty="0" smtClean="0">
                <a:solidFill>
                  <a:srgbClr val="00206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অনুরূপ</a:t>
            </a:r>
            <a:r>
              <a:rPr lang="en-US" sz="2800" b="1" dirty="0" smtClean="0">
                <a:solidFill>
                  <a:srgbClr val="00206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চুক্তি</a:t>
            </a:r>
            <a:r>
              <a:rPr lang="en-US" sz="2800" b="1" dirty="0" smtClean="0">
                <a:solidFill>
                  <a:srgbClr val="002060"/>
                </a:solidFill>
                <a:latin typeface="Nikosh2" pitchFamily="2" charset="0"/>
                <a:cs typeface="Nikosh2" pitchFamily="2" charset="0"/>
              </a:rPr>
              <a:t> কোম্পানীর </a:t>
            </a:r>
            <a:r>
              <a:rPr lang="en-US" sz="2800" b="1" dirty="0" err="1" smtClean="0">
                <a:solidFill>
                  <a:srgbClr val="002060"/>
                </a:solidFill>
                <a:latin typeface="Nikosh2" pitchFamily="2" charset="0"/>
                <a:cs typeface="Nikosh2" pitchFamily="2" charset="0"/>
              </a:rPr>
              <a:t>পক্ষে</a:t>
            </a:r>
            <a:r>
              <a:rPr lang="en-US" sz="2800" b="1" dirty="0" smtClean="0">
                <a:solidFill>
                  <a:srgbClr val="00206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কার্যকর</a:t>
            </a:r>
            <a:r>
              <a:rPr lang="en-US" sz="2800" b="1" dirty="0" smtClean="0">
                <a:solidFill>
                  <a:srgbClr val="002060"/>
                </a:solidFill>
                <a:latin typeface="Nikosh2" pitchFamily="2" charset="0"/>
                <a:cs typeface="Nikosh2" pitchFamily="2" charset="0"/>
              </a:rPr>
              <a:t> করা </a:t>
            </a:r>
            <a:r>
              <a:rPr lang="en-US" sz="2800" b="1" dirty="0" err="1" smtClean="0">
                <a:solidFill>
                  <a:srgbClr val="002060"/>
                </a:solidFill>
                <a:latin typeface="Nikosh2" pitchFamily="2" charset="0"/>
                <a:cs typeface="Nikosh2" pitchFamily="2" charset="0"/>
              </a:rPr>
              <a:t>যাবে</a:t>
            </a:r>
            <a:r>
              <a:rPr lang="en-US" sz="2800" b="1" dirty="0" smtClean="0">
                <a:solidFill>
                  <a:srgbClr val="00206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কেবলমাত্র</a:t>
            </a:r>
            <a:r>
              <a:rPr lang="en-US" sz="2800" b="1" dirty="0" smtClean="0">
                <a:solidFill>
                  <a:srgbClr val="002060"/>
                </a:solidFill>
                <a:latin typeface="Nikosh2" pitchFamily="2" charset="0"/>
                <a:cs typeface="Nikosh2" pitchFamily="2" charset="0"/>
              </a:rPr>
              <a:t> যে ক্ষেত্রে </a:t>
            </a:r>
            <a:r>
              <a:rPr lang="en-US" sz="2800" b="1" dirty="0" err="1" smtClean="0">
                <a:solidFill>
                  <a:srgbClr val="002060"/>
                </a:solidFill>
                <a:latin typeface="Nikosh2" pitchFamily="2" charset="0"/>
                <a:cs typeface="Nikosh2" pitchFamily="2" charset="0"/>
              </a:rPr>
              <a:t>কোম্পানীটি</a:t>
            </a:r>
            <a:r>
              <a:rPr lang="en-US" sz="2800" b="1" dirty="0" smtClean="0">
                <a:solidFill>
                  <a:srgbClr val="002060"/>
                </a:solidFill>
                <a:latin typeface="Nikosh2" pitchFamily="2" charset="0"/>
                <a:cs typeface="Nikosh2" pitchFamily="2" charset="0"/>
              </a:rPr>
              <a:t> ব্যবসা </a:t>
            </a:r>
            <a:r>
              <a:rPr lang="en-US" sz="2800" b="1" dirty="0" err="1" smtClean="0">
                <a:solidFill>
                  <a:srgbClr val="002060"/>
                </a:solidFill>
                <a:latin typeface="Nikosh2" pitchFamily="2" charset="0"/>
                <a:cs typeface="Nikosh2" pitchFamily="2" charset="0"/>
              </a:rPr>
              <a:t>শুরুর</a:t>
            </a:r>
            <a:r>
              <a:rPr lang="en-US" sz="2800" b="1" dirty="0" smtClean="0">
                <a:solidFill>
                  <a:srgbClr val="002060"/>
                </a:solidFill>
                <a:latin typeface="Nikosh2" pitchFamily="2" charset="0"/>
                <a:cs typeface="Nikosh2" pitchFamily="2" charset="0"/>
              </a:rPr>
              <a:t> অনুমতি </a:t>
            </a:r>
            <a:r>
              <a:rPr lang="en-US" sz="2800" b="1" dirty="0" err="1" smtClean="0">
                <a:solidFill>
                  <a:srgbClr val="002060"/>
                </a:solidFill>
                <a:latin typeface="Nikosh2" pitchFamily="2" charset="0"/>
                <a:cs typeface="Nikosh2" pitchFamily="2" charset="0"/>
              </a:rPr>
              <a:t>পায়</a:t>
            </a:r>
            <a:r>
              <a:rPr lang="en-US" sz="2800" b="1" dirty="0" smtClean="0">
                <a:solidFill>
                  <a:srgbClr val="00206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সেক্ষেত্রে</a:t>
            </a:r>
            <a:r>
              <a:rPr lang="en-US" sz="2800" b="1" dirty="0" smtClean="0">
                <a:solidFill>
                  <a:srgbClr val="002060"/>
                </a:solidFill>
                <a:latin typeface="Nikosh2" pitchFamily="2" charset="0"/>
                <a:cs typeface="Nikosh2" pitchFamily="2" charset="0"/>
              </a:rPr>
              <a:t>।   </a:t>
            </a:r>
            <a:endParaRPr lang="en-US" sz="2800" b="1" dirty="0">
              <a:solidFill>
                <a:srgbClr val="002060"/>
              </a:solidFill>
              <a:latin typeface="Nikosh2" pitchFamily="2" charset="0"/>
              <a:cs typeface="Nikosh2"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কোম্পানীর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অনুকূলে</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গৃহীত</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ঋণের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বিপরীতে</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বন্ধকীকৃত</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কোম্পনীর</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সম্পত্তির</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উপর</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ফ্লুটিং</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চার্জ</a:t>
            </a:r>
            <a:endPar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3" name="Content Placeholder 2"/>
          <p:cNvSpPr>
            <a:spLocks noGrp="1"/>
          </p:cNvSpPr>
          <p:nvPr>
            <p:ph idx="1"/>
          </p:nvPr>
        </p:nvSpPr>
        <p:spPr>
          <a:xfrm>
            <a:off x="0" y="1219200"/>
            <a:ext cx="9144000" cy="5638800"/>
          </a:xfrm>
        </p:spPr>
        <p:txBody>
          <a:bodyPr/>
          <a:lstStyle/>
          <a:p>
            <a:pPr algn="just"/>
            <a:endParaRPr lang="en-US" dirty="0" smtClean="0"/>
          </a:p>
          <a:p>
            <a:pPr algn="just">
              <a:buNone/>
            </a:pPr>
            <a:r>
              <a:rPr lang="en-US" sz="3600" b="1" dirty="0" smtClean="0">
                <a:solidFill>
                  <a:srgbClr val="002060"/>
                </a:solidFill>
              </a:rPr>
              <a:t>	</a:t>
            </a:r>
            <a:r>
              <a:rPr lang="en-US" sz="3600" b="1" dirty="0" smtClean="0">
                <a:solidFill>
                  <a:srgbClr val="C00000"/>
                </a:solidFill>
                <a:latin typeface="Nikosh2" pitchFamily="2" charset="0"/>
                <a:cs typeface="Nikosh2" pitchFamily="2" charset="0"/>
              </a:rPr>
              <a:t>১৫৯-১(চ) </a:t>
            </a:r>
            <a:r>
              <a:rPr lang="en-US" sz="3600" b="1" dirty="0" err="1" smtClean="0">
                <a:solidFill>
                  <a:srgbClr val="C00000"/>
                </a:solidFill>
                <a:latin typeface="Nikosh2" pitchFamily="2" charset="0"/>
                <a:cs typeface="Nikosh2" pitchFamily="2" charset="0"/>
              </a:rPr>
              <a:t>ধারা</a:t>
            </a:r>
            <a:r>
              <a:rPr lang="en-US" sz="3600" b="1" dirty="0" smtClean="0">
                <a:solidFill>
                  <a:srgbClr val="C00000"/>
                </a:solidFill>
                <a:latin typeface="Nikosh2" pitchFamily="2" charset="0"/>
                <a:cs typeface="Nikosh2" pitchFamily="2" charset="0"/>
              </a:rPr>
              <a:t>: </a:t>
            </a:r>
            <a:r>
              <a:rPr lang="en-US" sz="3600" b="1" dirty="0" smtClean="0">
                <a:latin typeface="Nikosh2" pitchFamily="2" charset="0"/>
                <a:cs typeface="Nikosh2" pitchFamily="2" charset="0"/>
              </a:rPr>
              <a:t>কোম্পানীর </a:t>
            </a:r>
            <a:r>
              <a:rPr lang="en-US" sz="3600" b="1" dirty="0" err="1" smtClean="0">
                <a:latin typeface="Nikosh2" pitchFamily="2" charset="0"/>
                <a:cs typeface="Nikosh2" pitchFamily="2" charset="0"/>
              </a:rPr>
              <a:t>কোন</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সম্পত্তির</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উপর</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সৃষ্ট</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প্রবাহমান</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চার্জ</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ফ্লুটিং</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চার্জ</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অনুরূপ</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বন্ধক</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প্রদানের</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তারিখ</a:t>
            </a:r>
            <a:r>
              <a:rPr lang="en-US" sz="3600" b="1" dirty="0" smtClean="0">
                <a:latin typeface="Nikosh2" pitchFamily="2" charset="0"/>
                <a:cs typeface="Nikosh2" pitchFamily="2" charset="0"/>
              </a:rPr>
              <a:t> থেকে ২১ </a:t>
            </a:r>
            <a:r>
              <a:rPr lang="en-US" sz="3600" b="1" dirty="0" err="1" smtClean="0">
                <a:latin typeface="Nikosh2" pitchFamily="2" charset="0"/>
                <a:cs typeface="Nikosh2" pitchFamily="2" charset="0"/>
              </a:rPr>
              <a:t>দিনের</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মধ্যে</a:t>
            </a:r>
            <a:r>
              <a:rPr lang="en-US" sz="3600" b="1" dirty="0" smtClean="0">
                <a:latin typeface="Nikosh2" pitchFamily="2" charset="0"/>
                <a:cs typeface="Nikosh2" pitchFamily="2" charset="0"/>
              </a:rPr>
              <a:t> এবং কোম্পানী </a:t>
            </a:r>
            <a:r>
              <a:rPr lang="en-US" sz="3600" b="1" dirty="0" err="1" smtClean="0">
                <a:latin typeface="Nikosh2" pitchFamily="2" charset="0"/>
                <a:cs typeface="Nikosh2" pitchFamily="2" charset="0"/>
              </a:rPr>
              <a:t>আইন</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অনুযায়ী</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নির্দেশিত</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পদ্ধতিতে</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রেজিষ্টারের</a:t>
            </a:r>
            <a:r>
              <a:rPr lang="en-US" sz="3600" b="1" dirty="0" smtClean="0">
                <a:latin typeface="Nikosh2" pitchFamily="2" charset="0"/>
                <a:cs typeface="Nikosh2" pitchFamily="2" charset="0"/>
              </a:rPr>
              <a:t> নিকট </a:t>
            </a:r>
            <a:r>
              <a:rPr lang="en-US" sz="3600" b="1" dirty="0" err="1" smtClean="0">
                <a:latin typeface="Nikosh2" pitchFamily="2" charset="0"/>
                <a:cs typeface="Nikosh2" pitchFamily="2" charset="0"/>
              </a:rPr>
              <a:t>নিবন্ধনের</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জন্য</a:t>
            </a:r>
            <a:r>
              <a:rPr lang="en-US" sz="3600" b="1" dirty="0" smtClean="0">
                <a:latin typeface="Nikosh2" pitchFamily="2" charset="0"/>
                <a:cs typeface="Nikosh2" pitchFamily="2" charset="0"/>
              </a:rPr>
              <a:t> দাখিল করতে </a:t>
            </a:r>
            <a:r>
              <a:rPr lang="en-US" sz="3600" b="1" dirty="0" err="1" smtClean="0">
                <a:latin typeface="Nikosh2" pitchFamily="2" charset="0"/>
                <a:cs typeface="Nikosh2" pitchFamily="2" charset="0"/>
              </a:rPr>
              <a:t>হবে</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এবং</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রেজিষ্ট্রের</a:t>
            </a:r>
            <a:r>
              <a:rPr lang="en-US" sz="3600" b="1" dirty="0" smtClean="0">
                <a:latin typeface="Nikosh2" pitchFamily="2" charset="0"/>
                <a:cs typeface="Nikosh2" pitchFamily="2" charset="0"/>
              </a:rPr>
              <a:t> নিকট থেকে নিবন্ধন </a:t>
            </a:r>
            <a:r>
              <a:rPr lang="en-US" sz="3600" b="1" dirty="0" err="1" smtClean="0">
                <a:latin typeface="Nikosh2" pitchFamily="2" charset="0"/>
                <a:cs typeface="Nikosh2" pitchFamily="2" charset="0"/>
              </a:rPr>
              <a:t>প্রত্যয়নপত্র</a:t>
            </a:r>
            <a:r>
              <a:rPr lang="en-US" sz="3600" b="1" dirty="0" smtClean="0">
                <a:latin typeface="Nikosh2" pitchFamily="2" charset="0"/>
                <a:cs typeface="Nikosh2" pitchFamily="2" charset="0"/>
              </a:rPr>
              <a:t> </a:t>
            </a:r>
            <a:r>
              <a:rPr lang="en-US" sz="3600" b="1" dirty="0" err="1" smtClean="0">
                <a:latin typeface="Nikosh2" pitchFamily="2" charset="0"/>
                <a:cs typeface="Nikosh2" pitchFamily="2" charset="0"/>
              </a:rPr>
              <a:t>গ্রহণ</a:t>
            </a:r>
            <a:r>
              <a:rPr lang="en-US" sz="3600" b="1" dirty="0" smtClean="0">
                <a:latin typeface="Nikosh2" pitchFamily="2" charset="0"/>
                <a:cs typeface="Nikosh2" pitchFamily="2" charset="0"/>
              </a:rPr>
              <a:t> করতে </a:t>
            </a:r>
            <a:r>
              <a:rPr lang="en-US" sz="3600" b="1" dirty="0" err="1" smtClean="0">
                <a:latin typeface="Nikosh2" pitchFamily="2" charset="0"/>
                <a:cs typeface="Nikosh2" pitchFamily="2" charset="0"/>
              </a:rPr>
              <a:t>হবে</a:t>
            </a:r>
            <a:r>
              <a:rPr lang="en-US" sz="3600" b="1" dirty="0" smtClean="0">
                <a:latin typeface="Nikosh2" pitchFamily="2" charset="0"/>
                <a:cs typeface="Nikosh2" pitchFamily="2" charset="0"/>
              </a:rPr>
              <a:t>। </a:t>
            </a:r>
            <a:endParaRPr lang="en-US" sz="3600" b="1" dirty="0">
              <a:latin typeface="Nikosh2" pitchFamily="2" charset="0"/>
              <a:cs typeface="Nikosh2"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pPr algn="ctr"/>
            <a:r>
              <a:rPr lang="en-US" sz="4800" b="1" dirty="0" smtClean="0">
                <a:solidFill>
                  <a:srgbClr val="C00000"/>
                </a:solidFill>
              </a:rPr>
              <a:t> </a:t>
            </a:r>
            <a:r>
              <a:rPr lang="en-US" sz="4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কোম্পানি</a:t>
            </a:r>
            <a:r>
              <a:rPr lang="en-US" sz="4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4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আইন</a:t>
            </a:r>
            <a:r>
              <a:rPr lang="en-US" sz="4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১৯৯৪</a:t>
            </a:r>
            <a:br>
              <a:rPr lang="en-US" sz="4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br>
            <a:endParaRPr lang="en-US" dirty="0">
              <a:solidFill>
                <a:srgbClr val="002060"/>
              </a:solidFill>
              <a:latin typeface="Nikosh2" pitchFamily="2" charset="0"/>
              <a:cs typeface="Nikosh2" pitchFamily="2" charset="0"/>
            </a:endParaRPr>
          </a:p>
        </p:txBody>
      </p:sp>
      <p:sp>
        <p:nvSpPr>
          <p:cNvPr id="3" name="Content Placeholder 2"/>
          <p:cNvSpPr>
            <a:spLocks noGrp="1"/>
          </p:cNvSpPr>
          <p:nvPr>
            <p:ph idx="1"/>
          </p:nvPr>
        </p:nvSpPr>
        <p:spPr>
          <a:xfrm>
            <a:off x="0" y="762000"/>
            <a:ext cx="9144000" cy="6096000"/>
          </a:xfrm>
        </p:spPr>
        <p:txBody>
          <a:bodyPr/>
          <a:lstStyle/>
          <a:p>
            <a:r>
              <a:rPr lang="en-US" sz="3200" b="1" u="sng"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ধারা</a:t>
            </a:r>
            <a:r>
              <a:rPr lang="en-US" sz="3200"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 ২-কতিপয় </a:t>
            </a:r>
            <a:r>
              <a:rPr lang="en-US" sz="3200" b="1" u="sng"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সংজ্ঞা</a:t>
            </a:r>
            <a:r>
              <a:rPr lang="en-US" sz="3200"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a:t>
            </a:r>
          </a:p>
          <a:p>
            <a:pPr algn="just"/>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১ (ঘ): কোম্পানী: </a:t>
            </a:r>
            <a:r>
              <a:rPr lang="en-US" sz="2400" dirty="0" smtClean="0">
                <a:latin typeface="Nikosh2" pitchFamily="2" charset="0"/>
                <a:cs typeface="Nikosh2" pitchFamily="2" charset="0"/>
              </a:rPr>
              <a:t>এই </a:t>
            </a:r>
            <a:r>
              <a:rPr lang="en-US" sz="2400" dirty="0" err="1" smtClean="0">
                <a:latin typeface="Nikosh2" pitchFamily="2" charset="0"/>
                <a:cs typeface="Nikosh2" pitchFamily="2" charset="0"/>
              </a:rPr>
              <a:t>আইনের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অধীনে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গঠিত</a:t>
            </a:r>
            <a:r>
              <a:rPr lang="en-US" sz="2400" dirty="0" smtClean="0">
                <a:latin typeface="Nikosh2" pitchFamily="2" charset="0"/>
                <a:cs typeface="Nikosh2" pitchFamily="2" charset="0"/>
              </a:rPr>
              <a:t> এবং </a:t>
            </a:r>
            <a:r>
              <a:rPr lang="en-US" sz="2400" dirty="0" err="1" smtClean="0">
                <a:latin typeface="Nikosh2" pitchFamily="2" charset="0"/>
                <a:cs typeface="Nikosh2" pitchFamily="2" charset="0"/>
              </a:rPr>
              <a:t>নিবন্ধনকৃত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কোন</a:t>
            </a:r>
            <a:r>
              <a:rPr lang="en-US" sz="2400" dirty="0" smtClean="0">
                <a:latin typeface="Nikosh2" pitchFamily="2" charset="0"/>
                <a:cs typeface="Nikosh2" pitchFamily="2" charset="0"/>
              </a:rPr>
              <a:t> কোম্পানী বা </a:t>
            </a:r>
            <a:r>
              <a:rPr lang="en-US" sz="2400" dirty="0" err="1" smtClean="0">
                <a:latin typeface="Nikosh2" pitchFamily="2" charset="0"/>
                <a:cs typeface="Nikosh2" pitchFamily="2" charset="0"/>
              </a:rPr>
              <a:t>কোন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বিদ্যমান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কোম্পানীকে</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বুঝাইবে</a:t>
            </a:r>
            <a:r>
              <a:rPr lang="en-US" sz="2400" dirty="0" smtClean="0">
                <a:latin typeface="Nikosh2" pitchFamily="2" charset="0"/>
                <a:cs typeface="Nikosh2" pitchFamily="2" charset="0"/>
              </a:rPr>
              <a:t>। কোম্পানী </a:t>
            </a:r>
            <a:r>
              <a:rPr lang="en-US" sz="2400" dirty="0" err="1" smtClean="0">
                <a:latin typeface="Nikosh2" pitchFamily="2" charset="0"/>
                <a:cs typeface="Nikosh2" pitchFamily="2" charset="0"/>
              </a:rPr>
              <a:t>আইনের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বিধান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মোতাবেক</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একটি</a:t>
            </a:r>
            <a:r>
              <a:rPr lang="en-US" sz="2400" dirty="0" smtClean="0">
                <a:latin typeface="Nikosh2" pitchFamily="2" charset="0"/>
                <a:cs typeface="Nikosh2" pitchFamily="2" charset="0"/>
              </a:rPr>
              <a:t> কোম্পানী </a:t>
            </a:r>
            <a:r>
              <a:rPr lang="en-US" sz="2400" dirty="0" err="1" smtClean="0">
                <a:latin typeface="Nikosh2" pitchFamily="2" charset="0"/>
                <a:cs typeface="Nikosh2" pitchFamily="2" charset="0"/>
              </a:rPr>
              <a:t>গঠিত</a:t>
            </a:r>
            <a:r>
              <a:rPr lang="en-US" sz="2400" dirty="0" smtClean="0">
                <a:latin typeface="Nikosh2" pitchFamily="2" charset="0"/>
                <a:cs typeface="Nikosh2" pitchFamily="2" charset="0"/>
              </a:rPr>
              <a:t> ও </a:t>
            </a:r>
            <a:r>
              <a:rPr lang="en-US" sz="2400" dirty="0" err="1" smtClean="0">
                <a:latin typeface="Nikosh2" pitchFamily="2" charset="0"/>
                <a:cs typeface="Nikosh2" pitchFamily="2" charset="0"/>
              </a:rPr>
              <a:t>রেজিষ্ট্রিকৃত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হলে</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এর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কিছু</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আইনগত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বৈশিষ্ট</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তৈরি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হয়</a:t>
            </a:r>
            <a:r>
              <a:rPr lang="en-US" sz="2400" dirty="0" smtClean="0">
                <a:latin typeface="Nikosh2" pitchFamily="2" charset="0"/>
                <a:cs typeface="Nikosh2" pitchFamily="2" charset="0"/>
              </a:rPr>
              <a:t>।</a:t>
            </a:r>
          </a:p>
          <a:p>
            <a:pPr algn="just"/>
            <a:endParaRPr lang="en-US" sz="2400" dirty="0" smtClean="0">
              <a:latin typeface="Nikosh2" pitchFamily="2" charset="0"/>
              <a:cs typeface="Nikosh2" pitchFamily="2" charset="0"/>
            </a:endParaRPr>
          </a:p>
          <a:p>
            <a:pPr algn="just"/>
            <a:endParaRPr lang="en-US" sz="2400" dirty="0" smtClean="0">
              <a:latin typeface="Nikosh2" pitchFamily="2" charset="0"/>
              <a:cs typeface="Nikosh2" pitchFamily="2" charset="0"/>
            </a:endParaRP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According to Sec. 2 (1) (c) the Companies Act, 1994-“Company means a company formed and registered under this Act or an existing company”.</a:t>
            </a:r>
          </a:p>
          <a:p>
            <a:pPr algn="just"/>
            <a:endParaRPr lang="en-US" sz="2400" dirty="0" smtClean="0">
              <a:latin typeface="Nikosh2" pitchFamily="2" charset="0"/>
              <a:cs typeface="Nikosh2" pitchFamily="2" charset="0"/>
            </a:endParaRPr>
          </a:p>
          <a:p>
            <a:pPr algn="just"/>
            <a:endParaRPr lang="en-US" sz="2400" dirty="0" smtClean="0">
              <a:latin typeface="Nikosh2" pitchFamily="2" charset="0"/>
              <a:cs typeface="Nikosh2" pitchFamily="2" charset="0"/>
            </a:endParaRPr>
          </a:p>
          <a:p>
            <a:pPr algn="just"/>
            <a:endParaRPr lang="en-US" sz="2400" dirty="0" smtClean="0">
              <a:solidFill>
                <a:srgbClr val="FF0000"/>
              </a:solidFill>
              <a:latin typeface="Nikosh2" pitchFamily="2" charset="0"/>
              <a:cs typeface="Nikosh2" pitchFamily="2"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1923" t="9972" r="20833" b="21367"/>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838200"/>
          </a:xfrm>
        </p:spPr>
        <p:txBody>
          <a:bodyPr>
            <a:noAutofit/>
          </a:bodyPr>
          <a:lstStyle/>
          <a:p>
            <a:pPr algn="ctr"/>
            <a:r>
              <a:rPr lang="en-US" sz="36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লাভ</a:t>
            </a:r>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6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ক্ষতির</a:t>
            </a:r>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6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হিসাব</a:t>
            </a:r>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ও </a:t>
            </a:r>
            <a:r>
              <a:rPr lang="en-US" sz="36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স্থিতিপত্র</a:t>
            </a:r>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6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প্রস্তুত</a:t>
            </a:r>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ও </a:t>
            </a:r>
            <a:r>
              <a:rPr lang="en-US" sz="36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নিরীক্ষণ</a:t>
            </a:r>
            <a:endPar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3" name="Content Placeholder 2"/>
          <p:cNvSpPr>
            <a:spLocks noGrp="1"/>
          </p:cNvSpPr>
          <p:nvPr>
            <p:ph idx="1"/>
          </p:nvPr>
        </p:nvSpPr>
        <p:spPr>
          <a:xfrm>
            <a:off x="0" y="1143000"/>
            <a:ext cx="9144000" cy="5715000"/>
          </a:xfrm>
        </p:spPr>
        <p:txBody>
          <a:bodyPr/>
          <a:lstStyle/>
          <a:p>
            <a:pPr algn="just">
              <a:buNone/>
            </a:pPr>
            <a:r>
              <a:rPr lang="en-US" sz="2800" b="1" dirty="0" smtClean="0">
                <a:solidFill>
                  <a:srgbClr val="00B050"/>
                </a:solidFill>
              </a:rPr>
              <a:t>	</a:t>
            </a:r>
            <a:r>
              <a:rPr lang="en-US"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ধারা-১৮৩: </a:t>
            </a:r>
            <a:endParaRPr lang="en-US" sz="4000" b="1" dirty="0" smtClean="0">
              <a:solidFill>
                <a:srgbClr val="002060"/>
              </a:solidFill>
              <a:latin typeface="Nikosh2" pitchFamily="2" charset="0"/>
              <a:cs typeface="Nikosh2" pitchFamily="2" charset="0"/>
            </a:endParaRPr>
          </a:p>
          <a:p>
            <a:pPr algn="just">
              <a:buFont typeface="Wingdings" pitchFamily="2" charset="2"/>
              <a:buChar char="q"/>
            </a:pPr>
            <a:r>
              <a:rPr lang="en-US" sz="2400" b="1" dirty="0" smtClean="0">
                <a:latin typeface="Nikosh2" pitchFamily="2" charset="0"/>
                <a:cs typeface="Nikosh2" pitchFamily="2" charset="0"/>
              </a:rPr>
              <a:t> কোম্পানীর </a:t>
            </a:r>
            <a:r>
              <a:rPr lang="en-US" sz="2400" b="1" dirty="0" err="1" smtClean="0">
                <a:latin typeface="Nikosh2" pitchFamily="2" charset="0"/>
                <a:cs typeface="Nikosh2" pitchFamily="2" charset="0"/>
              </a:rPr>
              <a:t>লাভ-ক্ষতির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হিসাব</a:t>
            </a:r>
            <a:r>
              <a:rPr lang="en-US" sz="2400" b="1" dirty="0" smtClean="0">
                <a:latin typeface="Nikosh2" pitchFamily="2" charset="0"/>
                <a:cs typeface="Nikosh2" pitchFamily="2" charset="0"/>
              </a:rPr>
              <a:t> ও </a:t>
            </a:r>
            <a:r>
              <a:rPr lang="en-US" sz="2400" b="1" dirty="0" err="1" smtClean="0">
                <a:latin typeface="Nikosh2" pitchFamily="2" charset="0"/>
                <a:cs typeface="Nikosh2" pitchFamily="2" charset="0"/>
              </a:rPr>
              <a:t>স্থিতিপত্র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প্রস্তুতকরণ</a:t>
            </a:r>
            <a:r>
              <a:rPr lang="en-US" sz="2400" b="1" dirty="0" smtClean="0">
                <a:latin typeface="Nikosh2" pitchFamily="2" charset="0"/>
                <a:cs typeface="Nikosh2" pitchFamily="2" charset="0"/>
              </a:rPr>
              <a:t>(</a:t>
            </a:r>
            <a:r>
              <a:rPr lang="en-US" sz="2400" b="1" dirty="0" err="1" smtClean="0">
                <a:latin typeface="Nikosh2" pitchFamily="2" charset="0"/>
                <a:cs typeface="Nikosh2" pitchFamily="2" charset="0"/>
              </a:rPr>
              <a:t>ধারা</a:t>
            </a:r>
            <a:r>
              <a:rPr lang="en-US" sz="2400" b="1" dirty="0" smtClean="0">
                <a:latin typeface="Nikosh2" pitchFamily="2" charset="0"/>
                <a:cs typeface="Nikosh2" pitchFamily="2" charset="0"/>
              </a:rPr>
              <a:t> ১৮৫, তফসিল-১১ </a:t>
            </a:r>
            <a:r>
              <a:rPr lang="en-US" sz="2400" b="1" dirty="0" err="1" smtClean="0">
                <a:latin typeface="Nikosh2" pitchFamily="2" charset="0"/>
                <a:cs typeface="Nikosh2" pitchFamily="2" charset="0"/>
              </a:rPr>
              <a:t>অনুযায়ী</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যা</a:t>
            </a:r>
            <a:r>
              <a:rPr lang="en-US" sz="2400" b="1" dirty="0" smtClean="0">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ব্যবস্থাপনা</a:t>
            </a:r>
            <a:r>
              <a:rPr lang="en-US" sz="2400" b="1" dirty="0" smtClean="0">
                <a:solidFill>
                  <a:srgbClr val="7030A0"/>
                </a:solidFill>
                <a:latin typeface="Nikosh2" pitchFamily="2" charset="0"/>
                <a:cs typeface="Nikosh2" pitchFamily="2" charset="0"/>
              </a:rPr>
              <a:t> পরিচালক, কোম্পানী </a:t>
            </a:r>
            <a:r>
              <a:rPr lang="en-US" sz="2400" b="1" dirty="0" err="1" smtClean="0">
                <a:solidFill>
                  <a:srgbClr val="7030A0"/>
                </a:solidFill>
                <a:latin typeface="Nikosh2" pitchFamily="2" charset="0"/>
                <a:cs typeface="Nikosh2" pitchFamily="2" charset="0"/>
              </a:rPr>
              <a:t>সচিব</a:t>
            </a:r>
            <a:r>
              <a:rPr lang="en-US" sz="2400" b="1" dirty="0" smtClean="0">
                <a:solidFill>
                  <a:srgbClr val="7030A0"/>
                </a:solidFill>
                <a:latin typeface="Nikosh2" pitchFamily="2" charset="0"/>
                <a:cs typeface="Nikosh2" pitchFamily="2" charset="0"/>
              </a:rPr>
              <a:t> ও ১ </a:t>
            </a:r>
            <a:r>
              <a:rPr lang="en-US" sz="2400" b="1" dirty="0" err="1" smtClean="0">
                <a:solidFill>
                  <a:srgbClr val="7030A0"/>
                </a:solidFill>
                <a:latin typeface="Nikosh2" pitchFamily="2" charset="0"/>
                <a:cs typeface="Nikosh2" pitchFamily="2" charset="0"/>
              </a:rPr>
              <a:t>জন</a:t>
            </a:r>
            <a:r>
              <a:rPr lang="en-US" sz="2400" b="1" dirty="0" smtClean="0">
                <a:solidFill>
                  <a:srgbClr val="7030A0"/>
                </a:solidFill>
                <a:latin typeface="Nikosh2" pitchFamily="2" charset="0"/>
                <a:cs typeface="Nikosh2" pitchFamily="2" charset="0"/>
              </a:rPr>
              <a:t> পরিচালক </a:t>
            </a:r>
            <a:r>
              <a:rPr lang="en-US" sz="2400" b="1" dirty="0" smtClean="0">
                <a:latin typeface="Nikosh2" pitchFamily="2" charset="0"/>
                <a:cs typeface="Nikosh2" pitchFamily="2" charset="0"/>
              </a:rPr>
              <a:t>(</a:t>
            </a:r>
            <a:r>
              <a:rPr lang="en-US" sz="2400" b="1" dirty="0" err="1" smtClean="0">
                <a:latin typeface="Nikosh2" pitchFamily="2" charset="0"/>
                <a:cs typeface="Nikosh2" pitchFamily="2" charset="0"/>
              </a:rPr>
              <a:t>চেয়ারম্যান</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কর্তৃক</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স্বাক্ষরিত</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হতে</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হবে</a:t>
            </a:r>
            <a:r>
              <a:rPr lang="en-US" sz="2400" b="1" dirty="0" smtClean="0">
                <a:latin typeface="Nikosh2" pitchFamily="2" charset="0"/>
                <a:cs typeface="Nikosh2" pitchFamily="2" charset="0"/>
              </a:rPr>
              <a:t>(ধারা-১৮৯);</a:t>
            </a:r>
          </a:p>
          <a:p>
            <a:pPr algn="just">
              <a:buFont typeface="Wingdings" pitchFamily="2" charset="2"/>
              <a:buChar char="q"/>
            </a:pPr>
            <a:r>
              <a:rPr lang="en-US" sz="2400" b="1" dirty="0" err="1" smtClean="0">
                <a:latin typeface="Nikosh2" pitchFamily="2" charset="0"/>
                <a:cs typeface="Nikosh2" pitchFamily="2" charset="0"/>
              </a:rPr>
              <a:t>উক্ত</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লাভ-ক্ষতির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হিসাব</a:t>
            </a:r>
            <a:r>
              <a:rPr lang="en-US" sz="2400" b="1" dirty="0" smtClean="0">
                <a:latin typeface="Nikosh2" pitchFamily="2" charset="0"/>
                <a:cs typeface="Nikosh2" pitchFamily="2" charset="0"/>
              </a:rPr>
              <a:t> ও </a:t>
            </a:r>
            <a:r>
              <a:rPr lang="en-US" sz="2400" b="1" dirty="0" err="1" smtClean="0">
                <a:latin typeface="Nikosh2" pitchFamily="2" charset="0"/>
                <a:cs typeface="Nikosh2" pitchFamily="2" charset="0"/>
              </a:rPr>
              <a:t>স্থিতিপত্র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নিরীক্ষক</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কর্তৃক</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নিরীক্ষাকরণ</a:t>
            </a:r>
            <a:r>
              <a:rPr lang="en-US" sz="2400" b="1" dirty="0" smtClean="0">
                <a:latin typeface="Nikosh2" pitchFamily="2" charset="0"/>
                <a:cs typeface="Nikosh2" pitchFamily="2" charset="0"/>
              </a:rPr>
              <a:t>;</a:t>
            </a:r>
          </a:p>
          <a:p>
            <a:pPr algn="just">
              <a:buFont typeface="Wingdings" pitchFamily="2" charset="2"/>
              <a:buChar char="q"/>
            </a:pP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বার্ষিক</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সাধারণ</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সভায়</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তা</a:t>
            </a:r>
            <a:r>
              <a:rPr lang="en-US" sz="2400" b="1" dirty="0" smtClean="0">
                <a:solidFill>
                  <a:srgbClr val="7030A0"/>
                </a:solidFill>
                <a:latin typeface="Nikosh2" pitchFamily="2" charset="0"/>
                <a:cs typeface="Nikosh2" pitchFamily="2" charset="0"/>
              </a:rPr>
              <a:t> </a:t>
            </a:r>
            <a:r>
              <a:rPr lang="en-US" sz="2400" b="1" dirty="0" err="1" smtClean="0">
                <a:solidFill>
                  <a:srgbClr val="7030A0"/>
                </a:solidFill>
                <a:latin typeface="Nikosh2" pitchFamily="2" charset="0"/>
                <a:cs typeface="Nikosh2" pitchFamily="2" charset="0"/>
              </a:rPr>
              <a:t>উপস্থাপনকরণ</a:t>
            </a:r>
            <a:r>
              <a:rPr lang="en-US" b="1" dirty="0" smtClean="0">
                <a:solidFill>
                  <a:srgbClr val="7030A0"/>
                </a:solidFill>
                <a:latin typeface="Nikosh2" pitchFamily="2" charset="0"/>
                <a:cs typeface="Nikosh2" pitchFamily="2" charset="0"/>
              </a:rPr>
              <a:t>;</a:t>
            </a:r>
          </a:p>
          <a:p>
            <a:pPr algn="just">
              <a:buNone/>
            </a:pPr>
            <a:r>
              <a:rPr lang="en-US" sz="2800" b="1" dirty="0" err="1" smtClean="0">
                <a:solidFill>
                  <a:srgbClr val="0070C0"/>
                </a:solidFill>
                <a:latin typeface="Nikosh2" pitchFamily="2" charset="0"/>
                <a:cs typeface="Nikosh2" pitchFamily="2" charset="0"/>
              </a:rPr>
              <a:t>হোল্ডিং</a:t>
            </a:r>
            <a:r>
              <a:rPr lang="en-US" sz="2800" b="1" dirty="0" smtClean="0">
                <a:solidFill>
                  <a:srgbClr val="0070C0"/>
                </a:solidFill>
                <a:latin typeface="Nikosh2" pitchFamily="2" charset="0"/>
                <a:cs typeface="Nikosh2" pitchFamily="2" charset="0"/>
              </a:rPr>
              <a:t> </a:t>
            </a:r>
            <a:r>
              <a:rPr lang="en-US" sz="2800" b="1" dirty="0" err="1" smtClean="0">
                <a:solidFill>
                  <a:srgbClr val="0070C0"/>
                </a:solidFill>
                <a:latin typeface="Nikosh2" pitchFamily="2" charset="0"/>
                <a:cs typeface="Nikosh2" pitchFamily="2" charset="0"/>
              </a:rPr>
              <a:t>কোম্পানির</a:t>
            </a:r>
            <a:r>
              <a:rPr lang="en-US" sz="2800" b="1" dirty="0" smtClean="0">
                <a:solidFill>
                  <a:srgbClr val="0070C0"/>
                </a:solidFill>
                <a:latin typeface="Nikosh2" pitchFamily="2" charset="0"/>
                <a:cs typeface="Nikosh2" pitchFamily="2" charset="0"/>
              </a:rPr>
              <a:t> </a:t>
            </a:r>
            <a:r>
              <a:rPr lang="en-US" sz="2800" b="1" dirty="0" err="1" smtClean="0">
                <a:solidFill>
                  <a:srgbClr val="0070C0"/>
                </a:solidFill>
                <a:latin typeface="Nikosh2" pitchFamily="2" charset="0"/>
                <a:cs typeface="Nikosh2" pitchFamily="2" charset="0"/>
              </a:rPr>
              <a:t>ব্যালেন্সশীটে</a:t>
            </a:r>
            <a:r>
              <a:rPr lang="en-US" sz="2800" b="1" dirty="0" smtClean="0">
                <a:solidFill>
                  <a:srgbClr val="0070C0"/>
                </a:solidFill>
                <a:latin typeface="Nikosh2" pitchFamily="2" charset="0"/>
                <a:cs typeface="Nikosh2" pitchFamily="2" charset="0"/>
              </a:rPr>
              <a:t> </a:t>
            </a:r>
            <a:r>
              <a:rPr lang="en-US" sz="2800" b="1" dirty="0" err="1" smtClean="0">
                <a:solidFill>
                  <a:srgbClr val="0070C0"/>
                </a:solidFill>
                <a:latin typeface="Nikosh2" pitchFamily="2" charset="0"/>
                <a:cs typeface="Nikosh2" pitchFamily="2" charset="0"/>
              </a:rPr>
              <a:t>সাবসিডিয়ারী</a:t>
            </a:r>
            <a:r>
              <a:rPr lang="en-US" sz="2800" b="1" dirty="0" smtClean="0">
                <a:solidFill>
                  <a:srgbClr val="0070C0"/>
                </a:solidFill>
                <a:latin typeface="Nikosh2" pitchFamily="2" charset="0"/>
                <a:cs typeface="Nikosh2" pitchFamily="2" charset="0"/>
              </a:rPr>
              <a:t> </a:t>
            </a:r>
            <a:r>
              <a:rPr lang="en-US" sz="2800" b="1" dirty="0" err="1" smtClean="0">
                <a:solidFill>
                  <a:srgbClr val="0070C0"/>
                </a:solidFill>
                <a:latin typeface="Nikosh2" pitchFamily="2" charset="0"/>
                <a:cs typeface="Nikosh2" pitchFamily="2" charset="0"/>
              </a:rPr>
              <a:t>কোম্পানীর</a:t>
            </a:r>
            <a:r>
              <a:rPr lang="en-US" sz="2800" b="1" dirty="0" smtClean="0">
                <a:solidFill>
                  <a:srgbClr val="0070C0"/>
                </a:solidFill>
                <a:latin typeface="Nikosh2" pitchFamily="2" charset="0"/>
                <a:cs typeface="Nikosh2" pitchFamily="2" charset="0"/>
              </a:rPr>
              <a:t>-</a:t>
            </a:r>
          </a:p>
          <a:p>
            <a:pPr algn="just">
              <a:buNone/>
            </a:pPr>
            <a:r>
              <a:rPr lang="en-US" sz="2400" b="1" dirty="0" smtClean="0">
                <a:latin typeface="Nikosh2" pitchFamily="2" charset="0"/>
                <a:cs typeface="Nikosh2" pitchFamily="2" charset="0"/>
              </a:rPr>
              <a:t>১) </a:t>
            </a:r>
            <a:r>
              <a:rPr lang="en-US" sz="2400" b="1" dirty="0" err="1" smtClean="0">
                <a:latin typeface="Nikosh2" pitchFamily="2" charset="0"/>
                <a:cs typeface="Nikosh2" pitchFamily="2" charset="0"/>
              </a:rPr>
              <a:t>ব্যালেন্সশীটের</a:t>
            </a:r>
            <a:r>
              <a:rPr lang="en-US" sz="2400" b="1" dirty="0" smtClean="0">
                <a:latin typeface="Nikosh2" pitchFamily="2" charset="0"/>
                <a:cs typeface="Nikosh2" pitchFamily="2" charset="0"/>
              </a:rPr>
              <a:t> অনুলিপি</a:t>
            </a:r>
          </a:p>
          <a:p>
            <a:pPr algn="just">
              <a:buNone/>
            </a:pPr>
            <a:r>
              <a:rPr lang="en-US" sz="2400" b="1" dirty="0" smtClean="0">
                <a:latin typeface="Nikosh2" pitchFamily="2" charset="0"/>
                <a:cs typeface="Nikosh2" pitchFamily="2" charset="0"/>
              </a:rPr>
              <a:t>২) </a:t>
            </a:r>
            <a:r>
              <a:rPr lang="en-US" sz="2400" b="1" dirty="0" err="1" smtClean="0">
                <a:latin typeface="Nikosh2" pitchFamily="2" charset="0"/>
                <a:cs typeface="Nikosh2" pitchFamily="2" charset="0"/>
              </a:rPr>
              <a:t>লাভ-ক্ষতি</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হিসাবের</a:t>
            </a:r>
            <a:r>
              <a:rPr lang="en-US" sz="2400" b="1" dirty="0" smtClean="0">
                <a:latin typeface="Nikosh2" pitchFamily="2" charset="0"/>
                <a:cs typeface="Nikosh2" pitchFamily="2" charset="0"/>
              </a:rPr>
              <a:t> অনুলিপি</a:t>
            </a:r>
          </a:p>
          <a:p>
            <a:pPr algn="just">
              <a:buNone/>
            </a:pPr>
            <a:r>
              <a:rPr lang="en-US" sz="2400" b="1" dirty="0" smtClean="0">
                <a:latin typeface="Nikosh2" pitchFamily="2" charset="0"/>
                <a:cs typeface="Nikosh2" pitchFamily="2" charset="0"/>
              </a:rPr>
              <a:t>৩) </a:t>
            </a:r>
            <a:r>
              <a:rPr lang="en-US" sz="2400" b="1" dirty="0" err="1" smtClean="0">
                <a:latin typeface="Nikosh2" pitchFamily="2" charset="0"/>
                <a:cs typeface="Nikosh2" pitchFamily="2" charset="0"/>
              </a:rPr>
              <a:t>ডিরেক্টর্স</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প্রতিবেদন</a:t>
            </a:r>
            <a:r>
              <a:rPr lang="en-US" sz="2400" b="1" dirty="0" smtClean="0">
                <a:latin typeface="Nikosh2" pitchFamily="2" charset="0"/>
                <a:cs typeface="Nikosh2" pitchFamily="2" charset="0"/>
              </a:rPr>
              <a:t>;</a:t>
            </a:r>
          </a:p>
          <a:p>
            <a:pPr algn="just">
              <a:buNone/>
            </a:pPr>
            <a:r>
              <a:rPr lang="en-US" sz="2400" b="1" dirty="0" smtClean="0">
                <a:latin typeface="Nikosh2" pitchFamily="2" charset="0"/>
                <a:cs typeface="Nikosh2" pitchFamily="2" charset="0"/>
              </a:rPr>
              <a:t>৪) </a:t>
            </a:r>
            <a:r>
              <a:rPr lang="en-US" sz="2400" b="1" dirty="0" err="1" smtClean="0">
                <a:latin typeface="Nikosh2" pitchFamily="2" charset="0"/>
                <a:cs typeface="Nikosh2" pitchFamily="2" charset="0"/>
              </a:rPr>
              <a:t>অডিটর্স</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রিপোর্ট</a:t>
            </a:r>
            <a:endParaRPr lang="en-US" sz="2400" b="1" dirty="0" smtClean="0">
              <a:latin typeface="Nikosh2" pitchFamily="2" charset="0"/>
              <a:cs typeface="Nikosh2" pitchFamily="2" charset="0"/>
            </a:endParaRPr>
          </a:p>
          <a:p>
            <a:pPr algn="just">
              <a:buNone/>
            </a:pPr>
            <a:r>
              <a:rPr lang="en-US" sz="2400" b="1" dirty="0" smtClean="0">
                <a:latin typeface="Nikosh2" pitchFamily="2" charset="0"/>
                <a:cs typeface="Nikosh2" pitchFamily="2" charset="0"/>
              </a:rPr>
              <a:t>৫) </a:t>
            </a:r>
            <a:r>
              <a:rPr lang="en-US" sz="2400" b="1" dirty="0" err="1" smtClean="0">
                <a:latin typeface="Nikosh2" pitchFamily="2" charset="0"/>
                <a:cs typeface="Nikosh2" pitchFamily="2" charset="0"/>
              </a:rPr>
              <a:t>সাবসিডিয়ারী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কোম্পানীতে</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হোল্ডিং</a:t>
            </a:r>
            <a:r>
              <a:rPr lang="en-US" sz="2400" b="1" dirty="0" smtClean="0">
                <a:latin typeface="Nikosh2" pitchFamily="2" charset="0"/>
                <a:cs typeface="Nikosh2" pitchFamily="2" charset="0"/>
              </a:rPr>
              <a:t> কোম্পানীর </a:t>
            </a:r>
            <a:r>
              <a:rPr lang="en-US" sz="2400" b="1" dirty="0" err="1" smtClean="0">
                <a:latin typeface="Nikosh2" pitchFamily="2" charset="0"/>
                <a:cs typeface="Nikosh2" pitchFamily="2" charset="0"/>
              </a:rPr>
              <a:t>স্বার্থের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বিবরণ</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ইত্যাদি</a:t>
            </a:r>
            <a:endParaRPr lang="en-US" sz="2400" b="1" dirty="0">
              <a:latin typeface="Nikosh2" pitchFamily="2" charset="0"/>
              <a:cs typeface="Nikosh2" pitchFamily="2"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296400" cy="1295400"/>
          </a:xfrm>
        </p:spPr>
        <p:txBody>
          <a:bodyPr/>
          <a:lstStyle/>
          <a:p>
            <a:pPr algn="ctr"/>
            <a:r>
              <a:rPr lang="en-US"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ডাইরেক্টরস</a:t>
            </a: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রিপোর্ট</a:t>
            </a:r>
            <a:endPar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3" name="Content Placeholder 2"/>
          <p:cNvSpPr>
            <a:spLocks noGrp="1"/>
          </p:cNvSpPr>
          <p:nvPr>
            <p:ph idx="1"/>
          </p:nvPr>
        </p:nvSpPr>
        <p:spPr>
          <a:xfrm>
            <a:off x="0" y="1219200"/>
            <a:ext cx="9144000" cy="4953317"/>
          </a:xfrm>
        </p:spPr>
        <p:txBody>
          <a:bodyPr/>
          <a:lstStyle/>
          <a:p>
            <a:pPr algn="just">
              <a:buNone/>
            </a:pPr>
            <a:r>
              <a:rPr lang="en-US" sz="2800" b="1" dirty="0" smtClean="0">
                <a:solidFill>
                  <a:srgbClr val="00B0F0"/>
                </a:solidFill>
              </a:rPr>
              <a:t>	</a:t>
            </a:r>
            <a:r>
              <a:rPr lang="en-US" sz="2800" b="1" dirty="0" smtClean="0">
                <a:solidFill>
                  <a:srgbClr val="7030A0"/>
                </a:solidFill>
                <a:latin typeface="Nikosh2" pitchFamily="2" charset="0"/>
                <a:cs typeface="Nikosh2" pitchFamily="2" charset="0"/>
              </a:rPr>
              <a:t>ধারা-১৮৪: কোম্পানীর </a:t>
            </a:r>
            <a:r>
              <a:rPr lang="en-US" sz="2800" b="1" dirty="0" err="1" smtClean="0">
                <a:solidFill>
                  <a:srgbClr val="7030A0"/>
                </a:solidFill>
                <a:latin typeface="Nikosh2" pitchFamily="2" charset="0"/>
                <a:cs typeface="Nikosh2" pitchFamily="2" charset="0"/>
              </a:rPr>
              <a:t>সাধারণ</a:t>
            </a:r>
            <a:r>
              <a:rPr lang="en-US" sz="2800" b="1" dirty="0" smtClean="0">
                <a:solidFill>
                  <a:srgbClr val="7030A0"/>
                </a:solidFill>
                <a:latin typeface="Nikosh2" pitchFamily="2" charset="0"/>
                <a:cs typeface="Nikosh2" pitchFamily="2" charset="0"/>
              </a:rPr>
              <a:t> </a:t>
            </a:r>
            <a:r>
              <a:rPr lang="en-US" sz="2800" b="1" dirty="0" err="1" smtClean="0">
                <a:solidFill>
                  <a:srgbClr val="7030A0"/>
                </a:solidFill>
                <a:latin typeface="Nikosh2" pitchFamily="2" charset="0"/>
                <a:cs typeface="Nikosh2" pitchFamily="2" charset="0"/>
              </a:rPr>
              <a:t>সভায়</a:t>
            </a:r>
            <a:r>
              <a:rPr lang="en-US" sz="2800" b="1" dirty="0" smtClean="0">
                <a:solidFill>
                  <a:srgbClr val="7030A0"/>
                </a:solidFill>
                <a:latin typeface="Nikosh2" pitchFamily="2" charset="0"/>
                <a:cs typeface="Nikosh2" pitchFamily="2" charset="0"/>
              </a:rPr>
              <a:t> </a:t>
            </a:r>
            <a:r>
              <a:rPr lang="en-US" sz="2800" b="1" dirty="0" err="1" smtClean="0">
                <a:solidFill>
                  <a:srgbClr val="7030A0"/>
                </a:solidFill>
                <a:latin typeface="Nikosh2" pitchFamily="2" charset="0"/>
                <a:cs typeface="Nikosh2" pitchFamily="2" charset="0"/>
              </a:rPr>
              <a:t>উপস্থাপিত</a:t>
            </a:r>
            <a:r>
              <a:rPr lang="en-US" sz="2800" b="1" dirty="0" smtClean="0">
                <a:solidFill>
                  <a:srgbClr val="7030A0"/>
                </a:solidFill>
                <a:latin typeface="Nikosh2" pitchFamily="2" charset="0"/>
                <a:cs typeface="Nikosh2" pitchFamily="2" charset="0"/>
              </a:rPr>
              <a:t> </a:t>
            </a:r>
            <a:r>
              <a:rPr lang="en-US" sz="2800" b="1" dirty="0" err="1" smtClean="0">
                <a:solidFill>
                  <a:srgbClr val="7030A0"/>
                </a:solidFill>
                <a:latin typeface="Nikosh2" pitchFamily="2" charset="0"/>
                <a:cs typeface="Nikosh2" pitchFamily="2" charset="0"/>
              </a:rPr>
              <a:t>প্রত্যেক</a:t>
            </a:r>
            <a:r>
              <a:rPr lang="en-US" sz="2800" b="1" dirty="0" smtClean="0">
                <a:solidFill>
                  <a:srgbClr val="7030A0"/>
                </a:solidFill>
                <a:latin typeface="Nikosh2" pitchFamily="2" charset="0"/>
                <a:cs typeface="Nikosh2" pitchFamily="2" charset="0"/>
              </a:rPr>
              <a:t> </a:t>
            </a:r>
            <a:r>
              <a:rPr lang="en-US" sz="2800" b="1" dirty="0" err="1" smtClean="0">
                <a:solidFill>
                  <a:srgbClr val="7030A0"/>
                </a:solidFill>
                <a:latin typeface="Nikosh2" pitchFamily="2" charset="0"/>
                <a:cs typeface="Nikosh2" pitchFamily="2" charset="0"/>
              </a:rPr>
              <a:t>ব্যালেন্সশীটের</a:t>
            </a:r>
            <a:r>
              <a:rPr lang="en-US" sz="2800" b="1" dirty="0" smtClean="0">
                <a:solidFill>
                  <a:srgbClr val="7030A0"/>
                </a:solidFill>
                <a:latin typeface="Nikosh2" pitchFamily="2" charset="0"/>
                <a:cs typeface="Nikosh2" pitchFamily="2" charset="0"/>
              </a:rPr>
              <a:t> </a:t>
            </a:r>
            <a:r>
              <a:rPr lang="en-US" sz="2800" b="1" dirty="0" err="1" smtClean="0">
                <a:solidFill>
                  <a:srgbClr val="7030A0"/>
                </a:solidFill>
                <a:latin typeface="Nikosh2" pitchFamily="2" charset="0"/>
                <a:cs typeface="Nikosh2" pitchFamily="2" charset="0"/>
              </a:rPr>
              <a:t>সাথে</a:t>
            </a:r>
            <a:r>
              <a:rPr lang="en-US" sz="2800" b="1" dirty="0" smtClean="0">
                <a:solidFill>
                  <a:srgbClr val="7030A0"/>
                </a:solidFill>
                <a:latin typeface="Nikosh2" pitchFamily="2" charset="0"/>
                <a:cs typeface="Nikosh2" pitchFamily="2" charset="0"/>
              </a:rPr>
              <a:t> </a:t>
            </a:r>
            <a:r>
              <a:rPr lang="en-US" sz="2800" b="1" dirty="0" err="1" smtClean="0">
                <a:solidFill>
                  <a:srgbClr val="7030A0"/>
                </a:solidFill>
                <a:latin typeface="Nikosh2" pitchFamily="2" charset="0"/>
                <a:cs typeface="Nikosh2" pitchFamily="2" charset="0"/>
              </a:rPr>
              <a:t>পরিচালকদের</a:t>
            </a:r>
            <a:r>
              <a:rPr lang="en-US" sz="2800" b="1" dirty="0" smtClean="0">
                <a:solidFill>
                  <a:srgbClr val="7030A0"/>
                </a:solidFill>
                <a:latin typeface="Nikosh2" pitchFamily="2" charset="0"/>
                <a:cs typeface="Nikosh2" pitchFamily="2" charset="0"/>
              </a:rPr>
              <a:t> </a:t>
            </a:r>
            <a:r>
              <a:rPr lang="en-US" sz="2800" b="1" dirty="0" err="1" smtClean="0">
                <a:solidFill>
                  <a:srgbClr val="7030A0"/>
                </a:solidFill>
                <a:latin typeface="Nikosh2" pitchFamily="2" charset="0"/>
                <a:cs typeface="Nikosh2" pitchFamily="2" charset="0"/>
              </a:rPr>
              <a:t>একটি</a:t>
            </a:r>
            <a:r>
              <a:rPr lang="en-US" sz="2800" b="1" dirty="0" smtClean="0">
                <a:solidFill>
                  <a:srgbClr val="7030A0"/>
                </a:solidFill>
                <a:latin typeface="Nikosh2" pitchFamily="2" charset="0"/>
                <a:cs typeface="Nikosh2" pitchFamily="2" charset="0"/>
              </a:rPr>
              <a:t> </a:t>
            </a:r>
            <a:r>
              <a:rPr lang="en-US" sz="2800" b="1" dirty="0" err="1" smtClean="0">
                <a:solidFill>
                  <a:srgbClr val="7030A0"/>
                </a:solidFill>
                <a:latin typeface="Nikosh2" pitchFamily="2" charset="0"/>
                <a:cs typeface="Nikosh2" pitchFamily="2" charset="0"/>
              </a:rPr>
              <a:t>প্রতিবেদন</a:t>
            </a:r>
            <a:r>
              <a:rPr lang="en-US" sz="2800" b="1" dirty="0" smtClean="0">
                <a:solidFill>
                  <a:srgbClr val="7030A0"/>
                </a:solidFill>
                <a:latin typeface="Nikosh2" pitchFamily="2" charset="0"/>
                <a:cs typeface="Nikosh2" pitchFamily="2" charset="0"/>
              </a:rPr>
              <a:t> </a:t>
            </a:r>
            <a:r>
              <a:rPr lang="en-US" sz="2800" b="1" dirty="0" err="1" smtClean="0">
                <a:solidFill>
                  <a:srgbClr val="7030A0"/>
                </a:solidFill>
                <a:latin typeface="Nikosh2" pitchFamily="2" charset="0"/>
                <a:cs typeface="Nikosh2" pitchFamily="2" charset="0"/>
              </a:rPr>
              <a:t>সংযুক্ত</a:t>
            </a:r>
            <a:r>
              <a:rPr lang="en-US" sz="2800" b="1" dirty="0" smtClean="0">
                <a:solidFill>
                  <a:srgbClr val="7030A0"/>
                </a:solidFill>
                <a:latin typeface="Nikosh2" pitchFamily="2" charset="0"/>
                <a:cs typeface="Nikosh2" pitchFamily="2" charset="0"/>
              </a:rPr>
              <a:t> করতে </a:t>
            </a:r>
            <a:r>
              <a:rPr lang="en-US" sz="2800" b="1" dirty="0" err="1" smtClean="0">
                <a:solidFill>
                  <a:srgbClr val="7030A0"/>
                </a:solidFill>
                <a:latin typeface="Nikosh2" pitchFamily="2" charset="0"/>
                <a:cs typeface="Nikosh2" pitchFamily="2" charset="0"/>
              </a:rPr>
              <a:t>হবে</a:t>
            </a:r>
            <a:r>
              <a:rPr lang="en-US" sz="2800" b="1" dirty="0" smtClean="0">
                <a:solidFill>
                  <a:srgbClr val="7030A0"/>
                </a:solidFill>
                <a:latin typeface="Nikosh2" pitchFamily="2" charset="0"/>
                <a:cs typeface="Nikosh2" pitchFamily="2" charset="0"/>
              </a:rPr>
              <a:t> </a:t>
            </a:r>
            <a:r>
              <a:rPr lang="en-US" sz="2800" b="1" dirty="0" err="1" smtClean="0">
                <a:solidFill>
                  <a:srgbClr val="7030A0"/>
                </a:solidFill>
                <a:latin typeface="Nikosh2" pitchFamily="2" charset="0"/>
                <a:cs typeface="Nikosh2" pitchFamily="2" charset="0"/>
              </a:rPr>
              <a:t>যাতে</a:t>
            </a:r>
            <a:r>
              <a:rPr lang="en-US" sz="2800" b="1" dirty="0" smtClean="0">
                <a:solidFill>
                  <a:srgbClr val="7030A0"/>
                </a:solidFill>
                <a:latin typeface="Nikosh2" pitchFamily="2" charset="0"/>
                <a:cs typeface="Nikosh2" pitchFamily="2" charset="0"/>
              </a:rPr>
              <a:t> </a:t>
            </a:r>
            <a:r>
              <a:rPr lang="en-US" sz="2800" b="1" dirty="0" err="1" smtClean="0">
                <a:solidFill>
                  <a:srgbClr val="7030A0"/>
                </a:solidFill>
                <a:latin typeface="Nikosh2" pitchFamily="2" charset="0"/>
                <a:cs typeface="Nikosh2" pitchFamily="2" charset="0"/>
              </a:rPr>
              <a:t>উল্লেখ</a:t>
            </a:r>
            <a:r>
              <a:rPr lang="en-US" sz="2800" b="1" dirty="0" smtClean="0">
                <a:solidFill>
                  <a:srgbClr val="7030A0"/>
                </a:solidFill>
                <a:latin typeface="Nikosh2" pitchFamily="2" charset="0"/>
                <a:cs typeface="Nikosh2" pitchFamily="2" charset="0"/>
              </a:rPr>
              <a:t> </a:t>
            </a:r>
            <a:r>
              <a:rPr lang="en-US" sz="2800" b="1" dirty="0" err="1" smtClean="0">
                <a:solidFill>
                  <a:srgbClr val="7030A0"/>
                </a:solidFill>
                <a:latin typeface="Nikosh2" pitchFamily="2" charset="0"/>
                <a:cs typeface="Nikosh2" pitchFamily="2" charset="0"/>
              </a:rPr>
              <a:t>থাকবে</a:t>
            </a:r>
            <a:r>
              <a:rPr lang="en-US" sz="2800" b="1" dirty="0" smtClean="0">
                <a:solidFill>
                  <a:srgbClr val="7030A0"/>
                </a:solidFill>
                <a:latin typeface="Nikosh2" pitchFamily="2" charset="0"/>
                <a:cs typeface="Nikosh2" pitchFamily="2" charset="0"/>
              </a:rPr>
              <a:t>–</a:t>
            </a:r>
          </a:p>
          <a:p>
            <a:pPr algn="just"/>
            <a:endParaRPr lang="en-US" sz="1200" b="1" dirty="0" smtClean="0">
              <a:solidFill>
                <a:srgbClr val="002060"/>
              </a:solidFill>
              <a:latin typeface="Nikosh2" pitchFamily="2" charset="0"/>
              <a:cs typeface="Nikosh2" pitchFamily="2" charset="0"/>
            </a:endParaRPr>
          </a:p>
          <a:p>
            <a:pPr algn="just">
              <a:buNone/>
            </a:pPr>
            <a:r>
              <a:rPr lang="en-US" sz="2800" b="1" dirty="0" smtClean="0">
                <a:solidFill>
                  <a:srgbClr val="002060"/>
                </a:solidFill>
                <a:latin typeface="Nikosh2" pitchFamily="2" charset="0"/>
                <a:cs typeface="Nikosh2" pitchFamily="2" charset="0"/>
              </a:rPr>
              <a:t>	</a:t>
            </a:r>
            <a:r>
              <a:rPr lang="en-US" sz="2800" b="1" dirty="0" smtClean="0">
                <a:latin typeface="Nikosh2" pitchFamily="2" charset="0"/>
                <a:cs typeface="Nikosh2" pitchFamily="2" charset="0"/>
              </a:rPr>
              <a:t>ক) কোম্পানীর </a:t>
            </a:r>
            <a:r>
              <a:rPr lang="en-US" sz="2800" b="1" dirty="0" err="1" smtClean="0">
                <a:latin typeface="Nikosh2" pitchFamily="2" charset="0"/>
                <a:cs typeface="Nikosh2" pitchFamily="2" charset="0"/>
              </a:rPr>
              <a:t>সার্বিক</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অবস্থার</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বিররণ</a:t>
            </a:r>
            <a:r>
              <a:rPr lang="en-US" sz="2800" b="1" dirty="0" smtClean="0">
                <a:latin typeface="Nikosh2" pitchFamily="2" charset="0"/>
                <a:cs typeface="Nikosh2" pitchFamily="2" charset="0"/>
              </a:rPr>
              <a:t>;</a:t>
            </a:r>
          </a:p>
          <a:p>
            <a:pPr algn="just"/>
            <a:endParaRPr lang="en-US" sz="1100" b="1" dirty="0" smtClean="0">
              <a:latin typeface="Nikosh2" pitchFamily="2" charset="0"/>
              <a:cs typeface="Nikosh2" pitchFamily="2" charset="0"/>
            </a:endParaRPr>
          </a:p>
          <a:p>
            <a:pPr algn="just">
              <a:buNone/>
            </a:pPr>
            <a:r>
              <a:rPr lang="en-US" sz="2800" b="1" dirty="0" smtClean="0">
                <a:latin typeface="Nikosh2" pitchFamily="2" charset="0"/>
                <a:cs typeface="Nikosh2" pitchFamily="2" charset="0"/>
              </a:rPr>
              <a:t>	খ) রিজার্ভ </a:t>
            </a:r>
            <a:r>
              <a:rPr lang="en-US" sz="2800" b="1" dirty="0" err="1" smtClean="0">
                <a:latin typeface="Nikosh2" pitchFamily="2" charset="0"/>
                <a:cs typeface="Nikosh2" pitchFamily="2" charset="0"/>
              </a:rPr>
              <a:t>ফান্ডে</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কোন</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অর্থ</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সংরক্ষণের</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প্রস্তাব</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থাকলে</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তার</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পরিমাণ</a:t>
            </a:r>
            <a:r>
              <a:rPr lang="en-US" sz="2800" b="1" dirty="0" smtClean="0">
                <a:latin typeface="Nikosh2" pitchFamily="2" charset="0"/>
                <a:cs typeface="Nikosh2" pitchFamily="2" charset="0"/>
              </a:rPr>
              <a:t>;</a:t>
            </a:r>
          </a:p>
          <a:p>
            <a:pPr algn="just"/>
            <a:endParaRPr lang="en-US" sz="1100" b="1" dirty="0" smtClean="0">
              <a:latin typeface="Nikosh2" pitchFamily="2" charset="0"/>
              <a:cs typeface="Nikosh2" pitchFamily="2" charset="0"/>
            </a:endParaRPr>
          </a:p>
          <a:p>
            <a:pPr algn="just">
              <a:buNone/>
            </a:pPr>
            <a:r>
              <a:rPr lang="en-US" sz="2800" b="1" dirty="0" smtClean="0">
                <a:latin typeface="Nikosh2" pitchFamily="2" charset="0"/>
                <a:cs typeface="Nikosh2" pitchFamily="2" charset="0"/>
              </a:rPr>
              <a:t>	গ) </a:t>
            </a:r>
            <a:r>
              <a:rPr lang="en-US" sz="2800" b="1" dirty="0" err="1" smtClean="0">
                <a:latin typeface="Nikosh2" pitchFamily="2" charset="0"/>
                <a:cs typeface="Nikosh2" pitchFamily="2" charset="0"/>
              </a:rPr>
              <a:t>প্রস্তাবিত</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লভ্যাংশের</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পরিমাণ</a:t>
            </a:r>
            <a:r>
              <a:rPr lang="en-US" sz="2800" b="1" dirty="0" smtClean="0">
                <a:latin typeface="Nikosh2" pitchFamily="2" charset="0"/>
                <a:cs typeface="Nikosh2" pitchFamily="2" charset="0"/>
              </a:rPr>
              <a:t>;</a:t>
            </a:r>
          </a:p>
          <a:p>
            <a:pPr algn="just"/>
            <a:endParaRPr lang="en-US" sz="1400" b="1" dirty="0" smtClean="0">
              <a:latin typeface="Nikosh2" pitchFamily="2" charset="0"/>
              <a:cs typeface="Nikosh2" pitchFamily="2" charset="0"/>
            </a:endParaRPr>
          </a:p>
          <a:p>
            <a:pPr algn="just">
              <a:buNone/>
            </a:pPr>
            <a:r>
              <a:rPr lang="en-US" sz="2800" b="1" dirty="0" smtClean="0">
                <a:latin typeface="Nikosh2" pitchFamily="2" charset="0"/>
                <a:cs typeface="Nikosh2" pitchFamily="2" charset="0"/>
              </a:rPr>
              <a:t>	ঘ) </a:t>
            </a:r>
            <a:r>
              <a:rPr lang="en-US" sz="2800" b="1" dirty="0" err="1" smtClean="0">
                <a:latin typeface="Nikosh2" pitchFamily="2" charset="0"/>
                <a:cs typeface="Nikosh2" pitchFamily="2" charset="0"/>
              </a:rPr>
              <a:t>উহা</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পর্ষদের</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চেয়ারম্যান</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কর্তৃক</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স্বাক্ষরিত</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হতে</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হবে</a:t>
            </a:r>
            <a:r>
              <a:rPr lang="en-US" sz="2800" b="1" dirty="0" smtClean="0">
                <a:latin typeface="Nikosh2" pitchFamily="2" charset="0"/>
                <a:cs typeface="Nikosh2" pitchFamily="2" charset="0"/>
              </a:rPr>
              <a:t>।</a:t>
            </a:r>
            <a:endParaRPr lang="en-US" sz="2800" b="1" dirty="0">
              <a:latin typeface="Nikosh2" pitchFamily="2" charset="0"/>
              <a:cs typeface="Nikosh2" pitchFamily="2"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ctr"/>
            <a:r>
              <a:rPr lang="en-US" sz="4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নিরীক্ষক</a:t>
            </a:r>
            <a:r>
              <a:rPr lang="en-US" sz="4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4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নিয়োগ</a:t>
            </a:r>
            <a:r>
              <a:rPr lang="en-US" sz="4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ও </a:t>
            </a:r>
            <a:r>
              <a:rPr lang="en-US" sz="4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তাদের</a:t>
            </a:r>
            <a:r>
              <a:rPr lang="en-US" sz="4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4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পারিশ্রমিক</a:t>
            </a:r>
            <a:endParaRPr lang="en-US" sz="4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3" name="Content Placeholder 2"/>
          <p:cNvSpPr>
            <a:spLocks noGrp="1"/>
          </p:cNvSpPr>
          <p:nvPr>
            <p:ph idx="1"/>
          </p:nvPr>
        </p:nvSpPr>
        <p:spPr>
          <a:xfrm>
            <a:off x="228600" y="1371600"/>
            <a:ext cx="8915400" cy="5486400"/>
          </a:xfrm>
        </p:spPr>
        <p:txBody>
          <a:bodyPr/>
          <a:lstStyle/>
          <a:p>
            <a:pPr>
              <a:buNone/>
            </a:pPr>
            <a:r>
              <a:rPr lang="en-US" sz="3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a:t>
            </a:r>
            <a:r>
              <a:rPr lang="en-US" sz="3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ধারা-২১০:</a:t>
            </a:r>
          </a:p>
          <a:p>
            <a:pPr algn="just">
              <a:buNone/>
            </a:pPr>
            <a:r>
              <a:rPr lang="en-US" b="1" dirty="0" smtClean="0">
                <a:latin typeface="Nikosh2" pitchFamily="2" charset="0"/>
                <a:cs typeface="Nikosh2" pitchFamily="2" charset="0"/>
              </a:rPr>
              <a:t>	১) </a:t>
            </a:r>
            <a:r>
              <a:rPr lang="en-US" b="1" dirty="0" err="1" smtClean="0">
                <a:latin typeface="Nikosh2" pitchFamily="2" charset="0"/>
                <a:cs typeface="Nikosh2" pitchFamily="2" charset="0"/>
              </a:rPr>
              <a:t>সাধারণ</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সভার</a:t>
            </a:r>
            <a:r>
              <a:rPr lang="en-US" b="1" dirty="0" smtClean="0">
                <a:latin typeface="Nikosh2" pitchFamily="2" charset="0"/>
                <a:cs typeface="Nikosh2" pitchFamily="2" charset="0"/>
              </a:rPr>
              <a:t> মাধ্যমে ১ </a:t>
            </a:r>
            <a:r>
              <a:rPr lang="en-US" b="1" dirty="0" err="1" smtClean="0">
                <a:latin typeface="Nikosh2" pitchFamily="2" charset="0"/>
                <a:cs typeface="Nikosh2" pitchFamily="2" charset="0"/>
              </a:rPr>
              <a:t>বছেরের</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জন্য</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এক</a:t>
            </a:r>
            <a:r>
              <a:rPr lang="en-US" b="1" dirty="0" smtClean="0">
                <a:latin typeface="Nikosh2" pitchFamily="2" charset="0"/>
                <a:cs typeface="Nikosh2" pitchFamily="2" charset="0"/>
              </a:rPr>
              <a:t> বা </a:t>
            </a:r>
            <a:r>
              <a:rPr lang="en-US" b="1" dirty="0" err="1" smtClean="0">
                <a:latin typeface="Nikosh2" pitchFamily="2" charset="0"/>
                <a:cs typeface="Nikosh2" pitchFamily="2" charset="0"/>
              </a:rPr>
              <a:t>একাধিক</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নিরীক্ষক</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নিয়োগ</a:t>
            </a:r>
            <a:r>
              <a:rPr lang="en-US" b="1" dirty="0" smtClean="0">
                <a:latin typeface="Nikosh2" pitchFamily="2" charset="0"/>
                <a:cs typeface="Nikosh2" pitchFamily="2" charset="0"/>
              </a:rPr>
              <a:t> ও </a:t>
            </a:r>
            <a:r>
              <a:rPr lang="en-US" b="1" dirty="0" err="1" smtClean="0">
                <a:latin typeface="Nikosh2" pitchFamily="2" charset="0"/>
                <a:cs typeface="Nikosh2" pitchFamily="2" charset="0"/>
              </a:rPr>
              <a:t>নিয়োগের</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সাত</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দিনের</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মধ্যে</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নিরীক্ষকদেরকে</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তা</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অবহিতকরণ</a:t>
            </a:r>
            <a:r>
              <a:rPr lang="en-US" b="1" dirty="0" smtClean="0">
                <a:latin typeface="Nikosh2" pitchFamily="2" charset="0"/>
                <a:cs typeface="Nikosh2" pitchFamily="2" charset="0"/>
              </a:rPr>
              <a:t>;</a:t>
            </a:r>
          </a:p>
          <a:p>
            <a:pPr algn="just">
              <a:buNone/>
            </a:pPr>
            <a:r>
              <a:rPr lang="en-US" b="1" dirty="0" smtClean="0">
                <a:latin typeface="Nikosh2" pitchFamily="2" charset="0"/>
                <a:cs typeface="Nikosh2" pitchFamily="2" charset="0"/>
              </a:rPr>
              <a:t>	২) </a:t>
            </a:r>
            <a:r>
              <a:rPr lang="en-US" b="1" dirty="0" err="1" smtClean="0">
                <a:latin typeface="Nikosh2" pitchFamily="2" charset="0"/>
                <a:cs typeface="Nikosh2" pitchFamily="2" charset="0"/>
              </a:rPr>
              <a:t>পুনঃনিয়োগের</a:t>
            </a:r>
            <a:r>
              <a:rPr lang="en-US" b="1" dirty="0" smtClean="0">
                <a:latin typeface="Nikosh2" pitchFamily="2" charset="0"/>
                <a:cs typeface="Nikosh2" pitchFamily="2" charset="0"/>
              </a:rPr>
              <a:t> ক্ষেত্রে </a:t>
            </a:r>
            <a:r>
              <a:rPr lang="en-US" b="1" dirty="0" err="1" smtClean="0">
                <a:latin typeface="Nikosh2" pitchFamily="2" charset="0"/>
                <a:cs typeface="Nikosh2" pitchFamily="2" charset="0"/>
              </a:rPr>
              <a:t>নিরীক্ষকদের</a:t>
            </a:r>
            <a:r>
              <a:rPr lang="en-US" b="1" dirty="0" smtClean="0">
                <a:latin typeface="Nikosh2" pitchFamily="2" charset="0"/>
                <a:cs typeface="Nikosh2" pitchFamily="2" charset="0"/>
              </a:rPr>
              <a:t> নিকট থেকে </a:t>
            </a:r>
            <a:r>
              <a:rPr lang="en-US" b="1" dirty="0" err="1" smtClean="0">
                <a:latin typeface="Nikosh2" pitchFamily="2" charset="0"/>
                <a:cs typeface="Nikosh2" pitchFamily="2" charset="0"/>
              </a:rPr>
              <a:t>লিখিত</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সম্মতি</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গ্রহণ</a:t>
            </a:r>
            <a:r>
              <a:rPr lang="en-US" b="1" dirty="0" smtClean="0">
                <a:latin typeface="Nikosh2" pitchFamily="2" charset="0"/>
                <a:cs typeface="Nikosh2" pitchFamily="2" charset="0"/>
              </a:rPr>
              <a:t>;</a:t>
            </a:r>
          </a:p>
          <a:p>
            <a:pPr algn="just">
              <a:buNone/>
            </a:pPr>
            <a:r>
              <a:rPr lang="en-US" b="1" dirty="0" smtClean="0">
                <a:latin typeface="Nikosh2" pitchFamily="2" charset="0"/>
                <a:cs typeface="Nikosh2" pitchFamily="2" charset="0"/>
              </a:rPr>
              <a:t>	৩) </a:t>
            </a:r>
            <a:r>
              <a:rPr lang="en-US" b="1" dirty="0" err="1" smtClean="0">
                <a:latin typeface="Nikosh2" pitchFamily="2" charset="0"/>
                <a:cs typeface="Nikosh2" pitchFamily="2" charset="0"/>
              </a:rPr>
              <a:t>পর্ষদের</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প্রস্তাব</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অনুযায়ী</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সাধারণ</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সভায়</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নিরীক্ষকদের</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নিয়োগ</a:t>
            </a:r>
            <a:r>
              <a:rPr lang="en-US" b="1" dirty="0" smtClean="0">
                <a:latin typeface="Nikosh2" pitchFamily="2" charset="0"/>
                <a:cs typeface="Nikosh2" pitchFamily="2" charset="0"/>
              </a:rPr>
              <a:t> ও </a:t>
            </a:r>
            <a:r>
              <a:rPr lang="en-US" b="1" dirty="0" err="1" smtClean="0">
                <a:latin typeface="Nikosh2" pitchFamily="2" charset="0"/>
                <a:cs typeface="Nikosh2" pitchFamily="2" charset="0"/>
              </a:rPr>
              <a:t>পারিশ্রমিক</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নিধারণ</a:t>
            </a:r>
            <a:r>
              <a:rPr lang="en-US" b="1" dirty="0" smtClean="0">
                <a:latin typeface="Nikosh2" pitchFamily="2" charset="0"/>
                <a:cs typeface="Nikosh2" pitchFamily="2" charset="0"/>
              </a:rPr>
              <a:t>;</a:t>
            </a:r>
          </a:p>
          <a:p>
            <a:pPr algn="just">
              <a:buNone/>
            </a:pPr>
            <a:r>
              <a:rPr lang="en-US" b="1" dirty="0" smtClean="0">
                <a:latin typeface="Nikosh2" pitchFamily="2" charset="0"/>
                <a:cs typeface="Nikosh2" pitchFamily="2" charset="0"/>
              </a:rPr>
              <a:t>	৩)</a:t>
            </a:r>
            <a:r>
              <a:rPr lang="en-US" b="1" dirty="0" err="1" smtClean="0">
                <a:latin typeface="Nikosh2" pitchFamily="2" charset="0"/>
                <a:cs typeface="Nikosh2" pitchFamily="2" charset="0"/>
              </a:rPr>
              <a:t>নিয়োগের</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বিষয়ে</a:t>
            </a:r>
            <a:r>
              <a:rPr lang="en-US" b="1" dirty="0" smtClean="0">
                <a:latin typeface="Nikosh2" pitchFamily="2" charset="0"/>
                <a:cs typeface="Nikosh2" pitchFamily="2" charset="0"/>
              </a:rPr>
              <a:t> ৩০ </a:t>
            </a:r>
            <a:r>
              <a:rPr lang="en-US" b="1" dirty="0" err="1" smtClean="0">
                <a:latin typeface="Nikosh2" pitchFamily="2" charset="0"/>
                <a:cs typeface="Nikosh2" pitchFamily="2" charset="0"/>
              </a:rPr>
              <a:t>দিনের</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মধ্যে</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রেজিষ্ট্রারকে</a:t>
            </a:r>
            <a:r>
              <a:rPr lang="en-US" b="1" dirty="0" smtClean="0">
                <a:latin typeface="Nikosh2" pitchFamily="2" charset="0"/>
                <a:cs typeface="Nikosh2" pitchFamily="2" charset="0"/>
              </a:rPr>
              <a:t> </a:t>
            </a:r>
            <a:r>
              <a:rPr lang="en-US" b="1" dirty="0" err="1" smtClean="0">
                <a:latin typeface="Nikosh2" pitchFamily="2" charset="0"/>
                <a:cs typeface="Nikosh2" pitchFamily="2" charset="0"/>
              </a:rPr>
              <a:t>অবহিতকরণ</a:t>
            </a:r>
            <a:r>
              <a:rPr lang="en-US" b="1" dirty="0" smtClean="0">
                <a:latin typeface="Nikosh2" pitchFamily="2" charset="0"/>
                <a:cs typeface="Nikosh2" pitchFamily="2" charset="0"/>
              </a:rPr>
              <a:t>;</a:t>
            </a:r>
          </a:p>
          <a:p>
            <a:pPr lvl="1">
              <a:buNone/>
            </a:pPr>
            <a:endParaRPr lang="en-US" dirty="0">
              <a:latin typeface="Nikosh2" pitchFamily="2" charset="0"/>
              <a:cs typeface="Nikosh2" pitchFamily="2"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কোম্পানীর </a:t>
            </a:r>
            <a:r>
              <a:rPr lang="en-US"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অবলুপ্তি</a:t>
            </a:r>
            <a:endPar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3" name="Content Placeholder 2"/>
          <p:cNvSpPr>
            <a:spLocks noGrp="1"/>
          </p:cNvSpPr>
          <p:nvPr>
            <p:ph idx="1"/>
          </p:nvPr>
        </p:nvSpPr>
        <p:spPr>
          <a:xfrm>
            <a:off x="0" y="838200"/>
            <a:ext cx="9144000" cy="6019800"/>
          </a:xfrm>
        </p:spPr>
        <p:txBody>
          <a:bodyPr>
            <a:normAutofit/>
          </a:bodyPr>
          <a:lstStyle/>
          <a:p>
            <a:pPr algn="just">
              <a:buNone/>
            </a:pPr>
            <a:r>
              <a:rPr lang="en-US" sz="2000" b="1" dirty="0" smtClean="0">
                <a:solidFill>
                  <a:srgbClr val="00B0F0"/>
                </a:solidFill>
              </a:rPr>
              <a:t>	</a:t>
            </a:r>
            <a:r>
              <a:rPr lang="en-US" sz="2400" b="1" dirty="0" smtClean="0">
                <a:solidFill>
                  <a:srgbClr val="00B050"/>
                </a:solidFill>
                <a:latin typeface="Nikosh2" pitchFamily="2" charset="0"/>
                <a:cs typeface="Nikosh2" pitchFamily="2" charset="0"/>
              </a:rPr>
              <a:t>ধারা-২৩৪:</a:t>
            </a:r>
            <a:r>
              <a:rPr lang="en-US" sz="2000" b="1" dirty="0" smtClean="0">
                <a:solidFill>
                  <a:srgbClr val="002060"/>
                </a:solidFill>
                <a:latin typeface="Nikosh2" pitchFamily="2" charset="0"/>
                <a:cs typeface="Nikosh2" pitchFamily="2" charset="0"/>
              </a:rPr>
              <a:t> </a:t>
            </a:r>
            <a:r>
              <a:rPr lang="en-US" sz="2000" b="1" dirty="0" smtClean="0">
                <a:latin typeface="Nikosh2" pitchFamily="2" charset="0"/>
                <a:cs typeface="Nikosh2" pitchFamily="2" charset="0"/>
              </a:rPr>
              <a:t>কোম্পানীর </a:t>
            </a:r>
            <a:r>
              <a:rPr lang="en-US" sz="2000" b="1" dirty="0" err="1" smtClean="0">
                <a:latin typeface="Nikosh2" pitchFamily="2" charset="0"/>
                <a:cs typeface="Nikosh2" pitchFamily="2" charset="0"/>
              </a:rPr>
              <a:t>অবলুপ্তির</a:t>
            </a:r>
            <a:r>
              <a:rPr lang="en-US" sz="2000" b="1" dirty="0" smtClean="0">
                <a:latin typeface="Nikosh2" pitchFamily="2" charset="0"/>
                <a:cs typeface="Nikosh2" pitchFamily="2" charset="0"/>
              </a:rPr>
              <a:t> মাধ্যমে </a:t>
            </a:r>
            <a:r>
              <a:rPr lang="en-US" sz="2000" b="1" dirty="0" err="1" smtClean="0">
                <a:latin typeface="Nikosh2" pitchFamily="2" charset="0"/>
                <a:cs typeface="Nikosh2" pitchFamily="2" charset="0"/>
              </a:rPr>
              <a:t>এর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জীবনাবসান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ঘটানো</a:t>
            </a:r>
            <a:r>
              <a:rPr lang="en-US" sz="2000" b="1" dirty="0" smtClean="0">
                <a:latin typeface="Nikosh2" pitchFamily="2" charset="0"/>
                <a:cs typeface="Nikosh2" pitchFamily="2" charset="0"/>
              </a:rPr>
              <a:t> হয় এবং </a:t>
            </a:r>
            <a:r>
              <a:rPr lang="en-US" sz="2000" b="1" dirty="0" err="1" smtClean="0">
                <a:latin typeface="Nikosh2" pitchFamily="2" charset="0"/>
                <a:cs typeface="Nikosh2" pitchFamily="2" charset="0"/>
              </a:rPr>
              <a:t>এর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সম্পদকে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অর্থে</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রূপান্তর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করে</a:t>
            </a:r>
            <a:r>
              <a:rPr lang="en-US" sz="2000" b="1" dirty="0" smtClean="0">
                <a:latin typeface="Nikosh2" pitchFamily="2" charset="0"/>
                <a:cs typeface="Nikosh2" pitchFamily="2" charset="0"/>
              </a:rPr>
              <a:t> কোম্পানীর </a:t>
            </a:r>
            <a:r>
              <a:rPr lang="en-US" sz="2000" b="1" dirty="0" err="1" smtClean="0">
                <a:latin typeface="Nikosh2" pitchFamily="2" charset="0"/>
                <a:cs typeface="Nikosh2" pitchFamily="2" charset="0"/>
              </a:rPr>
              <a:t>দায়-দেনা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পরিশোধ</a:t>
            </a:r>
            <a:r>
              <a:rPr lang="en-US" sz="2000" b="1" dirty="0" smtClean="0">
                <a:latin typeface="Nikosh2" pitchFamily="2" charset="0"/>
                <a:cs typeface="Nikosh2" pitchFamily="2" charset="0"/>
              </a:rPr>
              <a:t> করা হয় এবং </a:t>
            </a:r>
            <a:r>
              <a:rPr lang="en-US" sz="2000" b="1" dirty="0" err="1" smtClean="0">
                <a:latin typeface="Nikosh2" pitchFamily="2" charset="0"/>
                <a:cs typeface="Nikosh2" pitchFamily="2" charset="0"/>
              </a:rPr>
              <a:t>উদ্বৃত্ত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সম্পদ</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শেয়ারহোল্ডারদেরকে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ফের</a:t>
            </a:r>
            <a:r>
              <a:rPr lang="en-US" sz="2000" b="1" dirty="0" smtClean="0">
                <a:latin typeface="Nikosh2" pitchFamily="2" charset="0"/>
                <a:cs typeface="Nikosh2" pitchFamily="2" charset="0"/>
              </a:rPr>
              <a:t>ৎ </a:t>
            </a:r>
            <a:r>
              <a:rPr lang="en-US" sz="2000" b="1" dirty="0" err="1" smtClean="0">
                <a:latin typeface="Nikosh2" pitchFamily="2" charset="0"/>
                <a:cs typeface="Nikosh2" pitchFamily="2" charset="0"/>
              </a:rPr>
              <a:t>দেয়া</a:t>
            </a:r>
            <a:r>
              <a:rPr lang="en-US" sz="2000" b="1" dirty="0" smtClean="0">
                <a:latin typeface="Nikosh2" pitchFamily="2" charset="0"/>
                <a:cs typeface="Nikosh2" pitchFamily="2" charset="0"/>
              </a:rPr>
              <a:t> হয়। </a:t>
            </a:r>
            <a:r>
              <a:rPr lang="en-US" sz="2000" b="1" dirty="0" err="1" smtClean="0">
                <a:latin typeface="Nikosh2" pitchFamily="2" charset="0"/>
                <a:cs typeface="Nikosh2" pitchFamily="2" charset="0"/>
              </a:rPr>
              <a:t>পাওনাদারদের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পাওনা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মেটানো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পর্যন্ত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শেয়ারহোল্ডারগণ</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কিছুই</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পাননা</a:t>
            </a:r>
            <a:r>
              <a:rPr lang="en-US" sz="2000" b="1" dirty="0" smtClean="0">
                <a:latin typeface="Nikosh2" pitchFamily="2" charset="0"/>
                <a:cs typeface="Nikosh2" pitchFamily="2" charset="0"/>
              </a:rPr>
              <a:t>। </a:t>
            </a:r>
          </a:p>
          <a:p>
            <a:pPr algn="just">
              <a:buNone/>
            </a:pPr>
            <a:r>
              <a:rPr lang="en-US" sz="2800" b="1" u="sng" dirty="0" smtClean="0">
                <a:solidFill>
                  <a:srgbClr val="00B050"/>
                </a:solidFill>
                <a:latin typeface="Nikosh2" pitchFamily="2" charset="0"/>
                <a:cs typeface="Nikosh2" pitchFamily="2" charset="0"/>
              </a:rPr>
              <a:t>	</a:t>
            </a:r>
            <a:r>
              <a:rPr lang="en-US" sz="2800" b="1" u="sng" dirty="0" err="1" smtClean="0">
                <a:solidFill>
                  <a:srgbClr val="00B050"/>
                </a:solidFill>
                <a:latin typeface="Nikosh2" pitchFamily="2" charset="0"/>
                <a:cs typeface="Nikosh2" pitchFamily="2" charset="0"/>
              </a:rPr>
              <a:t>অবলুপ্তির</a:t>
            </a:r>
            <a:r>
              <a:rPr lang="en-US" sz="2800" b="1" u="sng" dirty="0" smtClean="0">
                <a:solidFill>
                  <a:srgbClr val="00B050"/>
                </a:solidFill>
                <a:latin typeface="Nikosh2" pitchFamily="2" charset="0"/>
                <a:cs typeface="Nikosh2" pitchFamily="2" charset="0"/>
              </a:rPr>
              <a:t> </a:t>
            </a:r>
            <a:r>
              <a:rPr lang="en-US" sz="2800" b="1" u="sng" dirty="0" err="1" smtClean="0">
                <a:solidFill>
                  <a:srgbClr val="00B050"/>
                </a:solidFill>
                <a:latin typeface="Nikosh2" pitchFamily="2" charset="0"/>
                <a:cs typeface="Nikosh2" pitchFamily="2" charset="0"/>
              </a:rPr>
              <a:t>পদ্ধতি</a:t>
            </a:r>
            <a:r>
              <a:rPr lang="en-US" sz="2800" b="1" u="sng" dirty="0" smtClean="0">
                <a:solidFill>
                  <a:srgbClr val="00B050"/>
                </a:solidFill>
                <a:latin typeface="Nikosh2" pitchFamily="2" charset="0"/>
                <a:cs typeface="Nikosh2" pitchFamily="2" charset="0"/>
              </a:rPr>
              <a:t>-</a:t>
            </a:r>
          </a:p>
          <a:p>
            <a:pPr algn="just">
              <a:buNone/>
            </a:pPr>
            <a:r>
              <a:rPr lang="en-US" sz="2000" b="1" dirty="0" smtClean="0">
                <a:solidFill>
                  <a:srgbClr val="00B0F0"/>
                </a:solidFill>
                <a:latin typeface="Nikosh2" pitchFamily="2" charset="0"/>
                <a:cs typeface="Nikosh2" pitchFamily="2" charset="0"/>
              </a:rPr>
              <a:t>	১) </a:t>
            </a:r>
            <a:r>
              <a:rPr lang="en-US" sz="2000" b="1" dirty="0" err="1" smtClean="0">
                <a:solidFill>
                  <a:srgbClr val="00B0F0"/>
                </a:solidFill>
                <a:latin typeface="Nikosh2" pitchFamily="2" charset="0"/>
                <a:cs typeface="Nikosh2" pitchFamily="2" charset="0"/>
              </a:rPr>
              <a:t>বাধ্যতামূলক</a:t>
            </a:r>
            <a:r>
              <a:rPr lang="en-US" sz="2000" b="1" dirty="0" smtClean="0">
                <a:solidFill>
                  <a:srgbClr val="00B0F0"/>
                </a:solidFill>
                <a:latin typeface="Nikosh2" pitchFamily="2" charset="0"/>
                <a:cs typeface="Nikosh2" pitchFamily="2" charset="0"/>
              </a:rPr>
              <a:t> বা </a:t>
            </a:r>
            <a:r>
              <a:rPr lang="en-US" sz="2000" b="1" dirty="0" err="1" smtClean="0">
                <a:solidFill>
                  <a:srgbClr val="00B0F0"/>
                </a:solidFill>
                <a:latin typeface="Nikosh2" pitchFamily="2" charset="0"/>
                <a:cs typeface="Nikosh2" pitchFamily="2" charset="0"/>
              </a:rPr>
              <a:t>আদালত</a:t>
            </a:r>
            <a:r>
              <a:rPr lang="en-US" sz="2000" b="1" dirty="0" smtClean="0">
                <a:solidFill>
                  <a:srgbClr val="00B0F0"/>
                </a:solidFill>
                <a:latin typeface="Nikosh2" pitchFamily="2" charset="0"/>
                <a:cs typeface="Nikosh2" pitchFamily="2" charset="0"/>
              </a:rPr>
              <a:t> </a:t>
            </a:r>
            <a:r>
              <a:rPr lang="en-US" sz="2000" b="1" dirty="0" err="1" smtClean="0">
                <a:solidFill>
                  <a:srgbClr val="00B0F0"/>
                </a:solidFill>
                <a:latin typeface="Nikosh2" pitchFamily="2" charset="0"/>
                <a:cs typeface="Nikosh2" pitchFamily="2" charset="0"/>
              </a:rPr>
              <a:t>কর্তৃক</a:t>
            </a:r>
            <a:r>
              <a:rPr lang="en-US" sz="2000" b="1" dirty="0" smtClean="0">
                <a:solidFill>
                  <a:srgbClr val="00B0F0"/>
                </a:solidFill>
                <a:latin typeface="Nikosh2" pitchFamily="2" charset="0"/>
                <a:cs typeface="Nikosh2" pitchFamily="2" charset="0"/>
              </a:rPr>
              <a:t> </a:t>
            </a:r>
            <a:r>
              <a:rPr lang="en-US" sz="2000" b="1" dirty="0" err="1" smtClean="0">
                <a:solidFill>
                  <a:srgbClr val="00B0F0"/>
                </a:solidFill>
                <a:latin typeface="Nikosh2" pitchFamily="2" charset="0"/>
                <a:cs typeface="Nikosh2" pitchFamily="2" charset="0"/>
              </a:rPr>
              <a:t>অবসায়ন</a:t>
            </a:r>
            <a:r>
              <a:rPr lang="en-US" sz="2000" b="1" dirty="0" smtClean="0">
                <a:solidFill>
                  <a:srgbClr val="00B0F0"/>
                </a:solidFill>
                <a:latin typeface="Nikosh2" pitchFamily="2" charset="0"/>
                <a:cs typeface="Nikosh2" pitchFamily="2" charset="0"/>
              </a:rPr>
              <a:t>: </a:t>
            </a:r>
            <a:r>
              <a:rPr lang="en-US" sz="2000" b="1" dirty="0" err="1" smtClean="0">
                <a:latin typeface="Nikosh2" pitchFamily="2" charset="0"/>
                <a:cs typeface="Nikosh2" pitchFamily="2" charset="0"/>
              </a:rPr>
              <a:t>কোম্পানী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যদি</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বিশেষ</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প্রস্তাব</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গ্রহণের</a:t>
            </a:r>
            <a:r>
              <a:rPr lang="en-US" sz="2000" b="1" dirty="0" smtClean="0">
                <a:latin typeface="Nikosh2" pitchFamily="2" charset="0"/>
                <a:cs typeface="Nikosh2" pitchFamily="2" charset="0"/>
              </a:rPr>
              <a:t> মাধ্যমে </a:t>
            </a:r>
            <a:r>
              <a:rPr lang="en-US" sz="2000" b="1" dirty="0" err="1" smtClean="0">
                <a:latin typeface="Nikosh2" pitchFamily="2" charset="0"/>
                <a:cs typeface="Nikosh2" pitchFamily="2" charset="0"/>
              </a:rPr>
              <a:t>আদালত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কর্তৃক</a:t>
            </a:r>
            <a:r>
              <a:rPr lang="en-US" sz="2000" b="1" dirty="0" smtClean="0">
                <a:latin typeface="Nikosh2" pitchFamily="2" charset="0"/>
                <a:cs typeface="Nikosh2" pitchFamily="2" charset="0"/>
              </a:rPr>
              <a:t> অবসায়নের </a:t>
            </a:r>
            <a:r>
              <a:rPr lang="en-US" sz="2000" b="1" dirty="0" err="1" smtClean="0">
                <a:latin typeface="Nikosh2" pitchFamily="2" charset="0"/>
                <a:cs typeface="Nikosh2" pitchFamily="2" charset="0"/>
              </a:rPr>
              <a:t>সিদ্ধান্ত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গ্রহণ</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থাকে</a:t>
            </a:r>
            <a:r>
              <a:rPr lang="en-US" sz="2000" b="1" dirty="0" smtClean="0">
                <a:latin typeface="Nikosh2" pitchFamily="2" charset="0"/>
                <a:cs typeface="Nikosh2" pitchFamily="2" charset="0"/>
              </a:rPr>
              <a:t> বা </a:t>
            </a:r>
            <a:r>
              <a:rPr lang="en-US" sz="2000" b="1" dirty="0" err="1" smtClean="0">
                <a:latin typeface="Nikosh2" pitchFamily="2" charset="0"/>
                <a:cs typeface="Nikosh2" pitchFamily="2" charset="0"/>
              </a:rPr>
              <a:t>বিধিবদ্ধ</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রিপোর্ট</a:t>
            </a:r>
            <a:r>
              <a:rPr lang="en-US" sz="2000" b="1" dirty="0" smtClean="0">
                <a:latin typeface="Nikosh2" pitchFamily="2" charset="0"/>
                <a:cs typeface="Nikosh2" pitchFamily="2" charset="0"/>
              </a:rPr>
              <a:t> দাখিল বা </a:t>
            </a:r>
            <a:r>
              <a:rPr lang="en-US" sz="2000" b="1" dirty="0" err="1" smtClean="0">
                <a:latin typeface="Nikosh2" pitchFamily="2" charset="0"/>
                <a:cs typeface="Nikosh2" pitchFamily="2" charset="0"/>
              </a:rPr>
              <a:t>সভা</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অনুষ্ঠিানে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ব্যর্থ</a:t>
            </a:r>
            <a:r>
              <a:rPr lang="en-US" sz="2000" b="1" dirty="0" smtClean="0">
                <a:latin typeface="Nikosh2" pitchFamily="2" charset="0"/>
                <a:cs typeface="Nikosh2" pitchFamily="2" charset="0"/>
              </a:rPr>
              <a:t> হয় বা </a:t>
            </a:r>
            <a:r>
              <a:rPr lang="en-US" sz="2000" b="1" dirty="0" err="1" smtClean="0">
                <a:latin typeface="Nikosh2" pitchFamily="2" charset="0"/>
                <a:cs typeface="Nikosh2" pitchFamily="2" charset="0"/>
              </a:rPr>
              <a:t>বরখেলাপ</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করে</a:t>
            </a:r>
            <a:r>
              <a:rPr lang="en-US" sz="2000" b="1" dirty="0" smtClean="0">
                <a:latin typeface="Nikosh2" pitchFamily="2" charset="0"/>
                <a:cs typeface="Nikosh2" pitchFamily="2" charset="0"/>
              </a:rPr>
              <a:t> বা </a:t>
            </a:r>
            <a:r>
              <a:rPr lang="en-US" sz="2000" b="1" dirty="0" err="1" smtClean="0">
                <a:latin typeface="Nikosh2" pitchFamily="2" charset="0"/>
                <a:cs typeface="Nikosh2" pitchFamily="2" charset="0"/>
              </a:rPr>
              <a:t>নিবন্ধীত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হওয়ার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এক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বছরের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মধ্যে</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কারবার</a:t>
            </a:r>
            <a:r>
              <a:rPr lang="en-US" sz="2000" b="1" dirty="0" smtClean="0">
                <a:latin typeface="Nikosh2" pitchFamily="2" charset="0"/>
                <a:cs typeface="Nikosh2" pitchFamily="2" charset="0"/>
              </a:rPr>
              <a:t> আরম্ভ করতে </a:t>
            </a:r>
            <a:r>
              <a:rPr lang="en-US" sz="2000" b="1" dirty="0" err="1" smtClean="0">
                <a:latin typeface="Nikosh2" pitchFamily="2" charset="0"/>
                <a:cs typeface="Nikosh2" pitchFamily="2" charset="0"/>
              </a:rPr>
              <a:t>না</a:t>
            </a:r>
            <a:r>
              <a:rPr lang="en-US" sz="2000" b="1" dirty="0" smtClean="0">
                <a:latin typeface="Nikosh2" pitchFamily="2" charset="0"/>
                <a:cs typeface="Nikosh2" pitchFamily="2" charset="0"/>
              </a:rPr>
              <a:t> পারে বা ব্যবসা </a:t>
            </a:r>
            <a:r>
              <a:rPr lang="en-US" sz="2000" b="1" dirty="0" err="1" smtClean="0">
                <a:latin typeface="Nikosh2" pitchFamily="2" charset="0"/>
                <a:cs typeface="Nikosh2" pitchFamily="2" charset="0"/>
              </a:rPr>
              <a:t>বন্ধ</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রাখে</a:t>
            </a:r>
            <a:r>
              <a:rPr lang="en-US" sz="2000" b="1" dirty="0" smtClean="0">
                <a:latin typeface="Nikosh2" pitchFamily="2" charset="0"/>
                <a:cs typeface="Nikosh2" pitchFamily="2" charset="0"/>
              </a:rPr>
              <a:t>;</a:t>
            </a:r>
          </a:p>
          <a:p>
            <a:pPr algn="just">
              <a:buNone/>
            </a:pPr>
            <a:r>
              <a:rPr lang="en-US" sz="1800" b="1" dirty="0" smtClean="0">
                <a:solidFill>
                  <a:srgbClr val="00B0F0"/>
                </a:solidFill>
                <a:latin typeface="Nikosh2" pitchFamily="2" charset="0"/>
                <a:cs typeface="Nikosh2" pitchFamily="2" charset="0"/>
              </a:rPr>
              <a:t>	২) </a:t>
            </a:r>
            <a:r>
              <a:rPr lang="en-US" sz="1800" b="1" dirty="0" err="1" smtClean="0">
                <a:solidFill>
                  <a:srgbClr val="00B0F0"/>
                </a:solidFill>
                <a:latin typeface="Nikosh2" pitchFamily="2" charset="0"/>
                <a:cs typeface="Nikosh2" pitchFamily="2" charset="0"/>
              </a:rPr>
              <a:t>স্বেচ্ছাকৃত</a:t>
            </a:r>
            <a:r>
              <a:rPr lang="en-US" sz="1800" b="1" dirty="0" smtClean="0">
                <a:solidFill>
                  <a:srgbClr val="00B0F0"/>
                </a:solidFill>
                <a:latin typeface="Nikosh2" pitchFamily="2" charset="0"/>
                <a:cs typeface="Nikosh2" pitchFamily="2" charset="0"/>
              </a:rPr>
              <a:t> </a:t>
            </a:r>
            <a:r>
              <a:rPr lang="en-US" sz="1800" b="1" dirty="0" err="1" smtClean="0">
                <a:solidFill>
                  <a:srgbClr val="00B0F0"/>
                </a:solidFill>
                <a:latin typeface="Nikosh2" pitchFamily="2" charset="0"/>
                <a:cs typeface="Nikosh2" pitchFamily="2" charset="0"/>
              </a:rPr>
              <a:t>অবলুপ্তি</a:t>
            </a:r>
            <a:r>
              <a:rPr lang="en-US" sz="1800" b="1" dirty="0" smtClean="0">
                <a:solidFill>
                  <a:srgbClr val="00B0F0"/>
                </a:solidFill>
                <a:latin typeface="Nikosh2" pitchFamily="2" charset="0"/>
                <a:cs typeface="Nikosh2" pitchFamily="2" charset="0"/>
              </a:rPr>
              <a:t>: </a:t>
            </a:r>
            <a:r>
              <a:rPr lang="en-US" sz="1800" b="1" dirty="0" err="1" smtClean="0">
                <a:latin typeface="Nikosh2" pitchFamily="2" charset="0"/>
                <a:cs typeface="Nikosh2" pitchFamily="2" charset="0"/>
              </a:rPr>
              <a:t>কোন</a:t>
            </a:r>
            <a:r>
              <a:rPr lang="en-US" sz="1800" b="1" dirty="0" smtClean="0">
                <a:latin typeface="Nikosh2" pitchFamily="2" charset="0"/>
                <a:cs typeface="Nikosh2" pitchFamily="2" charset="0"/>
              </a:rPr>
              <a:t> কোম্পানীর </a:t>
            </a:r>
            <a:r>
              <a:rPr lang="en-US" sz="1800" b="1" dirty="0" err="1" smtClean="0">
                <a:latin typeface="Nikosh2" pitchFamily="2" charset="0"/>
                <a:cs typeface="Nikosh2" pitchFamily="2" charset="0"/>
              </a:rPr>
              <a:t>সদস্যরা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নিজেরা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কারবার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গুটিয়ে</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ফেললে</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তাকে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স্বেচ্ছাকৃত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অবলুপ্তি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বলে</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সাধারণ</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সভার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সাধারণ</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সিদ্ধান্ত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মোতাবেক</a:t>
            </a:r>
            <a:r>
              <a:rPr lang="en-US" sz="1800" b="1" dirty="0" smtClean="0">
                <a:latin typeface="Nikosh2" pitchFamily="2" charset="0"/>
                <a:cs typeface="Nikosh2" pitchFamily="2" charset="0"/>
              </a:rPr>
              <a:t> বা </a:t>
            </a:r>
            <a:r>
              <a:rPr lang="en-US" sz="1800" b="1" dirty="0" err="1" smtClean="0">
                <a:latin typeface="Nikosh2" pitchFamily="2" charset="0"/>
                <a:cs typeface="Nikosh2" pitchFamily="2" charset="0"/>
              </a:rPr>
              <a:t>সাধারণ</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সভার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বিশেষ</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সিদ্ধান্ত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মোতাবেক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এটা</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হতে</a:t>
            </a:r>
            <a:r>
              <a:rPr lang="en-US" sz="1800" b="1" dirty="0" smtClean="0">
                <a:latin typeface="Nikosh2" pitchFamily="2" charset="0"/>
                <a:cs typeface="Nikosh2" pitchFamily="2" charset="0"/>
              </a:rPr>
              <a:t> পারে</a:t>
            </a:r>
          </a:p>
          <a:p>
            <a:pPr algn="just">
              <a:buNone/>
            </a:pPr>
            <a:r>
              <a:rPr lang="en-US" sz="1800" b="1" dirty="0" smtClean="0">
                <a:solidFill>
                  <a:srgbClr val="00B0F0"/>
                </a:solidFill>
                <a:latin typeface="Nikosh2" pitchFamily="2" charset="0"/>
                <a:cs typeface="Nikosh2" pitchFamily="2" charset="0"/>
              </a:rPr>
              <a:t>	৩) </a:t>
            </a:r>
            <a:r>
              <a:rPr lang="en-US" sz="1800" b="1" dirty="0" err="1" smtClean="0">
                <a:solidFill>
                  <a:srgbClr val="00B0F0"/>
                </a:solidFill>
                <a:latin typeface="Nikosh2" pitchFamily="2" charset="0"/>
                <a:cs typeface="Nikosh2" pitchFamily="2" charset="0"/>
              </a:rPr>
              <a:t>আদালতের</a:t>
            </a:r>
            <a:r>
              <a:rPr lang="en-US" sz="1800" b="1" dirty="0" smtClean="0">
                <a:solidFill>
                  <a:srgbClr val="00B0F0"/>
                </a:solidFill>
                <a:latin typeface="Nikosh2" pitchFamily="2" charset="0"/>
                <a:cs typeface="Nikosh2" pitchFamily="2" charset="0"/>
              </a:rPr>
              <a:t> </a:t>
            </a:r>
            <a:r>
              <a:rPr lang="en-US" sz="1800" b="1" dirty="0" err="1" smtClean="0">
                <a:solidFill>
                  <a:srgbClr val="00B0F0"/>
                </a:solidFill>
                <a:latin typeface="Nikosh2" pitchFamily="2" charset="0"/>
                <a:cs typeface="Nikosh2" pitchFamily="2" charset="0"/>
              </a:rPr>
              <a:t>তত্বাবধান</a:t>
            </a:r>
            <a:r>
              <a:rPr lang="en-US" sz="1800" b="1" dirty="0" smtClean="0">
                <a:solidFill>
                  <a:srgbClr val="00B0F0"/>
                </a:solidFill>
                <a:latin typeface="Nikosh2" pitchFamily="2" charset="0"/>
                <a:cs typeface="Nikosh2" pitchFamily="2" charset="0"/>
              </a:rPr>
              <a:t> সাপেক্ষে: </a:t>
            </a:r>
            <a:r>
              <a:rPr lang="en-US" sz="1800" b="1" dirty="0" smtClean="0">
                <a:latin typeface="Nikosh2" pitchFamily="2" charset="0"/>
                <a:cs typeface="Nikosh2" pitchFamily="2" charset="0"/>
              </a:rPr>
              <a:t>কোম্পানী </a:t>
            </a:r>
            <a:r>
              <a:rPr lang="en-US" sz="1800" b="1" dirty="0" err="1" smtClean="0">
                <a:latin typeface="Nikosh2" pitchFamily="2" charset="0"/>
                <a:cs typeface="Nikosh2" pitchFamily="2" charset="0"/>
              </a:rPr>
              <a:t>বিশেষ</a:t>
            </a:r>
            <a:r>
              <a:rPr lang="en-US" sz="1800" b="1" dirty="0" smtClean="0">
                <a:latin typeface="Nikosh2" pitchFamily="2" charset="0"/>
                <a:cs typeface="Nikosh2" pitchFamily="2" charset="0"/>
              </a:rPr>
              <a:t> বা </a:t>
            </a:r>
            <a:r>
              <a:rPr lang="en-US" sz="1800" b="1" dirty="0" err="1" smtClean="0">
                <a:latin typeface="Nikosh2" pitchFamily="2" charset="0"/>
                <a:cs typeface="Nikosh2" pitchFamily="2" charset="0"/>
              </a:rPr>
              <a:t>অসাধারণ</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সিদ্ধান্ত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দ্বারা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স্বেচ্ছাকৃত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অবলুপ্তির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সিদ্ধান্ত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নিলে</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আদালত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আদলতের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তত্ত্বাবধানে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অবলুপ্তির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নির্দেশ</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দিতে</a:t>
            </a:r>
            <a:r>
              <a:rPr lang="en-US" sz="1800" b="1" dirty="0" smtClean="0">
                <a:latin typeface="Nikosh2" pitchFamily="2" charset="0"/>
                <a:cs typeface="Nikosh2" pitchFamily="2" charset="0"/>
              </a:rPr>
              <a:t> পারে। </a:t>
            </a:r>
          </a:p>
          <a:p>
            <a:pPr algn="just"/>
            <a:r>
              <a:rPr lang="en-US" sz="1800" b="1" dirty="0" err="1" smtClean="0">
                <a:solidFill>
                  <a:srgbClr val="002060"/>
                </a:solidFill>
                <a:latin typeface="Nikosh2" pitchFamily="2" charset="0"/>
                <a:cs typeface="Nikosh2" pitchFamily="2" charset="0"/>
              </a:rPr>
              <a:t>সাধারণতঃ</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যখন</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কোন</a:t>
            </a:r>
            <a:r>
              <a:rPr lang="en-US" sz="1800" b="1" dirty="0" smtClean="0">
                <a:solidFill>
                  <a:srgbClr val="002060"/>
                </a:solidFill>
                <a:latin typeface="Nikosh2" pitchFamily="2" charset="0"/>
                <a:cs typeface="Nikosh2" pitchFamily="2" charset="0"/>
              </a:rPr>
              <a:t> </a:t>
            </a:r>
            <a:r>
              <a:rPr lang="en-US" sz="1800" b="1" dirty="0" smtClean="0">
                <a:latin typeface="Nikosh2" pitchFamily="2" charset="0"/>
                <a:cs typeface="Nikosh2" pitchFamily="2" charset="0"/>
              </a:rPr>
              <a:t>১)</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আর্থিক</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দেনার</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কারনে</a:t>
            </a:r>
            <a:r>
              <a:rPr lang="en-US" sz="1800" b="1" dirty="0" smtClean="0">
                <a:solidFill>
                  <a:srgbClr val="002060"/>
                </a:solidFill>
                <a:latin typeface="Nikosh2" pitchFamily="2" charset="0"/>
                <a:cs typeface="Nikosh2" pitchFamily="2" charset="0"/>
              </a:rPr>
              <a:t> কোম্পানী তার </a:t>
            </a:r>
            <a:r>
              <a:rPr lang="en-US" sz="1800" b="1" dirty="0" err="1" smtClean="0">
                <a:solidFill>
                  <a:srgbClr val="002060"/>
                </a:solidFill>
                <a:latin typeface="Nikosh2" pitchFamily="2" charset="0"/>
                <a:cs typeface="Nikosh2" pitchFamily="2" charset="0"/>
              </a:rPr>
              <a:t>কারবার</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পরিচালনা</a:t>
            </a:r>
            <a:r>
              <a:rPr lang="en-US" sz="1800" b="1" dirty="0" smtClean="0">
                <a:solidFill>
                  <a:srgbClr val="002060"/>
                </a:solidFill>
                <a:latin typeface="Nikosh2" pitchFamily="2" charset="0"/>
                <a:cs typeface="Nikosh2" pitchFamily="2" charset="0"/>
              </a:rPr>
              <a:t> করতে </a:t>
            </a:r>
            <a:r>
              <a:rPr lang="en-US" sz="1800" b="1" dirty="0" err="1" smtClean="0">
                <a:solidFill>
                  <a:srgbClr val="002060"/>
                </a:solidFill>
                <a:latin typeface="Nikosh2" pitchFamily="2" charset="0"/>
                <a:cs typeface="Nikosh2" pitchFamily="2" charset="0"/>
              </a:rPr>
              <a:t>অসমর্থ্য</a:t>
            </a:r>
            <a:r>
              <a:rPr lang="en-US" sz="1800" b="1" dirty="0" smtClean="0">
                <a:solidFill>
                  <a:srgbClr val="002060"/>
                </a:solidFill>
                <a:latin typeface="Nikosh2" pitchFamily="2" charset="0"/>
                <a:cs typeface="Nikosh2" pitchFamily="2" charset="0"/>
              </a:rPr>
              <a:t> হয়, </a:t>
            </a:r>
            <a:r>
              <a:rPr lang="en-US" sz="1800" b="1" dirty="0" smtClean="0">
                <a:latin typeface="Nikosh2" pitchFamily="2" charset="0"/>
                <a:cs typeface="Nikosh2" pitchFamily="2" charset="0"/>
              </a:rPr>
              <a:t>২)</a:t>
            </a:r>
            <a:r>
              <a:rPr lang="en-US" sz="1800" b="1" dirty="0" smtClean="0">
                <a:solidFill>
                  <a:srgbClr val="002060"/>
                </a:solidFill>
                <a:latin typeface="Nikosh2" pitchFamily="2" charset="0"/>
                <a:cs typeface="Nikosh2" pitchFamily="2" charset="0"/>
              </a:rPr>
              <a:t> কোম্পানীর </a:t>
            </a:r>
            <a:r>
              <a:rPr lang="en-US" sz="1800" b="1" dirty="0" err="1" smtClean="0">
                <a:solidFill>
                  <a:srgbClr val="002060"/>
                </a:solidFill>
                <a:latin typeface="Nikosh2" pitchFamily="2" charset="0"/>
                <a:cs typeface="Nikosh2" pitchFamily="2" charset="0"/>
              </a:rPr>
              <a:t>পরিচালিত</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কারবার</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অবৈধ</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বলে</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গণ্য</a:t>
            </a:r>
            <a:r>
              <a:rPr lang="en-US" sz="1800" b="1" dirty="0" smtClean="0">
                <a:solidFill>
                  <a:srgbClr val="002060"/>
                </a:solidFill>
                <a:latin typeface="Nikosh2" pitchFamily="2" charset="0"/>
                <a:cs typeface="Nikosh2" pitchFamily="2" charset="0"/>
              </a:rPr>
              <a:t> হয়, বা </a:t>
            </a:r>
            <a:r>
              <a:rPr lang="en-US" sz="1800" b="1" dirty="0" err="1" smtClean="0">
                <a:solidFill>
                  <a:srgbClr val="002060"/>
                </a:solidFill>
                <a:latin typeface="Nikosh2" pitchFamily="2" charset="0"/>
                <a:cs typeface="Nikosh2" pitchFamily="2" charset="0"/>
              </a:rPr>
              <a:t>অন্য</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কোন</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কারনে</a:t>
            </a:r>
            <a:r>
              <a:rPr lang="en-US" sz="1800" b="1" dirty="0" smtClean="0">
                <a:solidFill>
                  <a:srgbClr val="002060"/>
                </a:solidFill>
                <a:latin typeface="Nikosh2" pitchFamily="2" charset="0"/>
                <a:cs typeface="Nikosh2" pitchFamily="2" charset="0"/>
              </a:rPr>
              <a:t> কোম্পানীর </a:t>
            </a:r>
            <a:r>
              <a:rPr lang="en-US" sz="1800" b="1" dirty="0" err="1" smtClean="0">
                <a:solidFill>
                  <a:srgbClr val="002060"/>
                </a:solidFill>
                <a:latin typeface="Nikosh2" pitchFamily="2" charset="0"/>
                <a:cs typeface="Nikosh2" pitchFamily="2" charset="0"/>
              </a:rPr>
              <a:t>কারবার</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বন্ধ</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করে</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দিতে</a:t>
            </a:r>
            <a:r>
              <a:rPr lang="en-US" sz="1800" b="1" dirty="0" smtClean="0">
                <a:solidFill>
                  <a:srgbClr val="002060"/>
                </a:solidFill>
                <a:latin typeface="Nikosh2" pitchFamily="2" charset="0"/>
                <a:cs typeface="Nikosh2" pitchFamily="2" charset="0"/>
              </a:rPr>
              <a:t> </a:t>
            </a:r>
            <a:r>
              <a:rPr lang="en-US" sz="1800" b="1" dirty="0" err="1" smtClean="0">
                <a:solidFill>
                  <a:srgbClr val="002060"/>
                </a:solidFill>
                <a:latin typeface="Nikosh2" pitchFamily="2" charset="0"/>
                <a:cs typeface="Nikosh2" pitchFamily="2" charset="0"/>
              </a:rPr>
              <a:t>বাধ্য</a:t>
            </a:r>
            <a:r>
              <a:rPr lang="en-US" sz="1800" b="1" dirty="0" smtClean="0">
                <a:solidFill>
                  <a:srgbClr val="002060"/>
                </a:solidFill>
                <a:latin typeface="Nikosh2" pitchFamily="2" charset="0"/>
                <a:cs typeface="Nikosh2" pitchFamily="2" charset="0"/>
              </a:rPr>
              <a:t> হয় </a:t>
            </a:r>
            <a:r>
              <a:rPr lang="en-US" sz="1800" b="1" dirty="0" err="1" smtClean="0">
                <a:solidFill>
                  <a:srgbClr val="002060"/>
                </a:solidFill>
                <a:latin typeface="Nikosh2" pitchFamily="2" charset="0"/>
                <a:cs typeface="Nikosh2" pitchFamily="2" charset="0"/>
              </a:rPr>
              <a:t>তখনই</a:t>
            </a:r>
            <a:r>
              <a:rPr lang="en-US" sz="1800" b="1" dirty="0" smtClean="0">
                <a:solidFill>
                  <a:srgbClr val="002060"/>
                </a:solidFill>
                <a:latin typeface="Nikosh2" pitchFamily="2" charset="0"/>
                <a:cs typeface="Nikosh2" pitchFamily="2" charset="0"/>
              </a:rPr>
              <a:t> কোম্পানীর </a:t>
            </a:r>
            <a:r>
              <a:rPr lang="en-US" sz="1800" b="1" dirty="0" err="1" smtClean="0">
                <a:solidFill>
                  <a:srgbClr val="002060"/>
                </a:solidFill>
                <a:latin typeface="Nikosh2" pitchFamily="2" charset="0"/>
                <a:cs typeface="Nikosh2" pitchFamily="2" charset="0"/>
              </a:rPr>
              <a:t>অবসায়ন</a:t>
            </a:r>
            <a:r>
              <a:rPr lang="en-US" sz="1800" b="1" dirty="0" smtClean="0">
                <a:solidFill>
                  <a:srgbClr val="002060"/>
                </a:solidFill>
                <a:latin typeface="Nikosh2" pitchFamily="2" charset="0"/>
                <a:cs typeface="Nikosh2" pitchFamily="2" charset="0"/>
              </a:rPr>
              <a:t> করা হয়। </a:t>
            </a:r>
          </a:p>
          <a:p>
            <a:pPr algn="just"/>
            <a:r>
              <a:rPr lang="en-US" sz="1800" b="1" dirty="0" err="1" smtClean="0">
                <a:latin typeface="Nikosh2" pitchFamily="2" charset="0"/>
                <a:cs typeface="Nikosh2" pitchFamily="2" charset="0"/>
              </a:rPr>
              <a:t>অবসায়িত</a:t>
            </a:r>
            <a:r>
              <a:rPr lang="en-US" sz="1800" b="1" dirty="0" smtClean="0">
                <a:latin typeface="Nikosh2" pitchFamily="2" charset="0"/>
                <a:cs typeface="Nikosh2" pitchFamily="2" charset="0"/>
              </a:rPr>
              <a:t> কোম্পানীর </a:t>
            </a:r>
            <a:r>
              <a:rPr lang="en-US" sz="1800" b="1" dirty="0" err="1" smtClean="0">
                <a:latin typeface="Nikosh2" pitchFamily="2" charset="0"/>
                <a:cs typeface="Nikosh2" pitchFamily="2" charset="0"/>
              </a:rPr>
              <a:t>কোন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আইনগত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অস্তিত্ব</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থাকেনা</a:t>
            </a:r>
            <a:r>
              <a:rPr lang="en-US" sz="1800" b="1" dirty="0" smtClean="0">
                <a:latin typeface="Nikosh2" pitchFamily="2" charset="0"/>
                <a:cs typeface="Nikosh2" pitchFamily="2" charset="0"/>
              </a:rPr>
              <a:t> এবং </a:t>
            </a:r>
            <a:r>
              <a:rPr lang="en-US" sz="1800" b="1" dirty="0" err="1" smtClean="0">
                <a:latin typeface="Nikosh2" pitchFamily="2" charset="0"/>
                <a:cs typeface="Nikosh2" pitchFamily="2" charset="0"/>
              </a:rPr>
              <a:t>এর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ব্যক্তিসত্ত্বারও</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লোপ</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পায়</a:t>
            </a:r>
            <a:r>
              <a:rPr lang="en-US" sz="1800" b="1" dirty="0" smtClean="0">
                <a:latin typeface="Nikosh2" pitchFamily="2" charset="0"/>
                <a:cs typeface="Nikosh2" pitchFamily="2" charset="0"/>
              </a:rPr>
              <a:t>। </a:t>
            </a:r>
            <a:endParaRPr lang="en-US" sz="1800" b="1" dirty="0">
              <a:latin typeface="Nikosh2" pitchFamily="2" charset="0"/>
              <a:cs typeface="Nikosh2"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endParaRPr lang="en-US" sz="2000" b="1" dirty="0" smtClean="0"/>
          </a:p>
          <a:p>
            <a:pPr algn="just"/>
            <a:endParaRPr lang="en-US" sz="1200" b="1" dirty="0" smtClean="0">
              <a:latin typeface="Nikosh2" pitchFamily="2" charset="0"/>
              <a:cs typeface="Nikosh2" pitchFamily="2" charset="0"/>
            </a:endParaRPr>
          </a:p>
          <a:p>
            <a:pPr algn="just"/>
            <a:r>
              <a:rPr lang="en-US" sz="3600" b="1" u="sng"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কোম্পানী</a:t>
            </a:r>
            <a:r>
              <a:rPr lang="en-US" sz="36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 </a:t>
            </a:r>
            <a:r>
              <a:rPr lang="en-US" sz="3600" b="1" u="sng"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আইন</a:t>
            </a:r>
            <a:r>
              <a:rPr lang="en-US" sz="36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 </a:t>
            </a:r>
            <a:r>
              <a:rPr lang="en-US" sz="3600" b="1" u="sng"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অনুযায়ী</a:t>
            </a:r>
            <a:r>
              <a:rPr lang="en-US" sz="36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 </a:t>
            </a:r>
            <a:r>
              <a:rPr lang="en-US" sz="3600" b="1" u="sng"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একটি</a:t>
            </a:r>
            <a:r>
              <a:rPr lang="en-US" sz="36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 </a:t>
            </a:r>
            <a:r>
              <a:rPr lang="en-US" sz="3600" b="1" u="sng"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কোম্পানীর</a:t>
            </a:r>
            <a:r>
              <a:rPr lang="en-US" sz="36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 </a:t>
            </a:r>
            <a:r>
              <a:rPr lang="en-US" sz="3600" b="1" u="sng"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বৈশিষ্ট</a:t>
            </a:r>
            <a:r>
              <a:rPr lang="en-US" sz="36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a:t>
            </a:r>
            <a:endParaRPr lang="en-US" sz="20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endParaRP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১)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পৃথক</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ব্যক্তি-স্বত্বা</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endParaRPr lang="en-US" sz="2400" dirty="0" smtClean="0">
              <a:solidFill>
                <a:srgbClr val="002060"/>
              </a:solidFill>
              <a:latin typeface="Nikosh2" pitchFamily="2" charset="0"/>
              <a:cs typeface="Nikosh2" pitchFamily="2" charset="0"/>
            </a:endParaRP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২)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স্থায়ীত্ব</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৩)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নিবন্ধন</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endParaRPr lang="en-US" sz="2400" dirty="0" smtClean="0">
              <a:solidFill>
                <a:srgbClr val="002060"/>
              </a:solidFill>
              <a:latin typeface="Nikosh2" pitchFamily="2" charset="0"/>
              <a:cs typeface="Nikosh2" pitchFamily="2" charset="0"/>
            </a:endParaRP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৪)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কার্যালয়</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endParaRPr lang="en-US" sz="2400" dirty="0" smtClean="0">
              <a:solidFill>
                <a:srgbClr val="002060"/>
              </a:solidFill>
              <a:latin typeface="Nikosh2" pitchFamily="2" charset="0"/>
              <a:cs typeface="Nikosh2" pitchFamily="2" charset="0"/>
            </a:endParaRP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৫)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ঐচ্ছিক</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প্রতিষ্ঠান</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৬)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চুক্তির</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যোগ্যতা</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৭)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পরিচালনা</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৮)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সীমাবদ্ধ</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দায়</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৯)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মৌলিক</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অধিকার</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ও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জাতীয়তা</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১০)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গণতান্ত্রিক</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নিয়ন্ত্রণ</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ব্যবস্থা</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১১)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মামলার</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অধিকার</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p>
          <a:p>
            <a:pPr algn="just">
              <a:buNone/>
            </a:pP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১২)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শেয়ারের</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হস্তান্তর</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p>
          <a:p>
            <a:pPr algn="just">
              <a:buNone/>
            </a:pP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১৩)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সম্পত্তির</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সত্তাধিকারী</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a:t>
            </a:r>
            <a:endPar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endParaRPr>
          </a:p>
          <a:p>
            <a:endParaRPr lang="en-US" sz="2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220200" cy="6858000"/>
          </a:xfrm>
        </p:spPr>
        <p:txBody>
          <a:bodyPr/>
          <a:lstStyle/>
          <a:p>
            <a:pPr algn="ctr"/>
            <a:r>
              <a:rPr lang="en-US" sz="4000" b="1" dirty="0" smtClean="0">
                <a:solidFill>
                  <a:srgbClr val="C00000"/>
                </a:solidFill>
                <a:latin typeface="Nikosh2" pitchFamily="2" charset="0"/>
                <a:cs typeface="Nikosh2" pitchFamily="2" charset="0"/>
              </a:rPr>
              <a:t> </a:t>
            </a:r>
            <a:r>
              <a:rPr lang="en-US" sz="40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ধারা</a:t>
            </a:r>
            <a:r>
              <a:rPr lang="en-US" sz="4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 ২-কতিপয় </a:t>
            </a:r>
            <a:r>
              <a:rPr lang="en-US" sz="40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সংজ্ঞা</a:t>
            </a:r>
            <a:r>
              <a:rPr lang="en-US" sz="4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a:t>
            </a:r>
            <a:endParaRPr lang="en-US" sz="4000" b="1" dirty="0" smtClean="0">
              <a:solidFill>
                <a:srgbClr val="7030A0"/>
              </a:solidFill>
              <a:latin typeface="Nikosh2" pitchFamily="2" charset="0"/>
              <a:cs typeface="Nikosh2" pitchFamily="2" charset="0"/>
            </a:endParaRPr>
          </a:p>
          <a:p>
            <a:pPr algn="just"/>
            <a:endParaRPr lang="en-US"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2" pitchFamily="2" charset="0"/>
              <a:cs typeface="Nikosh2" pitchFamily="2" charset="0"/>
            </a:endParaRPr>
          </a:p>
          <a:p>
            <a:pPr algn="just"/>
            <a:r>
              <a:rPr lang="en-US"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2" pitchFamily="2" charset="0"/>
                <a:cs typeface="Nikosh2" pitchFamily="2" charset="0"/>
              </a:rPr>
              <a:t>২(ধ): </a:t>
            </a:r>
            <a:r>
              <a:rPr lang="en-US"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2" pitchFamily="2" charset="0"/>
                <a:cs typeface="Nikosh2" pitchFamily="2" charset="0"/>
              </a:rPr>
              <a:t>শেয়ার</a:t>
            </a:r>
            <a:r>
              <a:rPr lang="en-US"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2" pitchFamily="2" charset="0"/>
                <a:cs typeface="Nikosh2" pitchFamily="2" charset="0"/>
              </a:rPr>
              <a:t>:</a:t>
            </a:r>
            <a:r>
              <a:rPr lang="en-US" sz="1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atin typeface="Nikosh2" pitchFamily="2" charset="0"/>
                <a:cs typeface="Nikosh2" pitchFamily="2" charset="0"/>
              </a:rPr>
              <a:t>ক্ষুদ্র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ক্ষুদ্র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সমান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এককে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বিভক্ত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কোম্পানির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মূলধণকে</a:t>
            </a:r>
            <a:r>
              <a:rPr lang="en-US" sz="2000" b="1" dirty="0" smtClean="0">
                <a:latin typeface="Nikosh2" pitchFamily="2" charset="0"/>
                <a:cs typeface="Nikosh2" pitchFamily="2" charset="0"/>
              </a:rPr>
              <a:t> শেয়ার </a:t>
            </a:r>
            <a:r>
              <a:rPr lang="en-US" sz="2000" b="1" dirty="0" err="1" smtClean="0">
                <a:latin typeface="Nikosh2" pitchFamily="2" charset="0"/>
                <a:cs typeface="Nikosh2" pitchFamily="2" charset="0"/>
              </a:rPr>
              <a:t>বলে</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ইহা</a:t>
            </a:r>
            <a:r>
              <a:rPr lang="en-US" sz="2000" b="1" dirty="0" smtClean="0">
                <a:latin typeface="Nikosh2" pitchFamily="2" charset="0"/>
                <a:cs typeface="Nikosh2" pitchFamily="2" charset="0"/>
              </a:rPr>
              <a:t> কোম্পানীর </a:t>
            </a:r>
            <a:r>
              <a:rPr lang="en-US" sz="2000" b="1" dirty="0" err="1" smtClean="0">
                <a:latin typeface="Nikosh2" pitchFamily="2" charset="0"/>
                <a:cs typeface="Nikosh2" pitchFamily="2" charset="0"/>
              </a:rPr>
              <a:t>আংশিক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স্বত্ব</a:t>
            </a:r>
            <a:r>
              <a:rPr lang="en-US" sz="2000" b="1" dirty="0" smtClean="0">
                <a:latin typeface="Nikosh2" pitchFamily="2" charset="0"/>
                <a:cs typeface="Nikosh2" pitchFamily="2" charset="0"/>
              </a:rPr>
              <a:t>। শেয়ার </a:t>
            </a:r>
            <a:r>
              <a:rPr lang="en-US" sz="2000" b="1" dirty="0" err="1" smtClean="0">
                <a:latin typeface="Nikosh2" pitchFamily="2" charset="0"/>
                <a:cs typeface="Nikosh2" pitchFamily="2" charset="0"/>
              </a:rPr>
              <a:t>হলো</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টাকার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অংকে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পরিপামযোগ্য</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স্বার্থ</a:t>
            </a:r>
            <a:r>
              <a:rPr lang="en-US" sz="2000" b="1" dirty="0" smtClean="0">
                <a:latin typeface="Nikosh2" pitchFamily="2" charset="0"/>
                <a:cs typeface="Nikosh2" pitchFamily="2" charset="0"/>
              </a:rPr>
              <a:t> ও </a:t>
            </a:r>
            <a:r>
              <a:rPr lang="en-US" sz="2000" b="1" dirty="0" err="1" smtClean="0">
                <a:latin typeface="Nikosh2" pitchFamily="2" charset="0"/>
                <a:cs typeface="Nikosh2" pitchFamily="2" charset="0"/>
              </a:rPr>
              <a:t>অধিকারকে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বুঝায়</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শেয়ারহোল্ডারগণ</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হচ্ছে</a:t>
            </a:r>
            <a:r>
              <a:rPr lang="en-US" sz="2000" b="1" dirty="0" smtClean="0">
                <a:latin typeface="Nikosh2" pitchFamily="2" charset="0"/>
                <a:cs typeface="Nikosh2" pitchFamily="2" charset="0"/>
              </a:rPr>
              <a:t> কোম্পানীর </a:t>
            </a:r>
            <a:r>
              <a:rPr lang="en-US" sz="2000" b="1" dirty="0" err="1" smtClean="0">
                <a:latin typeface="Nikosh2" pitchFamily="2" charset="0"/>
                <a:cs typeface="Nikosh2" pitchFamily="2" charset="0"/>
              </a:rPr>
              <a:t>মালিক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তারা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কোম্পানীর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লভ্যাংশ</a:t>
            </a:r>
            <a:r>
              <a:rPr lang="en-US" sz="2000" b="1" dirty="0" smtClean="0">
                <a:latin typeface="Nikosh2" pitchFamily="2" charset="0"/>
                <a:cs typeface="Nikosh2" pitchFamily="2" charset="0"/>
              </a:rPr>
              <a:t> এবং কোম্পানী </a:t>
            </a:r>
            <a:r>
              <a:rPr lang="en-US" sz="2000" b="1" dirty="0" err="1" smtClean="0">
                <a:latin typeface="Nikosh2" pitchFamily="2" charset="0"/>
                <a:cs typeface="Nikosh2" pitchFamily="2" charset="0"/>
              </a:rPr>
              <a:t>বিলুপ্ত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হলে</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অবশিষ্ট</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সম্পদ</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পাওয়ার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অধিকারী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শেয়ারহোল্ডারদের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দ্বারা</a:t>
            </a:r>
            <a:r>
              <a:rPr lang="en-US" sz="2000" b="1" dirty="0" smtClean="0">
                <a:latin typeface="Nikosh2" pitchFamily="2" charset="0"/>
                <a:cs typeface="Nikosh2" pitchFamily="2" charset="0"/>
              </a:rPr>
              <a:t> কোম্পানীর পরিচালক </a:t>
            </a:r>
            <a:r>
              <a:rPr lang="en-US" sz="2000" b="1" dirty="0" err="1" smtClean="0">
                <a:latin typeface="Nikosh2" pitchFamily="2" charset="0"/>
                <a:cs typeface="Nikosh2" pitchFamily="2" charset="0"/>
              </a:rPr>
              <a:t>নির্বাচিত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হন</a:t>
            </a:r>
            <a:r>
              <a:rPr lang="en-US" sz="2000" b="1" dirty="0" smtClean="0">
                <a:latin typeface="Nikosh2" pitchFamily="2" charset="0"/>
                <a:cs typeface="Nikosh2" pitchFamily="2" charset="0"/>
              </a:rPr>
              <a:t>। </a:t>
            </a:r>
          </a:p>
          <a:p>
            <a:pPr algn="just"/>
            <a:r>
              <a:rPr lang="en-US"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2" pitchFamily="2" charset="0"/>
                <a:cs typeface="Nikosh2" pitchFamily="2" charset="0"/>
              </a:rPr>
              <a:t>স্টক</a:t>
            </a:r>
            <a:r>
              <a:rPr lang="en-US"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2" pitchFamily="2" charset="0"/>
                <a:cs typeface="Nikosh2" pitchFamily="2" charset="0"/>
              </a:rPr>
              <a:t>:</a:t>
            </a:r>
            <a:r>
              <a:rPr lang="en-US" sz="2400" b="1" dirty="0" smtClean="0">
                <a:solidFill>
                  <a:srgbClr val="00B050"/>
                </a:solidFill>
                <a:latin typeface="Nikosh2" pitchFamily="2" charset="0"/>
                <a:cs typeface="Nikosh2" pitchFamily="2" charset="0"/>
              </a:rPr>
              <a:t> </a:t>
            </a:r>
            <a:r>
              <a:rPr lang="en-US" sz="2000" b="1" dirty="0" err="1" smtClean="0">
                <a:latin typeface="Nikosh2" pitchFamily="2" charset="0"/>
                <a:cs typeface="Nikosh2" pitchFamily="2" charset="0"/>
              </a:rPr>
              <a:t>কোম্পানি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পরিশোধিত</a:t>
            </a:r>
            <a:r>
              <a:rPr lang="en-US" sz="2000" b="1" dirty="0" smtClean="0">
                <a:latin typeface="Nikosh2" pitchFamily="2" charset="0"/>
                <a:cs typeface="Nikosh2" pitchFamily="2" charset="0"/>
              </a:rPr>
              <a:t> শেয়ার </a:t>
            </a:r>
            <a:r>
              <a:rPr lang="en-US" sz="2000" b="1" dirty="0" err="1" smtClean="0">
                <a:latin typeface="Nikosh2" pitchFamily="2" charset="0"/>
                <a:cs typeface="Nikosh2" pitchFamily="2" charset="0"/>
              </a:rPr>
              <a:t>মূল্য</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যদি</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স্টকে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পরিণত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তখন</a:t>
            </a:r>
            <a:r>
              <a:rPr lang="en-US" sz="2000" b="1" dirty="0" smtClean="0">
                <a:latin typeface="Nikosh2" pitchFamily="2" charset="0"/>
                <a:cs typeface="Nikosh2" pitchFamily="2" charset="0"/>
              </a:rPr>
              <a:t> এই </a:t>
            </a:r>
            <a:r>
              <a:rPr lang="en-US" sz="2000" b="1" dirty="0" err="1" smtClean="0">
                <a:latin typeface="Nikosh2" pitchFamily="2" charset="0"/>
                <a:cs typeface="Nikosh2" pitchFamily="2" charset="0"/>
              </a:rPr>
              <a:t>পরিশোধিত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মূল্যকে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আমরা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স্টক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বলতে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স্টক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হচ্ছে</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পুরোপুরি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মূল্যে</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পরিশোধিত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শেয়ারের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আইনানুগভাবে</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সমগ্রীভূত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সমষ্টি</a:t>
            </a:r>
            <a:r>
              <a:rPr lang="en-US" sz="2000" b="1" dirty="0" smtClean="0">
                <a:latin typeface="Nikosh2" pitchFamily="2" charset="0"/>
                <a:cs typeface="Nikosh2" pitchFamily="2" charset="0"/>
              </a:rPr>
              <a:t>। শেয়ার </a:t>
            </a:r>
            <a:r>
              <a:rPr lang="en-US" sz="2000" b="1" dirty="0" err="1" smtClean="0">
                <a:latin typeface="Nikosh2" pitchFamily="2" charset="0"/>
                <a:cs typeface="Nikosh2" pitchFamily="2" charset="0"/>
              </a:rPr>
              <a:t>যেমন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ইউনিট</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মূল্যে</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থাকে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স্টক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আংশিক</a:t>
            </a:r>
            <a:r>
              <a:rPr lang="en-US" sz="2000" b="1" dirty="0" smtClean="0">
                <a:latin typeface="Nikosh2" pitchFamily="2" charset="0"/>
                <a:cs typeface="Nikosh2" pitchFamily="2" charset="0"/>
              </a:rPr>
              <a:t> বা </a:t>
            </a:r>
            <a:r>
              <a:rPr lang="en-US" sz="2000" b="1" dirty="0" err="1" smtClean="0">
                <a:latin typeface="Nikosh2" pitchFamily="2" charset="0"/>
                <a:cs typeface="Nikosh2" pitchFamily="2" charset="0"/>
              </a:rPr>
              <a:t>সামস্টিক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মূল্যে</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থকে</a:t>
            </a:r>
            <a:r>
              <a:rPr lang="en-US" sz="2000" b="1" dirty="0" smtClean="0">
                <a:latin typeface="Nikosh2" pitchFamily="2" charset="0"/>
                <a:cs typeface="Nikosh2" pitchFamily="2" charset="0"/>
              </a:rPr>
              <a:t>। </a:t>
            </a:r>
            <a:endParaRPr lang="en-US" sz="1800" b="1" dirty="0" smtClean="0">
              <a:latin typeface="Nikosh2" pitchFamily="2" charset="0"/>
              <a:cs typeface="Nikosh2" pitchFamily="2" charset="0"/>
            </a:endParaRPr>
          </a:p>
          <a:p>
            <a:pPr algn="just">
              <a:buNone/>
            </a:pPr>
            <a:r>
              <a:rPr lang="en-US" sz="2000" b="1" dirty="0" smtClean="0">
                <a:solidFill>
                  <a:srgbClr val="00B050"/>
                </a:solidFill>
                <a:latin typeface="Nikosh2" pitchFamily="2" charset="0"/>
                <a:cs typeface="Nikosh2" pitchFamily="2" charset="0"/>
              </a:rPr>
              <a:t>	</a:t>
            </a:r>
            <a:r>
              <a:rPr lang="en-US"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2" pitchFamily="2" charset="0"/>
                <a:cs typeface="Nikosh2" pitchFamily="2" charset="0"/>
              </a:rPr>
              <a:t>বন্ড</a:t>
            </a:r>
            <a:r>
              <a:rPr lang="en-US"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2" pitchFamily="2" charset="0"/>
                <a:cs typeface="Nikosh2" pitchFamily="2" charset="0"/>
              </a:rPr>
              <a:t>:</a:t>
            </a:r>
            <a:r>
              <a:rPr lang="en-US" sz="2400" b="1" dirty="0" smtClean="0">
                <a:solidFill>
                  <a:srgbClr val="00B050"/>
                </a:solidFill>
                <a:latin typeface="Nikosh2" pitchFamily="2" charset="0"/>
                <a:cs typeface="Nikosh2" pitchFamily="2" charset="0"/>
              </a:rPr>
              <a:t> </a:t>
            </a:r>
            <a:r>
              <a:rPr lang="en-US" sz="2000" b="1" dirty="0" err="1" smtClean="0">
                <a:latin typeface="Nikosh2" pitchFamily="2" charset="0"/>
                <a:cs typeface="Nikosh2" pitchFamily="2" charset="0"/>
              </a:rPr>
              <a:t>বন্ড</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হচ্ছে</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এক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ধরণের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ঋণপত্র</a:t>
            </a:r>
            <a:r>
              <a:rPr lang="en-US" sz="2000" b="1" dirty="0" smtClean="0">
                <a:latin typeface="Nikosh2" pitchFamily="2" charset="0"/>
                <a:cs typeface="Nikosh2" pitchFamily="2" charset="0"/>
              </a:rPr>
              <a:t>। এ ঋণপত্র </a:t>
            </a:r>
            <a:r>
              <a:rPr lang="en-US" sz="2000" b="1" dirty="0" err="1" smtClean="0">
                <a:latin typeface="Nikosh2" pitchFamily="2" charset="0"/>
                <a:cs typeface="Nikosh2" pitchFamily="2" charset="0"/>
              </a:rPr>
              <a:t>ছেড়ে</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ইস্যুকারী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প্রতিষ্ঠান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ব্যাক্তি</a:t>
            </a:r>
            <a:r>
              <a:rPr lang="en-US" sz="2000" b="1" dirty="0" smtClean="0">
                <a:latin typeface="Nikosh2" pitchFamily="2" charset="0"/>
                <a:cs typeface="Nikosh2" pitchFamily="2" charset="0"/>
              </a:rPr>
              <a:t> ও </a:t>
            </a:r>
            <a:r>
              <a:rPr lang="en-US" sz="2000" b="1" dirty="0" err="1" smtClean="0">
                <a:latin typeface="Nikosh2" pitchFamily="2" charset="0"/>
                <a:cs typeface="Nikosh2" pitchFamily="2" charset="0"/>
              </a:rPr>
              <a:t>প্রাতিষ্ঠানিক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বিনিয়োগকারীদের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কাছ</a:t>
            </a:r>
            <a:r>
              <a:rPr lang="en-US" sz="2000" b="1" dirty="0" smtClean="0">
                <a:latin typeface="Nikosh2" pitchFamily="2" charset="0"/>
                <a:cs typeface="Nikosh2" pitchFamily="2" charset="0"/>
              </a:rPr>
              <a:t> থেকে </a:t>
            </a:r>
            <a:r>
              <a:rPr lang="en-US" sz="2000" b="1" dirty="0" err="1" smtClean="0">
                <a:latin typeface="Nikosh2" pitchFamily="2" charset="0"/>
                <a:cs typeface="Nikosh2" pitchFamily="2" charset="0"/>
              </a:rPr>
              <a:t>অর্থ</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সংগ্রহ</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ডিবেঞ্চারও</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বন্ডের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মতই</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এক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ধরণের</a:t>
            </a:r>
            <a:r>
              <a:rPr lang="en-US" sz="2000" b="1" dirty="0" smtClean="0">
                <a:latin typeface="Nikosh2" pitchFamily="2" charset="0"/>
                <a:cs typeface="Nikosh2" pitchFamily="2" charset="0"/>
              </a:rPr>
              <a:t> ঋণপত্র।(</a:t>
            </a:r>
            <a:r>
              <a:rPr lang="en-US" sz="2000" b="1" dirty="0" err="1" smtClean="0">
                <a:latin typeface="Nikosh2" pitchFamily="2" charset="0"/>
                <a:cs typeface="Nikosh2" pitchFamily="2" charset="0"/>
              </a:rPr>
              <a:t>জামানত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থাকে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দীর্ঘ</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মেয়াদী</a:t>
            </a:r>
            <a:r>
              <a:rPr lang="en-US" sz="2000" b="1" dirty="0" smtClean="0">
                <a:latin typeface="Nikosh2" pitchFamily="2" charset="0"/>
                <a:cs typeface="Nikosh2" pitchFamily="2" charset="0"/>
              </a:rPr>
              <a:t> ও </a:t>
            </a:r>
            <a:r>
              <a:rPr lang="en-US" sz="2000" b="1" dirty="0" err="1" smtClean="0">
                <a:latin typeface="Nikosh2" pitchFamily="2" charset="0"/>
                <a:cs typeface="Nikosh2" pitchFamily="2" charset="0"/>
              </a:rPr>
              <a:t>কম</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সুদবাহী</a:t>
            </a:r>
            <a:r>
              <a:rPr lang="en-US" sz="2000" b="1" dirty="0" smtClean="0">
                <a:latin typeface="Nikosh2" pitchFamily="2" charset="0"/>
                <a:cs typeface="Nikosh2" pitchFamily="2" charset="0"/>
              </a:rPr>
              <a:t>)</a:t>
            </a:r>
          </a:p>
          <a:p>
            <a:pPr algn="just">
              <a:buNone/>
            </a:pPr>
            <a:r>
              <a:rPr lang="en-US" sz="2000" b="1" dirty="0" smtClean="0">
                <a:solidFill>
                  <a:schemeClr val="bg1"/>
                </a:solidFill>
                <a:latin typeface="Nikosh2" pitchFamily="2" charset="0"/>
                <a:cs typeface="Nikosh2" pitchFamily="2" charset="0"/>
              </a:rPr>
              <a:t>   </a:t>
            </a:r>
            <a:r>
              <a:rPr lang="en-US" sz="20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2" pitchFamily="2" charset="0"/>
                <a:cs typeface="Nikosh2" pitchFamily="2" charset="0"/>
              </a:rPr>
              <a:t>২(চ) </a:t>
            </a:r>
            <a:r>
              <a:rPr lang="en-US"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Nikosh2" pitchFamily="2" charset="0"/>
                <a:cs typeface="Nikosh2" pitchFamily="2" charset="0"/>
              </a:rPr>
              <a:t>ডিবেঞ্চারঃ</a:t>
            </a:r>
            <a:r>
              <a:rPr lang="en-US" sz="2000" dirty="0" smtClean="0">
                <a:solidFill>
                  <a:srgbClr val="00B050"/>
                </a:solidFill>
                <a:latin typeface="Nikosh2" pitchFamily="2" charset="0"/>
                <a:cs typeface="Nikosh2" pitchFamily="2" charset="0"/>
              </a:rPr>
              <a:t> </a:t>
            </a:r>
            <a:r>
              <a:rPr lang="en-US" sz="2000" b="1" dirty="0" smtClean="0">
                <a:latin typeface="Nikosh2" pitchFamily="2" charset="0"/>
                <a:cs typeface="Nikosh2" pitchFamily="2" charset="0"/>
              </a:rPr>
              <a:t>পাবলিক লিমিটেড কোম্পানী যে </a:t>
            </a:r>
            <a:r>
              <a:rPr lang="en-US" sz="2000" b="1" dirty="0" err="1" smtClean="0">
                <a:latin typeface="Nikosh2" pitchFamily="2" charset="0"/>
                <a:cs typeface="Nikosh2" pitchFamily="2" charset="0"/>
              </a:rPr>
              <a:t>দলিলের</a:t>
            </a:r>
            <a:r>
              <a:rPr lang="en-US" sz="2000" b="1" dirty="0" smtClean="0">
                <a:latin typeface="Nikosh2" pitchFamily="2" charset="0"/>
                <a:cs typeface="Nikosh2" pitchFamily="2" charset="0"/>
              </a:rPr>
              <a:t> মাধ্যমে </a:t>
            </a:r>
            <a:r>
              <a:rPr lang="en-US" sz="2000" b="1" dirty="0" err="1" smtClean="0">
                <a:latin typeface="Nikosh2" pitchFamily="2" charset="0"/>
                <a:cs typeface="Nikosh2" pitchFamily="2" charset="0"/>
              </a:rPr>
              <a:t>জনসাধারণের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কাছ</a:t>
            </a:r>
            <a:r>
              <a:rPr lang="en-US" sz="2000" b="1" dirty="0" smtClean="0">
                <a:latin typeface="Nikosh2" pitchFamily="2" charset="0"/>
                <a:cs typeface="Nikosh2" pitchFamily="2" charset="0"/>
              </a:rPr>
              <a:t> থেকে </a:t>
            </a:r>
            <a:r>
              <a:rPr lang="en-US" sz="2000" b="1" dirty="0" err="1" smtClean="0">
                <a:latin typeface="Nikosh2" pitchFamily="2" charset="0"/>
                <a:cs typeface="Nikosh2" pitchFamily="2" charset="0"/>
              </a:rPr>
              <a:t>ঋণ</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নিয়ে</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থাকে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তাকে</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ডিবেঞ্চার</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বলে</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জামানত</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থাকেনা</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স্বল্প</a:t>
            </a:r>
            <a:r>
              <a:rPr lang="en-US" sz="2000" b="1" dirty="0" smtClean="0">
                <a:latin typeface="Nikosh2" pitchFamily="2" charset="0"/>
                <a:cs typeface="Nikosh2" pitchFamily="2" charset="0"/>
              </a:rPr>
              <a:t> </a:t>
            </a:r>
            <a:r>
              <a:rPr lang="en-US" sz="2000" b="1" dirty="0" err="1" smtClean="0">
                <a:latin typeface="Nikosh2" pitchFamily="2" charset="0"/>
                <a:cs typeface="Nikosh2" pitchFamily="2" charset="0"/>
              </a:rPr>
              <a:t>মেয়াদী</a:t>
            </a:r>
            <a:r>
              <a:rPr lang="en-US" sz="2000" b="1" dirty="0" smtClean="0">
                <a:latin typeface="Nikosh2" pitchFamily="2" charset="0"/>
                <a:cs typeface="Nikosh2" pitchFamily="2" charset="0"/>
              </a:rPr>
              <a:t> ও </a:t>
            </a:r>
            <a:r>
              <a:rPr lang="en-US" sz="2000" b="1" dirty="0" err="1" smtClean="0">
                <a:latin typeface="Nikosh2" pitchFamily="2" charset="0"/>
                <a:cs typeface="Nikosh2" pitchFamily="2" charset="0"/>
              </a:rPr>
              <a:t>অধিকসুদবাহী</a:t>
            </a:r>
            <a:r>
              <a:rPr lang="en-US" sz="2000" b="1" dirty="0" smtClean="0">
                <a:latin typeface="Nikosh2" pitchFamily="2" charset="0"/>
                <a:cs typeface="Nikosh2" pitchFamily="2" charset="0"/>
              </a:rPr>
              <a:t>)</a:t>
            </a:r>
          </a:p>
          <a:p>
            <a:pPr algn="just">
              <a:buNone/>
            </a:pPr>
            <a:r>
              <a:rPr lang="en-US" sz="2000" b="1" dirty="0" smtClean="0">
                <a:latin typeface="Nikosh2" pitchFamily="2" charset="0"/>
                <a:cs typeface="Nikosh2" pitchFamily="2" charset="0"/>
              </a:rPr>
              <a:t>	</a:t>
            </a:r>
          </a:p>
          <a:p>
            <a:pPr algn="just">
              <a:buNone/>
            </a:pPr>
            <a:endParaRPr lang="en-US" sz="2000" b="1" dirty="0" smtClean="0">
              <a:solidFill>
                <a:srgbClr val="00B050"/>
              </a:solidFill>
              <a:latin typeface="Nikosh2" pitchFamily="2" charset="0"/>
              <a:cs typeface="Nikosh2" pitchFamily="2" charset="0"/>
            </a:endParaRPr>
          </a:p>
          <a:p>
            <a:pPr>
              <a:buNone/>
            </a:pPr>
            <a:endParaRPr lang="en-US" sz="2800" b="1" dirty="0" smtClean="0">
              <a:solidFill>
                <a:srgbClr val="00B050"/>
              </a:solidFill>
            </a:endParaRPr>
          </a:p>
          <a:p>
            <a:pPr algn="just"/>
            <a:endParaRPr lang="en-US" sz="2800" b="1" dirty="0" smtClean="0">
              <a:solidFill>
                <a:srgbClr val="00B050"/>
              </a:solidFill>
            </a:endParaRPr>
          </a:p>
          <a:p>
            <a:endParaRPr lang="en-US" sz="2800" b="1" dirty="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pPr algn="ctr"/>
            <a:r>
              <a:rPr lang="en-US" sz="40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জয়েন্ট</a:t>
            </a:r>
            <a:r>
              <a:rPr 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 </a:t>
            </a:r>
            <a:r>
              <a:rPr lang="en-US" sz="40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স্টক</a:t>
            </a:r>
            <a:r>
              <a:rPr lang="as-IN"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 কোম্পানী গঠন</a:t>
            </a:r>
            <a:r>
              <a:rPr 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(ধারা-৫)</a:t>
            </a:r>
            <a:r>
              <a:rPr lang="as-IN"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
            </a:r>
            <a:br>
              <a:rPr lang="as-IN"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b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3" name="Content Placeholder 2"/>
          <p:cNvSpPr>
            <a:spLocks noGrp="1"/>
          </p:cNvSpPr>
          <p:nvPr>
            <p:ph idx="1"/>
          </p:nvPr>
        </p:nvSpPr>
        <p:spPr>
          <a:xfrm>
            <a:off x="0" y="609600"/>
            <a:ext cx="9144000" cy="6248400"/>
          </a:xfrm>
        </p:spPr>
        <p:txBody>
          <a:bodyPr>
            <a:normAutofit/>
          </a:bodyPr>
          <a:lstStyle/>
          <a:p>
            <a:pPr algn="just">
              <a:buNone/>
            </a:pPr>
            <a:r>
              <a:rPr lang="en-US" b="1" dirty="0" smtClean="0"/>
              <a:t>	</a:t>
            </a:r>
            <a:r>
              <a:rPr lang="as-IN" sz="2400" b="1" dirty="0" smtClean="0">
                <a:latin typeface="Nikosh2" pitchFamily="2" charset="0"/>
                <a:cs typeface="Nikosh2" pitchFamily="2" charset="0"/>
              </a:rPr>
              <a:t>ব্যক্তি মালিকানাধীন প্রতিষ্ঠান চালানোর এক পর্যায়ে অনেকেই সেটিকে কোম্পানীতে </a:t>
            </a:r>
            <a:r>
              <a:rPr lang="en-US" sz="2400" b="1" dirty="0" err="1" smtClean="0">
                <a:latin typeface="Nikosh2" pitchFamily="2" charset="0"/>
                <a:cs typeface="Nikosh2" pitchFamily="2" charset="0"/>
              </a:rPr>
              <a:t>রূ</a:t>
            </a:r>
            <a:r>
              <a:rPr lang="as-IN" sz="2400" b="1" dirty="0" smtClean="0">
                <a:latin typeface="Nikosh2" pitchFamily="2" charset="0"/>
                <a:cs typeface="Nikosh2" pitchFamily="2" charset="0"/>
              </a:rPr>
              <a:t>পান্তরিত করেন কিছু আইনগত সুবিধা নে</a:t>
            </a:r>
            <a:r>
              <a:rPr lang="en-US" sz="2400" b="1" dirty="0" err="1" smtClean="0">
                <a:latin typeface="Nikosh2" pitchFamily="2" charset="0"/>
                <a:cs typeface="Nikosh2" pitchFamily="2" charset="0"/>
              </a:rPr>
              <a:t>ওয়া</a:t>
            </a:r>
            <a:r>
              <a:rPr lang="as-IN" sz="2400" b="1" dirty="0" smtClean="0">
                <a:latin typeface="Nikosh2" pitchFamily="2" charset="0"/>
                <a:cs typeface="Nikosh2" pitchFamily="2" charset="0"/>
              </a:rPr>
              <a:t>র জন্য। </a:t>
            </a:r>
            <a:endParaRPr lang="en-US" sz="1800" b="1" dirty="0" smtClean="0">
              <a:latin typeface="Nikosh2" pitchFamily="2" charset="0"/>
              <a:cs typeface="Nikosh2" pitchFamily="2" charset="0"/>
            </a:endParaRPr>
          </a:p>
          <a:p>
            <a:r>
              <a:rPr lang="as-IN"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rPr>
              <a:t>প্রক্রিয়া:</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2" pitchFamily="2" charset="0"/>
              <a:cs typeface="Nikosh2" pitchFamily="2" charset="0"/>
            </a:endParaRPr>
          </a:p>
          <a:p>
            <a:r>
              <a:rPr lang="en-US" sz="2400" b="1" dirty="0" err="1" smtClean="0">
                <a:solidFill>
                  <a:srgbClr val="002060"/>
                </a:solidFill>
                <a:latin typeface="Nikosh2" pitchFamily="2" charset="0"/>
                <a:cs typeface="Nikosh2" pitchFamily="2" charset="0"/>
              </a:rPr>
              <a:t>সাধারণত</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কোম্পনী</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গঠনের</a:t>
            </a:r>
            <a:r>
              <a:rPr lang="en-US" sz="2400" b="1" dirty="0" smtClean="0">
                <a:solidFill>
                  <a:srgbClr val="002060"/>
                </a:solidFill>
                <a:latin typeface="Nikosh2" pitchFamily="2" charset="0"/>
                <a:cs typeface="Nikosh2" pitchFamily="2" charset="0"/>
              </a:rPr>
              <a:t> ৩টি </a:t>
            </a:r>
            <a:r>
              <a:rPr lang="en-US" sz="2400" b="1" dirty="0" err="1" smtClean="0">
                <a:solidFill>
                  <a:srgbClr val="002060"/>
                </a:solidFill>
                <a:latin typeface="Nikosh2" pitchFamily="2" charset="0"/>
                <a:cs typeface="Nikosh2" pitchFamily="2" charset="0"/>
              </a:rPr>
              <a:t>ধাপ</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অনুসরণ</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করতে</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হয়</a:t>
            </a:r>
            <a:r>
              <a:rPr lang="en-US" sz="2400" b="1" dirty="0" smtClean="0">
                <a:solidFill>
                  <a:srgbClr val="002060"/>
                </a:solidFill>
                <a:latin typeface="Nikosh2" pitchFamily="2" charset="0"/>
                <a:cs typeface="Nikosh2" pitchFamily="2" charset="0"/>
              </a:rPr>
              <a:t>:</a:t>
            </a:r>
          </a:p>
          <a:p>
            <a:pPr algn="just"/>
            <a:r>
              <a:rPr lang="en-US" sz="2400" b="1" dirty="0" smtClean="0">
                <a:solidFill>
                  <a:srgbClr val="002060"/>
                </a:solidFill>
                <a:latin typeface="Nikosh2" pitchFamily="2" charset="0"/>
                <a:cs typeface="Nikosh2" pitchFamily="2" charset="0"/>
              </a:rPr>
              <a:t>১ম </a:t>
            </a:r>
            <a:r>
              <a:rPr lang="en-US" sz="2400" b="1" dirty="0" err="1" smtClean="0">
                <a:solidFill>
                  <a:srgbClr val="002060"/>
                </a:solidFill>
                <a:latin typeface="Nikosh2" pitchFamily="2" charset="0"/>
                <a:cs typeface="Nikosh2" pitchFamily="2" charset="0"/>
              </a:rPr>
              <a:t>ধাপঃ</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প্রমোশন</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কার্যক্রম</a:t>
            </a:r>
            <a:r>
              <a:rPr lang="en-US" sz="2400" b="1" dirty="0" smtClean="0">
                <a:solidFill>
                  <a:srgbClr val="002060"/>
                </a:solidFill>
                <a:latin typeface="Nikosh2" pitchFamily="2" charset="0"/>
                <a:cs typeface="Nikosh2" pitchFamily="2" charset="0"/>
              </a:rPr>
              <a:t>: </a:t>
            </a:r>
            <a:r>
              <a:rPr lang="en-US" sz="2400" dirty="0" smtClean="0">
                <a:latin typeface="Nikosh2" pitchFamily="2" charset="0"/>
                <a:cs typeface="Nikosh2" pitchFamily="2" charset="0"/>
              </a:rPr>
              <a:t>এ </a:t>
            </a:r>
            <a:r>
              <a:rPr lang="en-US" sz="2400" dirty="0" err="1" smtClean="0">
                <a:latin typeface="Nikosh2" pitchFamily="2" charset="0"/>
                <a:cs typeface="Nikosh2" pitchFamily="2" charset="0"/>
              </a:rPr>
              <a:t>ধাপে</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আছে</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প্রমোটর</a:t>
            </a:r>
            <a:r>
              <a:rPr lang="en-US" sz="2400" dirty="0" smtClean="0">
                <a:latin typeface="Nikosh2" pitchFamily="2" charset="0"/>
                <a:cs typeface="Nikosh2" pitchFamily="2" charset="0"/>
              </a:rPr>
              <a:t>/</a:t>
            </a:r>
            <a:r>
              <a:rPr lang="en-US" sz="2400" dirty="0" err="1" smtClean="0">
                <a:latin typeface="Nikosh2" pitchFamily="2" charset="0"/>
                <a:cs typeface="Nikosh2" pitchFamily="2" charset="0"/>
              </a:rPr>
              <a:t>স্পন্সরর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গঠন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স্পন্সররদের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ইকুইটি</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সংস্থান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নাম</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ঠিককরণ</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স্পন্সর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পরিচালকদের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সম্মতি</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প্রদান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এবং</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কোম্পানির</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উদ্দেশ্য</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নির্ধারণ</a:t>
            </a:r>
            <a:r>
              <a:rPr lang="en-US" sz="2400" dirty="0" smtClean="0">
                <a:latin typeface="Nikosh2" pitchFamily="2" charset="0"/>
                <a:cs typeface="Nikosh2" pitchFamily="2" charset="0"/>
              </a:rPr>
              <a:t>।  </a:t>
            </a:r>
          </a:p>
          <a:p>
            <a:pPr algn="just"/>
            <a:r>
              <a:rPr lang="en-US" sz="2400" b="1" dirty="0" smtClean="0">
                <a:solidFill>
                  <a:srgbClr val="002060"/>
                </a:solidFill>
                <a:latin typeface="Nikosh2" pitchFamily="2" charset="0"/>
                <a:cs typeface="Nikosh2" pitchFamily="2" charset="0"/>
              </a:rPr>
              <a:t>২য় </a:t>
            </a:r>
            <a:r>
              <a:rPr lang="en-US" sz="2400" b="1" dirty="0" err="1" smtClean="0">
                <a:solidFill>
                  <a:srgbClr val="002060"/>
                </a:solidFill>
                <a:latin typeface="Nikosh2" pitchFamily="2" charset="0"/>
                <a:cs typeface="Nikosh2" pitchFamily="2" charset="0"/>
              </a:rPr>
              <a:t>ধাপ</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রেজিষ্ট্রেশন</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বা</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নিবন্ধন</a:t>
            </a:r>
            <a:r>
              <a:rPr lang="en-US" sz="2400" b="1" dirty="0" smtClean="0">
                <a:solidFill>
                  <a:srgbClr val="002060"/>
                </a:solidFill>
                <a:latin typeface="Nikosh2" pitchFamily="2" charset="0"/>
                <a:cs typeface="Nikosh2" pitchFamily="2" charset="0"/>
              </a:rPr>
              <a:t> </a:t>
            </a:r>
            <a:r>
              <a:rPr lang="en-US" sz="2400" b="1" dirty="0" err="1" smtClean="0">
                <a:solidFill>
                  <a:srgbClr val="002060"/>
                </a:solidFill>
                <a:latin typeface="Nikosh2" pitchFamily="2" charset="0"/>
                <a:cs typeface="Nikosh2" pitchFamily="2" charset="0"/>
              </a:rPr>
              <a:t>গ্রহণ</a:t>
            </a:r>
            <a:r>
              <a:rPr lang="en-US" sz="2400" b="1" dirty="0" smtClean="0">
                <a:solidFill>
                  <a:srgbClr val="002060"/>
                </a:solidFill>
                <a:latin typeface="Nikosh2" pitchFamily="2" charset="0"/>
                <a:cs typeface="Nikosh2" pitchFamily="2" charset="0"/>
              </a:rPr>
              <a:t>: </a:t>
            </a:r>
            <a:r>
              <a:rPr lang="en-US" sz="2400" dirty="0" smtClean="0">
                <a:latin typeface="Nikosh2" pitchFamily="2" charset="0"/>
                <a:cs typeface="Nikosh2" pitchFamily="2" charset="0"/>
              </a:rPr>
              <a:t>এ </a:t>
            </a:r>
            <a:r>
              <a:rPr lang="en-US" sz="2400" dirty="0" err="1" smtClean="0">
                <a:latin typeface="Nikosh2" pitchFamily="2" charset="0"/>
                <a:cs typeface="Nikosh2" pitchFamily="2" charset="0"/>
              </a:rPr>
              <a:t>ধাপে</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সংঘ-স্মারক</a:t>
            </a:r>
            <a:r>
              <a:rPr lang="en-US" sz="2400" dirty="0" smtClean="0">
                <a:latin typeface="Nikosh2" pitchFamily="2" charset="0"/>
                <a:cs typeface="Nikosh2" pitchFamily="2" charset="0"/>
              </a:rPr>
              <a:t> ও </a:t>
            </a:r>
            <a:r>
              <a:rPr lang="en-US" sz="2400" dirty="0" err="1" smtClean="0">
                <a:latin typeface="Nikosh2" pitchFamily="2" charset="0"/>
                <a:cs typeface="Nikosh2" pitchFamily="2" charset="0"/>
              </a:rPr>
              <a:t>সংঘ-বিধি</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জমাকরণ</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স্ট্যাম্প</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ডিউটি</a:t>
            </a:r>
            <a:r>
              <a:rPr lang="en-US" sz="2400" dirty="0" smtClean="0">
                <a:latin typeface="Nikosh2" pitchFamily="2" charset="0"/>
                <a:cs typeface="Nikosh2" pitchFamily="2" charset="0"/>
              </a:rPr>
              <a:t> ও </a:t>
            </a:r>
            <a:r>
              <a:rPr lang="en-US" sz="2400" dirty="0" err="1" smtClean="0">
                <a:latin typeface="Nikosh2" pitchFamily="2" charset="0"/>
                <a:cs typeface="Nikosh2" pitchFamily="2" charset="0"/>
              </a:rPr>
              <a:t>রেজিঃ</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ফি</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জমাকরণ</a:t>
            </a:r>
            <a:r>
              <a:rPr lang="en-US" sz="2400" dirty="0" smtClean="0">
                <a:latin typeface="Nikosh2" pitchFamily="2" charset="0"/>
                <a:cs typeface="Nikosh2" pitchFamily="2" charset="0"/>
              </a:rPr>
              <a:t>, </a:t>
            </a:r>
            <a:r>
              <a:rPr lang="as-IN" sz="2400" dirty="0" smtClean="0">
                <a:latin typeface="Nikosh2" pitchFamily="2" charset="0"/>
                <a:cs typeface="Nikosh2" pitchFamily="2" charset="0"/>
              </a:rPr>
              <a:t>কোম্পানির নাম</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নির্ধারণ</a:t>
            </a:r>
            <a:r>
              <a:rPr lang="as-IN" sz="2400" dirty="0" smtClean="0">
                <a:latin typeface="Nikosh2" pitchFamily="2" charset="0"/>
                <a:cs typeface="Nikosh2" pitchFamily="2" charset="0"/>
              </a:rPr>
              <a:t> (নামের ক্লিয়ারেন্স প্রাপ্ত হওয়া আবশ্যক)</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এবং</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নিবন্ধন</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সনদ</a:t>
            </a:r>
            <a:r>
              <a:rPr lang="en-US" sz="2400" dirty="0" smtClean="0">
                <a:latin typeface="Nikosh2" pitchFamily="2" charset="0"/>
                <a:cs typeface="Nikosh2" pitchFamily="2" charset="0"/>
              </a:rPr>
              <a:t> </a:t>
            </a:r>
            <a:r>
              <a:rPr lang="en-US" sz="2400" b="1" dirty="0" smtClean="0">
                <a:latin typeface="Nikosh2" pitchFamily="2" charset="0"/>
                <a:cs typeface="Nikosh2" pitchFamily="2" charset="0"/>
              </a:rPr>
              <a:t>(</a:t>
            </a:r>
            <a:r>
              <a:rPr lang="en-US" sz="2400" b="1" dirty="0" smtClean="0">
                <a:solidFill>
                  <a:srgbClr val="FF0000"/>
                </a:solidFill>
                <a:latin typeface="Nikosh2" pitchFamily="2" charset="0"/>
                <a:cs typeface="Nikosh2" pitchFamily="2" charset="0"/>
              </a:rPr>
              <a:t>Certificate of incorporation-ধারা-২৫-১,২</a:t>
            </a:r>
            <a:r>
              <a:rPr lang="en-US" sz="2400" b="1" dirty="0" smtClean="0">
                <a:latin typeface="Nikosh2" pitchFamily="2" charset="0"/>
                <a:cs typeface="Nikosh2" pitchFamily="2" charset="0"/>
              </a:rPr>
              <a:t>)</a:t>
            </a:r>
            <a:r>
              <a:rPr lang="en-US" sz="2400" dirty="0" smtClean="0">
                <a:latin typeface="Nikosh2" pitchFamily="2" charset="0"/>
                <a:cs typeface="Nikosh2" pitchFamily="2" charset="0"/>
              </a:rPr>
              <a:t> </a:t>
            </a:r>
            <a:r>
              <a:rPr lang="en-US" sz="2400" dirty="0" err="1" smtClean="0">
                <a:latin typeface="Nikosh2" pitchFamily="2" charset="0"/>
                <a:cs typeface="Nikosh2" pitchFamily="2" charset="0"/>
              </a:rPr>
              <a:t>গ্রহণ</a:t>
            </a:r>
            <a:r>
              <a:rPr lang="en-US" sz="2400" dirty="0" smtClean="0">
                <a:latin typeface="Nikosh2" pitchFamily="2" charset="0"/>
                <a:cs typeface="Nikosh2" pitchFamily="2" charset="0"/>
              </a:rPr>
              <a:t> ;</a:t>
            </a:r>
          </a:p>
          <a:p>
            <a:pPr marL="274320" lvl="1" indent="-274320" algn="just">
              <a:buClr>
                <a:schemeClr val="accent3"/>
              </a:buClr>
              <a:buSzPct val="95000"/>
            </a:pPr>
            <a:r>
              <a:rPr lang="en-US" b="1" dirty="0" smtClean="0">
                <a:solidFill>
                  <a:srgbClr val="002060"/>
                </a:solidFill>
                <a:latin typeface="Nikosh2" pitchFamily="2" charset="0"/>
                <a:cs typeface="Nikosh2" pitchFamily="2" charset="0"/>
              </a:rPr>
              <a:t>৩য় </a:t>
            </a:r>
            <a:r>
              <a:rPr lang="en-US" b="1" dirty="0" err="1" smtClean="0">
                <a:solidFill>
                  <a:srgbClr val="002060"/>
                </a:solidFill>
                <a:latin typeface="Nikosh2" pitchFamily="2" charset="0"/>
                <a:cs typeface="Nikosh2" pitchFamily="2" charset="0"/>
              </a:rPr>
              <a:t>ধাপঃ</a:t>
            </a:r>
            <a:r>
              <a:rPr lang="en-US" b="1" dirty="0" smtClean="0">
                <a:solidFill>
                  <a:srgbClr val="002060"/>
                </a:solidFill>
                <a:latin typeface="Nikosh2" pitchFamily="2" charset="0"/>
                <a:cs typeface="Nikosh2" pitchFamily="2" charset="0"/>
              </a:rPr>
              <a:t> </a:t>
            </a:r>
            <a:r>
              <a:rPr lang="en-US" b="1" dirty="0" err="1" smtClean="0">
                <a:solidFill>
                  <a:srgbClr val="002060"/>
                </a:solidFill>
                <a:latin typeface="Nikosh2" pitchFamily="2" charset="0"/>
                <a:cs typeface="Nikosh2" pitchFamily="2" charset="0"/>
              </a:rPr>
              <a:t>ব্যবসা</a:t>
            </a:r>
            <a:r>
              <a:rPr lang="en-US" b="1" dirty="0" smtClean="0">
                <a:solidFill>
                  <a:srgbClr val="002060"/>
                </a:solidFill>
                <a:latin typeface="Nikosh2" pitchFamily="2" charset="0"/>
                <a:cs typeface="Nikosh2" pitchFamily="2" charset="0"/>
              </a:rPr>
              <a:t> </a:t>
            </a:r>
            <a:r>
              <a:rPr lang="en-US" b="1" dirty="0" err="1" smtClean="0">
                <a:solidFill>
                  <a:srgbClr val="002060"/>
                </a:solidFill>
                <a:latin typeface="Nikosh2" pitchFamily="2" charset="0"/>
                <a:cs typeface="Nikosh2" pitchFamily="2" charset="0"/>
              </a:rPr>
              <a:t>আরম্ভের</a:t>
            </a:r>
            <a:r>
              <a:rPr lang="en-US" b="1" dirty="0" smtClean="0">
                <a:solidFill>
                  <a:srgbClr val="002060"/>
                </a:solidFill>
                <a:latin typeface="Nikosh2" pitchFamily="2" charset="0"/>
                <a:cs typeface="Nikosh2" pitchFamily="2" charset="0"/>
              </a:rPr>
              <a:t> </a:t>
            </a:r>
            <a:r>
              <a:rPr lang="en-US" b="1" dirty="0" err="1" smtClean="0">
                <a:solidFill>
                  <a:srgbClr val="002060"/>
                </a:solidFill>
                <a:latin typeface="Nikosh2" pitchFamily="2" charset="0"/>
                <a:cs typeface="Nikosh2" pitchFamily="2" charset="0"/>
              </a:rPr>
              <a:t>সনদ</a:t>
            </a:r>
            <a:r>
              <a:rPr lang="en-US" b="1" dirty="0" smtClean="0">
                <a:solidFill>
                  <a:srgbClr val="002060"/>
                </a:solidFill>
                <a:latin typeface="Nikosh2" pitchFamily="2" charset="0"/>
                <a:cs typeface="Nikosh2" pitchFamily="2" charset="0"/>
              </a:rPr>
              <a:t> </a:t>
            </a:r>
            <a:r>
              <a:rPr lang="en-US" b="1" dirty="0" err="1" smtClean="0">
                <a:solidFill>
                  <a:srgbClr val="002060"/>
                </a:solidFill>
                <a:latin typeface="Nikosh2" pitchFamily="2" charset="0"/>
                <a:cs typeface="Nikosh2" pitchFamily="2" charset="0"/>
              </a:rPr>
              <a:t>গ্রহণ</a:t>
            </a:r>
            <a:r>
              <a:rPr lang="en-US" dirty="0" smtClean="0">
                <a:solidFill>
                  <a:srgbClr val="002060"/>
                </a:solidFill>
                <a:latin typeface="Nikosh2" pitchFamily="2" charset="0"/>
                <a:cs typeface="Nikosh2" pitchFamily="2" charset="0"/>
              </a:rPr>
              <a:t>:  </a:t>
            </a:r>
            <a:r>
              <a:rPr lang="en-US" dirty="0" err="1" smtClean="0">
                <a:latin typeface="Nikosh2" pitchFamily="2" charset="0"/>
                <a:cs typeface="Nikosh2" pitchFamily="2" charset="0"/>
              </a:rPr>
              <a:t>প্রাইভেট</a:t>
            </a:r>
            <a:r>
              <a:rPr lang="en-US" dirty="0" smtClean="0">
                <a:latin typeface="Nikosh2" pitchFamily="2" charset="0"/>
                <a:cs typeface="Nikosh2" pitchFamily="2" charset="0"/>
              </a:rPr>
              <a:t> </a:t>
            </a:r>
            <a:r>
              <a:rPr lang="en-US" dirty="0" err="1" smtClean="0">
                <a:latin typeface="Nikosh2" pitchFamily="2" charset="0"/>
                <a:cs typeface="Nikosh2" pitchFamily="2" charset="0"/>
              </a:rPr>
              <a:t>কোম্পানীর</a:t>
            </a:r>
            <a:r>
              <a:rPr lang="en-US" dirty="0" smtClean="0">
                <a:latin typeface="Nikosh2" pitchFamily="2" charset="0"/>
                <a:cs typeface="Nikosh2" pitchFamily="2" charset="0"/>
              </a:rPr>
              <a:t> </a:t>
            </a:r>
            <a:r>
              <a:rPr lang="en-US" dirty="0" err="1" smtClean="0">
                <a:latin typeface="Nikosh2" pitchFamily="2" charset="0"/>
                <a:cs typeface="Nikosh2" pitchFamily="2" charset="0"/>
              </a:rPr>
              <a:t>ক্ষেত্রে</a:t>
            </a:r>
            <a:r>
              <a:rPr lang="en-US" dirty="0" smtClean="0">
                <a:latin typeface="Nikosh2" pitchFamily="2" charset="0"/>
                <a:cs typeface="Nikosh2" pitchFamily="2" charset="0"/>
              </a:rPr>
              <a:t> </a:t>
            </a:r>
            <a:r>
              <a:rPr lang="en-US" dirty="0" err="1" smtClean="0">
                <a:latin typeface="Nikosh2" pitchFamily="2" charset="0"/>
                <a:cs typeface="Nikosh2" pitchFamily="2" charset="0"/>
              </a:rPr>
              <a:t>নিবন্ধন</a:t>
            </a:r>
            <a:r>
              <a:rPr lang="en-US" dirty="0" smtClean="0">
                <a:latin typeface="Nikosh2" pitchFamily="2" charset="0"/>
                <a:cs typeface="Nikosh2" pitchFamily="2" charset="0"/>
              </a:rPr>
              <a:t> </a:t>
            </a:r>
            <a:r>
              <a:rPr lang="en-US" dirty="0" err="1" smtClean="0">
                <a:latin typeface="Nikosh2" pitchFamily="2" charset="0"/>
                <a:cs typeface="Nikosh2" pitchFamily="2" charset="0"/>
              </a:rPr>
              <a:t>সনদ</a:t>
            </a:r>
            <a:r>
              <a:rPr lang="en-US" dirty="0" smtClean="0">
                <a:latin typeface="Nikosh2" pitchFamily="2" charset="0"/>
                <a:cs typeface="Nikosh2" pitchFamily="2" charset="0"/>
              </a:rPr>
              <a:t> (Certificate of incorporation) </a:t>
            </a:r>
            <a:r>
              <a:rPr lang="en-US" dirty="0" err="1" smtClean="0">
                <a:latin typeface="Nikosh2" pitchFamily="2" charset="0"/>
                <a:cs typeface="Nikosh2" pitchFamily="2" charset="0"/>
              </a:rPr>
              <a:t>পেলেই</a:t>
            </a:r>
            <a:r>
              <a:rPr lang="en-US" dirty="0" smtClean="0">
                <a:latin typeface="Nikosh2" pitchFamily="2" charset="0"/>
                <a:cs typeface="Nikosh2" pitchFamily="2" charset="0"/>
              </a:rPr>
              <a:t> </a:t>
            </a:r>
            <a:r>
              <a:rPr lang="en-US" dirty="0" err="1" smtClean="0">
                <a:latin typeface="Nikosh2" pitchFamily="2" charset="0"/>
                <a:cs typeface="Nikosh2" pitchFamily="2" charset="0"/>
              </a:rPr>
              <a:t>ব্যবসার</a:t>
            </a:r>
            <a:r>
              <a:rPr lang="en-US" dirty="0" smtClean="0">
                <a:latin typeface="Nikosh2" pitchFamily="2" charset="0"/>
                <a:cs typeface="Nikosh2" pitchFamily="2" charset="0"/>
              </a:rPr>
              <a:t> </a:t>
            </a:r>
            <a:r>
              <a:rPr lang="en-US" dirty="0" err="1" smtClean="0">
                <a:latin typeface="Nikosh2" pitchFamily="2" charset="0"/>
                <a:cs typeface="Nikosh2" pitchFamily="2" charset="0"/>
              </a:rPr>
              <a:t>কার্যক্রম</a:t>
            </a:r>
            <a:r>
              <a:rPr lang="en-US" dirty="0" smtClean="0">
                <a:latin typeface="Nikosh2" pitchFamily="2" charset="0"/>
                <a:cs typeface="Nikosh2" pitchFamily="2" charset="0"/>
              </a:rPr>
              <a:t> </a:t>
            </a:r>
            <a:r>
              <a:rPr lang="en-US" dirty="0" err="1" smtClean="0">
                <a:latin typeface="Nikosh2" pitchFamily="2" charset="0"/>
                <a:cs typeface="Nikosh2" pitchFamily="2" charset="0"/>
              </a:rPr>
              <a:t>শুরু</a:t>
            </a:r>
            <a:r>
              <a:rPr lang="en-US" dirty="0" smtClean="0">
                <a:latin typeface="Nikosh2" pitchFamily="2" charset="0"/>
                <a:cs typeface="Nikosh2" pitchFamily="2" charset="0"/>
              </a:rPr>
              <a:t> </a:t>
            </a:r>
            <a:r>
              <a:rPr lang="en-US" dirty="0" err="1" smtClean="0">
                <a:latin typeface="Nikosh2" pitchFamily="2" charset="0"/>
                <a:cs typeface="Nikosh2" pitchFamily="2" charset="0"/>
              </a:rPr>
              <a:t>করা</a:t>
            </a:r>
            <a:r>
              <a:rPr lang="en-US" dirty="0" smtClean="0">
                <a:latin typeface="Nikosh2" pitchFamily="2" charset="0"/>
                <a:cs typeface="Nikosh2" pitchFamily="2" charset="0"/>
              </a:rPr>
              <a:t> </a:t>
            </a:r>
            <a:r>
              <a:rPr lang="en-US" dirty="0" err="1" smtClean="0">
                <a:latin typeface="Nikosh2" pitchFamily="2" charset="0"/>
                <a:cs typeface="Nikosh2" pitchFamily="2" charset="0"/>
              </a:rPr>
              <a:t>যায়</a:t>
            </a:r>
            <a:r>
              <a:rPr lang="en-US" dirty="0" smtClean="0">
                <a:latin typeface="Nikosh2" pitchFamily="2" charset="0"/>
                <a:cs typeface="Nikosh2" pitchFamily="2" charset="0"/>
              </a:rPr>
              <a:t>। </a:t>
            </a:r>
            <a:r>
              <a:rPr lang="en-US" dirty="0" err="1" smtClean="0">
                <a:latin typeface="Nikosh2" pitchFamily="2" charset="0"/>
                <a:cs typeface="Nikosh2" pitchFamily="2" charset="0"/>
              </a:rPr>
              <a:t>কিন্তু</a:t>
            </a:r>
            <a:r>
              <a:rPr lang="en-US" dirty="0" smtClean="0">
                <a:latin typeface="Nikosh2" pitchFamily="2" charset="0"/>
                <a:cs typeface="Nikosh2" pitchFamily="2" charset="0"/>
              </a:rPr>
              <a:t> </a:t>
            </a:r>
            <a:r>
              <a:rPr lang="en-US" dirty="0" err="1" smtClean="0">
                <a:latin typeface="Nikosh2" pitchFamily="2" charset="0"/>
                <a:cs typeface="Nikosh2" pitchFamily="2" charset="0"/>
              </a:rPr>
              <a:t>পাবলিক</a:t>
            </a:r>
            <a:r>
              <a:rPr lang="en-US" dirty="0" smtClean="0">
                <a:latin typeface="Nikosh2" pitchFamily="2" charset="0"/>
                <a:cs typeface="Nikosh2" pitchFamily="2" charset="0"/>
              </a:rPr>
              <a:t> </a:t>
            </a:r>
            <a:r>
              <a:rPr lang="en-US" dirty="0" err="1" smtClean="0">
                <a:latin typeface="Nikosh2" pitchFamily="2" charset="0"/>
                <a:cs typeface="Nikosh2" pitchFamily="2" charset="0"/>
              </a:rPr>
              <a:t>লিমিটেড</a:t>
            </a:r>
            <a:r>
              <a:rPr lang="en-US" dirty="0" smtClean="0">
                <a:latin typeface="Nikosh2" pitchFamily="2" charset="0"/>
                <a:cs typeface="Nikosh2" pitchFamily="2" charset="0"/>
              </a:rPr>
              <a:t> </a:t>
            </a:r>
            <a:r>
              <a:rPr lang="en-US" dirty="0" err="1" smtClean="0">
                <a:latin typeface="Nikosh2" pitchFamily="2" charset="0"/>
                <a:cs typeface="Nikosh2" pitchFamily="2" charset="0"/>
              </a:rPr>
              <a:t>কোম্পানীর</a:t>
            </a:r>
            <a:r>
              <a:rPr lang="en-US" dirty="0" smtClean="0">
                <a:latin typeface="Nikosh2" pitchFamily="2" charset="0"/>
                <a:cs typeface="Nikosh2" pitchFamily="2" charset="0"/>
              </a:rPr>
              <a:t> </a:t>
            </a:r>
            <a:r>
              <a:rPr lang="en-US" dirty="0" err="1" smtClean="0">
                <a:latin typeface="Nikosh2" pitchFamily="2" charset="0"/>
                <a:cs typeface="Nikosh2" pitchFamily="2" charset="0"/>
              </a:rPr>
              <a:t>ক্ষেত্রে</a:t>
            </a:r>
            <a:r>
              <a:rPr lang="en-US" dirty="0" smtClean="0">
                <a:latin typeface="Nikosh2" pitchFamily="2" charset="0"/>
                <a:cs typeface="Nikosh2" pitchFamily="2" charset="0"/>
              </a:rPr>
              <a:t> </a:t>
            </a:r>
            <a:r>
              <a:rPr lang="en-US" dirty="0" err="1" smtClean="0">
                <a:latin typeface="Nikosh2" pitchFamily="2" charset="0"/>
                <a:cs typeface="Nikosh2" pitchFamily="2" charset="0"/>
              </a:rPr>
              <a:t>রেজিষ্টারের</a:t>
            </a:r>
            <a:r>
              <a:rPr lang="en-US" dirty="0" smtClean="0">
                <a:latin typeface="Nikosh2" pitchFamily="2" charset="0"/>
                <a:cs typeface="Nikosh2" pitchFamily="2" charset="0"/>
              </a:rPr>
              <a:t> </a:t>
            </a:r>
            <a:r>
              <a:rPr lang="en-US" dirty="0" err="1" smtClean="0">
                <a:latin typeface="Nikosh2" pitchFamily="2" charset="0"/>
                <a:cs typeface="Nikosh2" pitchFamily="2" charset="0"/>
              </a:rPr>
              <a:t>কাছ</a:t>
            </a:r>
            <a:r>
              <a:rPr lang="en-US" dirty="0" smtClean="0">
                <a:latin typeface="Nikosh2" pitchFamily="2" charset="0"/>
                <a:cs typeface="Nikosh2" pitchFamily="2" charset="0"/>
              </a:rPr>
              <a:t> </a:t>
            </a:r>
            <a:r>
              <a:rPr lang="en-US" dirty="0" err="1" smtClean="0">
                <a:latin typeface="Nikosh2" pitchFamily="2" charset="0"/>
                <a:cs typeface="Nikosh2" pitchFamily="2" charset="0"/>
              </a:rPr>
              <a:t>থেকে</a:t>
            </a:r>
            <a:r>
              <a:rPr lang="en-US" dirty="0" smtClean="0">
                <a:latin typeface="Nikosh2" pitchFamily="2" charset="0"/>
                <a:cs typeface="Nikosh2" pitchFamily="2" charset="0"/>
              </a:rPr>
              <a:t> </a:t>
            </a:r>
            <a:r>
              <a:rPr lang="en-US" dirty="0" err="1" smtClean="0">
                <a:latin typeface="Nikosh2" pitchFamily="2" charset="0"/>
                <a:cs typeface="Nikosh2" pitchFamily="2" charset="0"/>
              </a:rPr>
              <a:t>ব্যবসা</a:t>
            </a:r>
            <a:r>
              <a:rPr lang="en-US" dirty="0" smtClean="0">
                <a:latin typeface="Nikosh2" pitchFamily="2" charset="0"/>
                <a:cs typeface="Nikosh2" pitchFamily="2" charset="0"/>
              </a:rPr>
              <a:t> </a:t>
            </a:r>
            <a:r>
              <a:rPr lang="en-US" dirty="0" err="1" smtClean="0">
                <a:latin typeface="Nikosh2" pitchFamily="2" charset="0"/>
                <a:cs typeface="Nikosh2" pitchFamily="2" charset="0"/>
              </a:rPr>
              <a:t>আরম্ভের</a:t>
            </a:r>
            <a:r>
              <a:rPr lang="en-US" dirty="0" smtClean="0">
                <a:latin typeface="Nikosh2" pitchFamily="2" charset="0"/>
                <a:cs typeface="Nikosh2" pitchFamily="2" charset="0"/>
              </a:rPr>
              <a:t> </a:t>
            </a:r>
            <a:r>
              <a:rPr lang="en-US" dirty="0" err="1" smtClean="0">
                <a:latin typeface="Nikosh2" pitchFamily="2" charset="0"/>
                <a:cs typeface="Nikosh2" pitchFamily="2" charset="0"/>
              </a:rPr>
              <a:t>সনদ</a:t>
            </a:r>
            <a:r>
              <a:rPr lang="en-US" dirty="0" smtClean="0">
                <a:latin typeface="Nikosh2" pitchFamily="2" charset="0"/>
                <a:cs typeface="Nikosh2" pitchFamily="2" charset="0"/>
              </a:rPr>
              <a:t> (</a:t>
            </a:r>
            <a:r>
              <a:rPr lang="en-US" b="1" dirty="0" smtClean="0">
                <a:solidFill>
                  <a:srgbClr val="FF0000"/>
                </a:solidFill>
                <a:latin typeface="Nikosh2" pitchFamily="2" charset="0"/>
                <a:cs typeface="Nikosh2" pitchFamily="2" charset="0"/>
              </a:rPr>
              <a:t>Certificate of commencement of  business</a:t>
            </a:r>
            <a:r>
              <a:rPr lang="en-US" b="1" dirty="0" smtClean="0">
                <a:latin typeface="Nikosh2" pitchFamily="2" charset="0"/>
                <a:cs typeface="Nikosh2" pitchFamily="2" charset="0"/>
              </a:rPr>
              <a:t>) </a:t>
            </a:r>
            <a:r>
              <a:rPr lang="en-US" dirty="0" err="1" smtClean="0">
                <a:latin typeface="Nikosh2" pitchFamily="2" charset="0"/>
                <a:cs typeface="Nikosh2" pitchFamily="2" charset="0"/>
              </a:rPr>
              <a:t>করার</a:t>
            </a:r>
            <a:r>
              <a:rPr lang="en-US" dirty="0" smtClean="0">
                <a:latin typeface="Nikosh2" pitchFamily="2" charset="0"/>
                <a:cs typeface="Nikosh2" pitchFamily="2" charset="0"/>
              </a:rPr>
              <a:t> </a:t>
            </a:r>
            <a:r>
              <a:rPr lang="en-US" dirty="0" err="1" smtClean="0">
                <a:latin typeface="Nikosh2" pitchFamily="2" charset="0"/>
                <a:cs typeface="Nikosh2" pitchFamily="2" charset="0"/>
              </a:rPr>
              <a:t>পর</a:t>
            </a:r>
            <a:r>
              <a:rPr lang="en-US" dirty="0" smtClean="0">
                <a:latin typeface="Nikosh2" pitchFamily="2" charset="0"/>
                <a:cs typeface="Nikosh2" pitchFamily="2" charset="0"/>
              </a:rPr>
              <a:t> </a:t>
            </a:r>
            <a:r>
              <a:rPr lang="en-US" dirty="0" err="1" smtClean="0">
                <a:latin typeface="Nikosh2" pitchFamily="2" charset="0"/>
                <a:cs typeface="Nikosh2" pitchFamily="2" charset="0"/>
              </a:rPr>
              <a:t>ব্যবসার</a:t>
            </a:r>
            <a:r>
              <a:rPr lang="en-US" dirty="0" smtClean="0">
                <a:latin typeface="Nikosh2" pitchFamily="2" charset="0"/>
                <a:cs typeface="Nikosh2" pitchFamily="2" charset="0"/>
              </a:rPr>
              <a:t> </a:t>
            </a:r>
            <a:r>
              <a:rPr lang="en-US" dirty="0" err="1" smtClean="0">
                <a:latin typeface="Nikosh2" pitchFamily="2" charset="0"/>
                <a:cs typeface="Nikosh2" pitchFamily="2" charset="0"/>
              </a:rPr>
              <a:t>কার্যক্রম</a:t>
            </a:r>
            <a:r>
              <a:rPr lang="en-US" dirty="0" smtClean="0">
                <a:latin typeface="Nikosh2" pitchFamily="2" charset="0"/>
                <a:cs typeface="Nikosh2" pitchFamily="2" charset="0"/>
              </a:rPr>
              <a:t> </a:t>
            </a:r>
            <a:r>
              <a:rPr lang="en-US" dirty="0" err="1" smtClean="0">
                <a:latin typeface="Nikosh2" pitchFamily="2" charset="0"/>
                <a:cs typeface="Nikosh2" pitchFamily="2" charset="0"/>
              </a:rPr>
              <a:t>শুরু</a:t>
            </a:r>
            <a:r>
              <a:rPr lang="en-US" dirty="0" smtClean="0">
                <a:latin typeface="Nikosh2" pitchFamily="2" charset="0"/>
                <a:cs typeface="Nikosh2" pitchFamily="2" charset="0"/>
              </a:rPr>
              <a:t> </a:t>
            </a:r>
            <a:r>
              <a:rPr lang="en-US" dirty="0" err="1" smtClean="0">
                <a:latin typeface="Nikosh2" pitchFamily="2" charset="0"/>
                <a:cs typeface="Nikosh2" pitchFamily="2" charset="0"/>
              </a:rPr>
              <a:t>করা</a:t>
            </a:r>
            <a:r>
              <a:rPr lang="en-US" dirty="0" smtClean="0">
                <a:latin typeface="Nikosh2" pitchFamily="2" charset="0"/>
                <a:cs typeface="Nikosh2" pitchFamily="2" charset="0"/>
              </a:rPr>
              <a:t> </a:t>
            </a:r>
            <a:r>
              <a:rPr lang="en-US" dirty="0" err="1" smtClean="0">
                <a:latin typeface="Nikosh2" pitchFamily="2" charset="0"/>
                <a:cs typeface="Nikosh2" pitchFamily="2" charset="0"/>
              </a:rPr>
              <a:t>যায়</a:t>
            </a:r>
            <a:r>
              <a:rPr lang="en-US" dirty="0" smtClean="0">
                <a:latin typeface="Nikosh2" pitchFamily="2" charset="0"/>
                <a:cs typeface="Nikosh2" pitchFamily="2" charset="0"/>
              </a:rPr>
              <a:t>।  </a:t>
            </a:r>
          </a:p>
          <a:p>
            <a:pPr algn="just"/>
            <a:endParaRPr lang="en-US" sz="2000" dirty="0" smtClean="0">
              <a:latin typeface="Nikosh2" pitchFamily="2" charset="0"/>
              <a:cs typeface="Nikosh2"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pPr algn="ctr"/>
            <a:r>
              <a:rPr lang="en-US" sz="6000"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rPr>
              <a:t>মুলধনঃ</a:t>
            </a:r>
            <a:endParaRPr lang="en-US" sz="6000" b="1"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2" pitchFamily="2" charset="0"/>
              <a:cs typeface="Nikosh2" pitchFamily="2" charset="0"/>
            </a:endParaRPr>
          </a:p>
        </p:txBody>
      </p:sp>
      <p:sp>
        <p:nvSpPr>
          <p:cNvPr id="3" name="Content Placeholder 2"/>
          <p:cNvSpPr>
            <a:spLocks noGrp="1"/>
          </p:cNvSpPr>
          <p:nvPr>
            <p:ph idx="1"/>
          </p:nvPr>
        </p:nvSpPr>
        <p:spPr>
          <a:xfrm>
            <a:off x="0" y="1447800"/>
            <a:ext cx="9144000" cy="5410200"/>
          </a:xfrm>
        </p:spPr>
        <p:txBody>
          <a:bodyPr>
            <a:normAutofit/>
          </a:bodyPr>
          <a:lstStyle/>
          <a:p>
            <a:pPr lvl="1" algn="just">
              <a:buNone/>
            </a:pPr>
            <a:r>
              <a:rPr lang="en-US" sz="3800" b="1" u="sng"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মুলধনের</a:t>
            </a:r>
            <a:r>
              <a:rPr lang="en-US" sz="3800" b="1" u="sng"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r>
              <a:rPr lang="en-US" sz="3800" b="1" u="sng"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উৎসঃ</a:t>
            </a:r>
            <a:r>
              <a:rPr lang="en-US" sz="3800" b="1" u="sng"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2" pitchFamily="2" charset="0"/>
                <a:cs typeface="Nikosh2" pitchFamily="2" charset="0"/>
              </a:rPr>
              <a:t> </a:t>
            </a:r>
          </a:p>
          <a:p>
            <a:pPr lvl="1" algn="just">
              <a:buNone/>
            </a:pPr>
            <a:r>
              <a:rPr lang="en-US" sz="3800" b="1" u="sng" dirty="0" err="1" smtClean="0">
                <a:solidFill>
                  <a:srgbClr val="7030A0"/>
                </a:solidFill>
                <a:latin typeface="Nikosh2" pitchFamily="2" charset="0"/>
                <a:cs typeface="Nikosh2" pitchFamily="2" charset="0"/>
              </a:rPr>
              <a:t>কোম্পানীর</a:t>
            </a:r>
            <a:r>
              <a:rPr lang="en-US" sz="3800" b="1" u="sng" dirty="0" smtClean="0">
                <a:solidFill>
                  <a:srgbClr val="7030A0"/>
                </a:solidFill>
                <a:latin typeface="Nikosh2" pitchFamily="2" charset="0"/>
                <a:cs typeface="Nikosh2" pitchFamily="2" charset="0"/>
              </a:rPr>
              <a:t> </a:t>
            </a:r>
            <a:r>
              <a:rPr lang="en-US" sz="3800" b="1" u="sng" dirty="0" err="1" smtClean="0">
                <a:solidFill>
                  <a:srgbClr val="7030A0"/>
                </a:solidFill>
                <a:latin typeface="Nikosh2" pitchFamily="2" charset="0"/>
                <a:cs typeface="Nikosh2" pitchFamily="2" charset="0"/>
              </a:rPr>
              <a:t>মূলধনের</a:t>
            </a:r>
            <a:r>
              <a:rPr lang="en-US" sz="3800" b="1" u="sng" dirty="0" smtClean="0">
                <a:solidFill>
                  <a:srgbClr val="7030A0"/>
                </a:solidFill>
                <a:latin typeface="Nikosh2" pitchFamily="2" charset="0"/>
                <a:cs typeface="Nikosh2" pitchFamily="2" charset="0"/>
              </a:rPr>
              <a:t> ২টি </a:t>
            </a:r>
            <a:r>
              <a:rPr lang="en-US" sz="3800" b="1" u="sng" dirty="0" err="1" smtClean="0">
                <a:solidFill>
                  <a:srgbClr val="7030A0"/>
                </a:solidFill>
                <a:latin typeface="Nikosh2" pitchFamily="2" charset="0"/>
                <a:cs typeface="Nikosh2" pitchFamily="2" charset="0"/>
              </a:rPr>
              <a:t>উৎস</a:t>
            </a:r>
            <a:r>
              <a:rPr lang="en-US" sz="3800" b="1" u="sng" dirty="0" smtClean="0">
                <a:solidFill>
                  <a:srgbClr val="7030A0"/>
                </a:solidFill>
                <a:latin typeface="Nikosh2" pitchFamily="2" charset="0"/>
                <a:cs typeface="Nikosh2" pitchFamily="2" charset="0"/>
              </a:rPr>
              <a:t> </a:t>
            </a:r>
            <a:r>
              <a:rPr lang="en-US" sz="3800" b="1" u="sng" dirty="0" err="1" smtClean="0">
                <a:solidFill>
                  <a:srgbClr val="7030A0"/>
                </a:solidFill>
                <a:latin typeface="Nikosh2" pitchFamily="2" charset="0"/>
                <a:cs typeface="Nikosh2" pitchFamily="2" charset="0"/>
              </a:rPr>
              <a:t>থাকে</a:t>
            </a:r>
            <a:r>
              <a:rPr lang="en-US" sz="3800" b="1" u="sng" dirty="0" smtClean="0">
                <a:solidFill>
                  <a:srgbClr val="7030A0"/>
                </a:solidFill>
                <a:latin typeface="Nikosh2" pitchFamily="2" charset="0"/>
                <a:cs typeface="Nikosh2" pitchFamily="2" charset="0"/>
              </a:rPr>
              <a:t>-</a:t>
            </a:r>
          </a:p>
          <a:p>
            <a:pPr lvl="1" algn="just">
              <a:buNone/>
            </a:pPr>
            <a:r>
              <a:rPr lang="en-US" sz="2800" b="1" u="sng" dirty="0" smtClean="0">
                <a:solidFill>
                  <a:srgbClr val="C00000"/>
                </a:solidFill>
                <a:latin typeface="Nikosh2" pitchFamily="2" charset="0"/>
                <a:cs typeface="Nikosh2" pitchFamily="2" charset="0"/>
              </a:rPr>
              <a:t>১) </a:t>
            </a:r>
            <a:r>
              <a:rPr lang="en-US" sz="2800" b="1" u="sng" dirty="0" err="1" smtClean="0">
                <a:solidFill>
                  <a:srgbClr val="C00000"/>
                </a:solidFill>
                <a:latin typeface="Nikosh2" pitchFamily="2" charset="0"/>
                <a:cs typeface="Nikosh2" pitchFamily="2" charset="0"/>
              </a:rPr>
              <a:t>শেয়ার</a:t>
            </a:r>
            <a:r>
              <a:rPr lang="en-US" sz="2800" b="1" u="sng" dirty="0" smtClean="0">
                <a:solidFill>
                  <a:srgbClr val="C00000"/>
                </a:solidFill>
                <a:latin typeface="Nikosh2" pitchFamily="2" charset="0"/>
                <a:cs typeface="Nikosh2" pitchFamily="2" charset="0"/>
              </a:rPr>
              <a:t> </a:t>
            </a:r>
            <a:r>
              <a:rPr lang="en-US" sz="2800" b="1" u="sng" dirty="0" err="1" smtClean="0">
                <a:solidFill>
                  <a:srgbClr val="C00000"/>
                </a:solidFill>
                <a:latin typeface="Nikosh2" pitchFamily="2" charset="0"/>
                <a:cs typeface="Nikosh2" pitchFamily="2" charset="0"/>
              </a:rPr>
              <a:t>হোল্ডারদের</a:t>
            </a:r>
            <a:r>
              <a:rPr lang="en-US" sz="2800" b="1" u="sng" dirty="0" smtClean="0">
                <a:solidFill>
                  <a:srgbClr val="C00000"/>
                </a:solidFill>
                <a:latin typeface="Nikosh2" pitchFamily="2" charset="0"/>
                <a:cs typeface="Nikosh2" pitchFamily="2" charset="0"/>
              </a:rPr>
              <a:t> </a:t>
            </a:r>
            <a:r>
              <a:rPr lang="en-US" sz="2800" b="1" u="sng" dirty="0" err="1" smtClean="0">
                <a:solidFill>
                  <a:srgbClr val="C00000"/>
                </a:solidFill>
                <a:latin typeface="Nikosh2" pitchFamily="2" charset="0"/>
                <a:cs typeface="Nikosh2" pitchFamily="2" charset="0"/>
              </a:rPr>
              <a:t>প্রদত্ত</a:t>
            </a:r>
            <a:r>
              <a:rPr lang="en-US" sz="2800" b="1" u="sng" dirty="0" smtClean="0">
                <a:solidFill>
                  <a:srgbClr val="C00000"/>
                </a:solidFill>
                <a:latin typeface="Nikosh2" pitchFamily="2" charset="0"/>
                <a:cs typeface="Nikosh2" pitchFamily="2" charset="0"/>
              </a:rPr>
              <a:t> </a:t>
            </a:r>
            <a:r>
              <a:rPr lang="en-US" sz="2800" b="1" u="sng" dirty="0" err="1" smtClean="0">
                <a:solidFill>
                  <a:srgbClr val="C00000"/>
                </a:solidFill>
                <a:latin typeface="Nikosh2" pitchFamily="2" charset="0"/>
                <a:cs typeface="Nikosh2" pitchFamily="2" charset="0"/>
              </a:rPr>
              <a:t>অর্থ</a:t>
            </a:r>
            <a:r>
              <a:rPr lang="en-US" sz="2800" b="1" u="sng" dirty="0" smtClean="0">
                <a:solidFill>
                  <a:srgbClr val="C00000"/>
                </a:solidFill>
                <a:latin typeface="Nikosh2" pitchFamily="2" charset="0"/>
                <a:cs typeface="Nikosh2" pitchFamily="2" charset="0"/>
              </a:rPr>
              <a:t> </a:t>
            </a:r>
            <a:r>
              <a:rPr lang="en-US" sz="2800" b="1" u="sng" dirty="0" err="1" smtClean="0">
                <a:solidFill>
                  <a:srgbClr val="C00000"/>
                </a:solidFill>
                <a:latin typeface="Nikosh2" pitchFamily="2" charset="0"/>
                <a:cs typeface="Nikosh2" pitchFamily="2" charset="0"/>
              </a:rPr>
              <a:t>বা</a:t>
            </a:r>
            <a:r>
              <a:rPr lang="en-US" sz="2800" b="1" u="sng" dirty="0" smtClean="0">
                <a:solidFill>
                  <a:srgbClr val="C00000"/>
                </a:solidFill>
                <a:latin typeface="Nikosh2" pitchFamily="2" charset="0"/>
                <a:cs typeface="Nikosh2" pitchFamily="2" charset="0"/>
              </a:rPr>
              <a:t> </a:t>
            </a:r>
            <a:r>
              <a:rPr lang="en-US" sz="2800" b="1" u="sng" dirty="0" err="1" smtClean="0">
                <a:solidFill>
                  <a:srgbClr val="C00000"/>
                </a:solidFill>
                <a:latin typeface="Nikosh2" pitchFamily="2" charset="0"/>
                <a:cs typeface="Nikosh2" pitchFamily="2" charset="0"/>
              </a:rPr>
              <a:t>ইকুইটি</a:t>
            </a:r>
            <a:r>
              <a:rPr lang="en-US" sz="2800" b="1" u="sng" dirty="0" smtClean="0">
                <a:solidFill>
                  <a:srgbClr val="C00000"/>
                </a:solidFill>
                <a:latin typeface="Nikosh2" pitchFamily="2" charset="0"/>
                <a:cs typeface="Nikosh2" pitchFamily="2" charset="0"/>
              </a:rPr>
              <a:t> </a:t>
            </a:r>
            <a:r>
              <a:rPr lang="en-US" sz="2800" b="1" u="sng" dirty="0" err="1" smtClean="0">
                <a:solidFill>
                  <a:srgbClr val="C00000"/>
                </a:solidFill>
                <a:latin typeface="Nikosh2" pitchFamily="2" charset="0"/>
                <a:cs typeface="Nikosh2" pitchFamily="2" charset="0"/>
              </a:rPr>
              <a:t>ক্যাপিটাল</a:t>
            </a:r>
            <a:endParaRPr lang="en-US" sz="2800" b="1" u="sng" dirty="0" smtClean="0">
              <a:solidFill>
                <a:srgbClr val="C00000"/>
              </a:solidFill>
              <a:latin typeface="Nikosh2" pitchFamily="2" charset="0"/>
              <a:cs typeface="Nikosh2" pitchFamily="2" charset="0"/>
            </a:endParaRPr>
          </a:p>
          <a:p>
            <a:pPr lvl="1" algn="just">
              <a:buNone/>
            </a:pPr>
            <a:r>
              <a:rPr lang="en-US" sz="2800" b="1" u="sng" dirty="0" smtClean="0">
                <a:solidFill>
                  <a:srgbClr val="C00000"/>
                </a:solidFill>
                <a:latin typeface="Nikosh2" pitchFamily="2" charset="0"/>
                <a:cs typeface="Nikosh2" pitchFamily="2" charset="0"/>
              </a:rPr>
              <a:t>২) </a:t>
            </a:r>
            <a:r>
              <a:rPr lang="en-US" sz="2800" b="1" u="sng" dirty="0" err="1" smtClean="0">
                <a:solidFill>
                  <a:srgbClr val="C00000"/>
                </a:solidFill>
                <a:latin typeface="Nikosh2" pitchFamily="2" charset="0"/>
                <a:cs typeface="Nikosh2" pitchFamily="2" charset="0"/>
              </a:rPr>
              <a:t>ঋণদাতাদের</a:t>
            </a:r>
            <a:r>
              <a:rPr lang="en-US" sz="2800" b="1" u="sng" dirty="0" smtClean="0">
                <a:solidFill>
                  <a:srgbClr val="C00000"/>
                </a:solidFill>
                <a:latin typeface="Nikosh2" pitchFamily="2" charset="0"/>
                <a:cs typeface="Nikosh2" pitchFamily="2" charset="0"/>
              </a:rPr>
              <a:t> </a:t>
            </a:r>
            <a:r>
              <a:rPr lang="en-US" sz="2800" b="1" u="sng" dirty="0" err="1" smtClean="0">
                <a:solidFill>
                  <a:srgbClr val="C00000"/>
                </a:solidFill>
                <a:latin typeface="Nikosh2" pitchFamily="2" charset="0"/>
                <a:cs typeface="Nikosh2" pitchFamily="2" charset="0"/>
              </a:rPr>
              <a:t>অর্থ</a:t>
            </a:r>
            <a:r>
              <a:rPr lang="en-US" sz="2800" b="1" u="sng" dirty="0" smtClean="0">
                <a:solidFill>
                  <a:srgbClr val="C00000"/>
                </a:solidFill>
                <a:latin typeface="Nikosh2" pitchFamily="2" charset="0"/>
                <a:cs typeface="Nikosh2" pitchFamily="2" charset="0"/>
              </a:rPr>
              <a:t> </a:t>
            </a:r>
            <a:r>
              <a:rPr lang="en-US" sz="2800" b="1" u="sng" dirty="0" err="1" smtClean="0">
                <a:solidFill>
                  <a:srgbClr val="C00000"/>
                </a:solidFill>
                <a:latin typeface="Nikosh2" pitchFamily="2" charset="0"/>
                <a:cs typeface="Nikosh2" pitchFamily="2" charset="0"/>
              </a:rPr>
              <a:t>বা</a:t>
            </a:r>
            <a:r>
              <a:rPr lang="en-US" sz="2800" b="1" u="sng" dirty="0" smtClean="0">
                <a:solidFill>
                  <a:srgbClr val="C00000"/>
                </a:solidFill>
                <a:latin typeface="Nikosh2" pitchFamily="2" charset="0"/>
                <a:cs typeface="Nikosh2" pitchFamily="2" charset="0"/>
              </a:rPr>
              <a:t> </a:t>
            </a:r>
            <a:r>
              <a:rPr lang="en-US" sz="2800" b="1" u="sng" dirty="0" err="1" smtClean="0">
                <a:solidFill>
                  <a:srgbClr val="C00000"/>
                </a:solidFill>
                <a:latin typeface="Nikosh2" pitchFamily="2" charset="0"/>
                <a:cs typeface="Nikosh2" pitchFamily="2" charset="0"/>
              </a:rPr>
              <a:t>ডেট</a:t>
            </a:r>
            <a:r>
              <a:rPr lang="en-US" sz="2800" b="1" u="sng" dirty="0" smtClean="0">
                <a:solidFill>
                  <a:srgbClr val="C00000"/>
                </a:solidFill>
                <a:latin typeface="Nikosh2" pitchFamily="2" charset="0"/>
                <a:cs typeface="Nikosh2" pitchFamily="2" charset="0"/>
              </a:rPr>
              <a:t> </a:t>
            </a:r>
            <a:r>
              <a:rPr lang="en-US" sz="2800" b="1" u="sng" dirty="0" err="1" smtClean="0">
                <a:solidFill>
                  <a:srgbClr val="C00000"/>
                </a:solidFill>
                <a:latin typeface="Nikosh2" pitchFamily="2" charset="0"/>
                <a:cs typeface="Nikosh2" pitchFamily="2" charset="0"/>
              </a:rPr>
              <a:t>ক্যাপিটাল</a:t>
            </a:r>
            <a:endParaRPr lang="en-US" sz="2800" b="1" u="sng" dirty="0" smtClean="0">
              <a:solidFill>
                <a:srgbClr val="C00000"/>
              </a:solidFill>
              <a:latin typeface="Nikosh2" pitchFamily="2" charset="0"/>
              <a:cs typeface="Nikosh2" pitchFamily="2" charset="0"/>
            </a:endParaRPr>
          </a:p>
          <a:p>
            <a:pPr algn="just">
              <a:buNone/>
            </a:pPr>
            <a:r>
              <a:rPr lang="en-US" sz="2800" b="1" dirty="0" smtClean="0">
                <a:solidFill>
                  <a:srgbClr val="0070C0"/>
                </a:solidFill>
                <a:latin typeface="Nikosh2" pitchFamily="2" charset="0"/>
                <a:cs typeface="Nikosh2" pitchFamily="2" charset="0"/>
              </a:rPr>
              <a:t>	</a:t>
            </a:r>
            <a:r>
              <a:rPr lang="en-US" sz="2800" b="1" dirty="0" err="1" smtClean="0">
                <a:solidFill>
                  <a:srgbClr val="002060"/>
                </a:solidFill>
                <a:latin typeface="Nikosh2" pitchFamily="2" charset="0"/>
                <a:cs typeface="Nikosh2" pitchFamily="2" charset="0"/>
              </a:rPr>
              <a:t>পাবলিক</a:t>
            </a:r>
            <a:r>
              <a:rPr lang="en-US" sz="2800" b="1" dirty="0" smtClean="0">
                <a:solidFill>
                  <a:srgbClr val="002060"/>
                </a:solidFill>
                <a:latin typeface="Nikosh2" pitchFamily="2" charset="0"/>
                <a:cs typeface="Nikosh2" pitchFamily="2" charset="0"/>
              </a:rPr>
              <a:t> লিমিটেড কোম্পানীর মুলধনের উৎস নিম্নরূপ-</a:t>
            </a:r>
          </a:p>
          <a:p>
            <a:pPr algn="just">
              <a:buNone/>
            </a:pPr>
            <a:r>
              <a:rPr lang="en-US" sz="2800" b="1" dirty="0" smtClean="0">
                <a:latin typeface="Nikosh2" pitchFamily="2" charset="0"/>
                <a:cs typeface="Nikosh2" pitchFamily="2" charset="0"/>
              </a:rPr>
              <a:t>	১। জনসাধারণ থেকে শেয়ার বিক্রয়ের মাধ্যমে;</a:t>
            </a:r>
          </a:p>
          <a:p>
            <a:pPr algn="just">
              <a:buNone/>
            </a:pPr>
            <a:r>
              <a:rPr lang="en-US" sz="2800" b="1" dirty="0" smtClean="0">
                <a:latin typeface="Nikosh2" pitchFamily="2" charset="0"/>
                <a:cs typeface="Nikosh2" pitchFamily="2" charset="0"/>
              </a:rPr>
              <a:t>	</a:t>
            </a:r>
            <a:r>
              <a:rPr lang="en-US" sz="2400" b="1" dirty="0" smtClean="0">
                <a:latin typeface="Nikosh2" pitchFamily="2" charset="0"/>
                <a:cs typeface="Nikosh2" pitchFamily="2" charset="0"/>
              </a:rPr>
              <a:t>২। </a:t>
            </a:r>
            <a:r>
              <a:rPr lang="en-US" sz="2400" b="1" dirty="0" err="1" smtClean="0">
                <a:latin typeface="Nikosh2" pitchFamily="2" charset="0"/>
                <a:cs typeface="Nikosh2" pitchFamily="2" charset="0"/>
              </a:rPr>
              <a:t>ঋণপত্র</a:t>
            </a:r>
            <a:r>
              <a:rPr lang="en-US" sz="2400" b="1" dirty="0" smtClean="0">
                <a:latin typeface="Nikosh2" pitchFamily="2" charset="0"/>
                <a:cs typeface="Nikosh2" pitchFamily="2" charset="0"/>
              </a:rPr>
              <a:t> (</a:t>
            </a:r>
            <a:r>
              <a:rPr lang="en-US" sz="2400" b="1" dirty="0" err="1" smtClean="0">
                <a:latin typeface="Nikosh2" pitchFamily="2" charset="0"/>
                <a:cs typeface="Nikosh2" pitchFamily="2" charset="0"/>
              </a:rPr>
              <a:t>কমারশিয়াল</a:t>
            </a:r>
            <a:r>
              <a:rPr lang="en-US" sz="2400" b="1" dirty="0" smtClean="0">
                <a:latin typeface="Nikosh2" pitchFamily="2" charset="0"/>
                <a:cs typeface="Nikosh2" pitchFamily="2" charset="0"/>
              </a:rPr>
              <a:t> পেপার/</a:t>
            </a:r>
            <a:r>
              <a:rPr lang="en-US" sz="2400" b="1" dirty="0" err="1" smtClean="0">
                <a:latin typeface="Nikosh2" pitchFamily="2" charset="0"/>
                <a:cs typeface="Nikosh2" pitchFamily="2" charset="0"/>
              </a:rPr>
              <a:t>বন্ড</a:t>
            </a:r>
            <a:r>
              <a:rPr lang="en-US" sz="2400" b="1" dirty="0" smtClean="0">
                <a:latin typeface="Nikosh2" pitchFamily="2" charset="0"/>
                <a:cs typeface="Nikosh2" pitchFamily="2" charset="0"/>
              </a:rPr>
              <a:t>/</a:t>
            </a:r>
            <a:r>
              <a:rPr lang="en-US" sz="2400" b="1" dirty="0" err="1" smtClean="0">
                <a:latin typeface="Nikosh2" pitchFamily="2" charset="0"/>
                <a:cs typeface="Nikosh2" pitchFamily="2" charset="0"/>
              </a:rPr>
              <a:t>ডিবেঞ্চার</a:t>
            </a:r>
            <a:r>
              <a:rPr lang="en-US" sz="2400" b="1" dirty="0" smtClean="0">
                <a:latin typeface="Nikosh2" pitchFamily="2" charset="0"/>
                <a:cs typeface="Nikosh2" pitchFamily="2" charset="0"/>
              </a:rPr>
              <a:t>) বিক্রয়ের মাধ্যমে;</a:t>
            </a:r>
            <a:endParaRPr lang="en-US" sz="2800" b="1" dirty="0" smtClean="0">
              <a:latin typeface="Nikosh2" pitchFamily="2" charset="0"/>
              <a:cs typeface="Nikosh2" pitchFamily="2" charset="0"/>
            </a:endParaRPr>
          </a:p>
          <a:p>
            <a:pPr algn="just">
              <a:buNone/>
            </a:pPr>
            <a:r>
              <a:rPr lang="en-US" sz="2800" b="1" dirty="0" smtClean="0">
                <a:latin typeface="Nikosh2" pitchFamily="2" charset="0"/>
                <a:cs typeface="Nikosh2" pitchFamily="2" charset="0"/>
              </a:rPr>
              <a:t>	৩। ব্যাংক ঋণের মাধ্যমে;  </a:t>
            </a:r>
          </a:p>
          <a:p>
            <a:pPr algn="just">
              <a:buNone/>
            </a:pPr>
            <a:r>
              <a:rPr lang="en-US" sz="2800" b="1" dirty="0" smtClean="0">
                <a:latin typeface="Nikosh2" pitchFamily="2" charset="0"/>
                <a:cs typeface="Nikosh2" pitchFamily="2" charset="0"/>
              </a:rPr>
              <a:t>	৪। </a:t>
            </a:r>
            <a:r>
              <a:rPr lang="en-US" sz="2800" b="1" dirty="0" err="1" smtClean="0">
                <a:latin typeface="Nikosh2" pitchFamily="2" charset="0"/>
                <a:cs typeface="Nikosh2" pitchFamily="2" charset="0"/>
              </a:rPr>
              <a:t>রক্ষিত</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আয়</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রিটেইনড</a:t>
            </a:r>
            <a:r>
              <a:rPr lang="en-US" sz="2800" b="1" dirty="0" smtClean="0">
                <a:latin typeface="Nikosh2" pitchFamily="2" charset="0"/>
                <a:cs typeface="Nikosh2" pitchFamily="2" charset="0"/>
              </a:rPr>
              <a:t> </a:t>
            </a:r>
            <a:r>
              <a:rPr lang="en-US" sz="2800" b="1" dirty="0" err="1" smtClean="0">
                <a:latin typeface="Nikosh2" pitchFamily="2" charset="0"/>
                <a:cs typeface="Nikosh2" pitchFamily="2" charset="0"/>
              </a:rPr>
              <a:t>আর্নিং</a:t>
            </a:r>
            <a:r>
              <a:rPr lang="en-US" sz="2800" b="1" dirty="0" smtClean="0">
                <a:latin typeface="Nikosh2" pitchFamily="2" charset="0"/>
                <a:cs typeface="Nikosh2" pitchFamily="2" charset="0"/>
              </a:rPr>
              <a:t>) ও </a:t>
            </a:r>
            <a:r>
              <a:rPr lang="en-US" sz="2800" b="1" dirty="0" err="1" smtClean="0">
                <a:latin typeface="Nikosh2" pitchFamily="2" charset="0"/>
                <a:cs typeface="Nikosh2" pitchFamily="2" charset="0"/>
              </a:rPr>
              <a:t>সঞ্চিতি</a:t>
            </a:r>
            <a:r>
              <a:rPr lang="en-US" sz="2800" b="1" dirty="0" smtClean="0">
                <a:latin typeface="Nikosh2" pitchFamily="2" charset="0"/>
                <a:cs typeface="Nikosh2" pitchFamily="2" charset="0"/>
              </a:rPr>
              <a:t> (রিজার্ভ) </a:t>
            </a:r>
            <a:r>
              <a:rPr lang="en-US" sz="2800" b="1" dirty="0" err="1" smtClean="0">
                <a:latin typeface="Nikosh2" pitchFamily="2" charset="0"/>
                <a:cs typeface="Nikosh2" pitchFamily="2" charset="0"/>
              </a:rPr>
              <a:t>থেকে</a:t>
            </a:r>
            <a:r>
              <a:rPr lang="en-US" sz="2800" b="1" dirty="0" smtClean="0">
                <a:latin typeface="Nikosh2" pitchFamily="2" charset="0"/>
                <a:cs typeface="Nikosh2" pitchFamily="2" charset="0"/>
              </a:rPr>
              <a:t>;</a:t>
            </a:r>
          </a:p>
          <a:p>
            <a:pPr algn="just">
              <a:buNone/>
            </a:pPr>
            <a:r>
              <a:rPr lang="en-US" sz="2800" b="1" dirty="0" smtClean="0">
                <a:latin typeface="Nikosh2" pitchFamily="2" charset="0"/>
                <a:cs typeface="Nikosh2" pitchFamily="2" charset="0"/>
              </a:rPr>
              <a:t>	</a:t>
            </a:r>
          </a:p>
          <a:p>
            <a:pPr algn="just"/>
            <a:endParaRPr lang="en-US" sz="1600" dirty="0" smtClean="0">
              <a:solidFill>
                <a:srgbClr val="002060"/>
              </a:solidFill>
              <a:latin typeface="Nikosh2" pitchFamily="2" charset="0"/>
              <a:cs typeface="Nikosh2"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b="1" u="sng" dirty="0" err="1" smtClean="0">
                <a:solidFill>
                  <a:srgbClr val="C00000"/>
                </a:solidFill>
                <a:latin typeface="Nikosh2" pitchFamily="2" charset="0"/>
                <a:cs typeface="Nikosh2" pitchFamily="2" charset="0"/>
              </a:rPr>
              <a:t>মুলধনঃ</a:t>
            </a:r>
            <a:r>
              <a:rPr lang="en-US" b="1" u="sng" dirty="0" smtClean="0">
                <a:solidFill>
                  <a:srgbClr val="C00000"/>
                </a:solidFill>
                <a:latin typeface="Nikosh2" pitchFamily="2" charset="0"/>
                <a:cs typeface="Nikosh2" pitchFamily="2" charset="0"/>
              </a:rPr>
              <a:t> </a:t>
            </a:r>
            <a:r>
              <a:rPr lang="en-US" b="1" u="sng" dirty="0" err="1" smtClean="0">
                <a:solidFill>
                  <a:srgbClr val="C00000"/>
                </a:solidFill>
                <a:latin typeface="Nikosh2" pitchFamily="2" charset="0"/>
                <a:cs typeface="Nikosh2" pitchFamily="2" charset="0"/>
              </a:rPr>
              <a:t>ধারা</a:t>
            </a:r>
            <a:r>
              <a:rPr lang="en-US" b="1" u="sng" dirty="0" smtClean="0">
                <a:solidFill>
                  <a:srgbClr val="C00000"/>
                </a:solidFill>
                <a:latin typeface="Nikosh2" pitchFamily="2" charset="0"/>
                <a:cs typeface="Nikosh2" pitchFamily="2" charset="0"/>
              </a:rPr>
              <a:t>-(30-76)</a:t>
            </a:r>
            <a:endParaRPr lang="en-US" u="sng" dirty="0">
              <a:solidFill>
                <a:srgbClr val="C00000"/>
              </a:solidFill>
              <a:latin typeface="Nikosh2" pitchFamily="2" charset="0"/>
              <a:cs typeface="Nikosh2" pitchFamily="2"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400" b="1" dirty="0" err="1" smtClean="0">
                <a:solidFill>
                  <a:srgbClr val="00B050"/>
                </a:solidFill>
                <a:latin typeface="Nikosh2" pitchFamily="2" charset="0"/>
                <a:cs typeface="Nikosh2" pitchFamily="2" charset="0"/>
              </a:rPr>
              <a:t>কোম্পানীর</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মেমোরেন্ডামে</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বর্ণিত</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ক্ষমতা</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অনুসারে</a:t>
            </a:r>
            <a:r>
              <a:rPr lang="en-US" sz="2400" b="1" dirty="0" smtClean="0">
                <a:solidFill>
                  <a:srgbClr val="00B050"/>
                </a:solidFill>
                <a:latin typeface="Nikosh2" pitchFamily="2" charset="0"/>
                <a:cs typeface="Nikosh2" pitchFamily="2" charset="0"/>
              </a:rPr>
              <a:t> কোম্পানীর শেয়ার </a:t>
            </a:r>
            <a:r>
              <a:rPr lang="en-US" sz="2400" b="1" dirty="0" err="1" smtClean="0">
                <a:solidFill>
                  <a:srgbClr val="00B050"/>
                </a:solidFill>
                <a:latin typeface="Nikosh2" pitchFamily="2" charset="0"/>
                <a:cs typeface="Nikosh2" pitchFamily="2" charset="0"/>
              </a:rPr>
              <a:t>বিক্রি</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করে</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ব্যবসায়ের</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জন্য</a:t>
            </a:r>
            <a:r>
              <a:rPr lang="en-US" sz="2400" b="1" dirty="0" smtClean="0">
                <a:solidFill>
                  <a:srgbClr val="00B050"/>
                </a:solidFill>
                <a:latin typeface="Nikosh2" pitchFamily="2" charset="0"/>
                <a:cs typeface="Nikosh2" pitchFamily="2" charset="0"/>
              </a:rPr>
              <a:t> যে </a:t>
            </a:r>
            <a:r>
              <a:rPr lang="en-US" sz="2400" b="1" dirty="0" err="1" smtClean="0">
                <a:solidFill>
                  <a:srgbClr val="00B050"/>
                </a:solidFill>
                <a:latin typeface="Nikosh2" pitchFamily="2" charset="0"/>
                <a:cs typeface="Nikosh2" pitchFamily="2" charset="0"/>
              </a:rPr>
              <a:t>অর্থ</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সংগ্রহ</a:t>
            </a:r>
            <a:r>
              <a:rPr lang="en-US" sz="2400" b="1" dirty="0" smtClean="0">
                <a:solidFill>
                  <a:srgbClr val="00B050"/>
                </a:solidFill>
                <a:latin typeface="Nikosh2" pitchFamily="2" charset="0"/>
                <a:cs typeface="Nikosh2" pitchFamily="2" charset="0"/>
              </a:rPr>
              <a:t> করা হয় </a:t>
            </a:r>
            <a:r>
              <a:rPr lang="en-US" sz="2400" b="1" dirty="0" err="1" smtClean="0">
                <a:solidFill>
                  <a:srgbClr val="00B050"/>
                </a:solidFill>
                <a:latin typeface="Nikosh2" pitchFamily="2" charset="0"/>
                <a:cs typeface="Nikosh2" pitchFamily="2" charset="0"/>
              </a:rPr>
              <a:t>তাকে</a:t>
            </a:r>
            <a:r>
              <a:rPr lang="en-US" sz="2400" b="1" dirty="0" smtClean="0">
                <a:solidFill>
                  <a:srgbClr val="00B050"/>
                </a:solidFill>
                <a:latin typeface="Nikosh2" pitchFamily="2" charset="0"/>
                <a:cs typeface="Nikosh2" pitchFamily="2" charset="0"/>
              </a:rPr>
              <a:t> কোম্পানীর </a:t>
            </a:r>
            <a:r>
              <a:rPr lang="en-US" sz="2400" b="1" dirty="0" err="1" smtClean="0">
                <a:solidFill>
                  <a:srgbClr val="00B050"/>
                </a:solidFill>
                <a:latin typeface="Nikosh2" pitchFamily="2" charset="0"/>
                <a:cs typeface="Nikosh2" pitchFamily="2" charset="0"/>
              </a:rPr>
              <a:t>পূঁজি</a:t>
            </a:r>
            <a:r>
              <a:rPr lang="en-US" sz="2400" b="1" dirty="0" smtClean="0">
                <a:solidFill>
                  <a:srgbClr val="00B050"/>
                </a:solidFill>
                <a:latin typeface="Nikosh2" pitchFamily="2" charset="0"/>
                <a:cs typeface="Nikosh2" pitchFamily="2" charset="0"/>
              </a:rPr>
              <a:t> বা মূলধন </a:t>
            </a:r>
            <a:r>
              <a:rPr lang="en-US" sz="2400" b="1" dirty="0" err="1" smtClean="0">
                <a:solidFill>
                  <a:srgbClr val="00B050"/>
                </a:solidFill>
                <a:latin typeface="Nikosh2" pitchFamily="2" charset="0"/>
                <a:cs typeface="Nikosh2" pitchFamily="2" charset="0"/>
              </a:rPr>
              <a:t>বলা</a:t>
            </a:r>
            <a:r>
              <a:rPr lang="en-US" sz="2400" b="1" dirty="0" smtClean="0">
                <a:solidFill>
                  <a:srgbClr val="00B050"/>
                </a:solidFill>
                <a:latin typeface="Nikosh2" pitchFamily="2" charset="0"/>
                <a:cs typeface="Nikosh2" pitchFamily="2" charset="0"/>
              </a:rPr>
              <a:t> হয়। </a:t>
            </a:r>
            <a:r>
              <a:rPr lang="en-US" sz="2400" b="1" dirty="0" err="1" smtClean="0">
                <a:solidFill>
                  <a:srgbClr val="00B050"/>
                </a:solidFill>
                <a:latin typeface="Nikosh2" pitchFamily="2" charset="0"/>
                <a:cs typeface="Nikosh2" pitchFamily="2" charset="0"/>
              </a:rPr>
              <a:t>একে</a:t>
            </a:r>
            <a:r>
              <a:rPr lang="en-US" sz="2400" b="1" dirty="0" smtClean="0">
                <a:solidFill>
                  <a:srgbClr val="00B050"/>
                </a:solidFill>
                <a:latin typeface="Nikosh2" pitchFamily="2" charset="0"/>
                <a:cs typeface="Nikosh2" pitchFamily="2" charset="0"/>
              </a:rPr>
              <a:t> শেয়ার </a:t>
            </a:r>
            <a:r>
              <a:rPr lang="en-US" sz="2400" b="1" dirty="0" err="1" smtClean="0">
                <a:solidFill>
                  <a:srgbClr val="00B050"/>
                </a:solidFill>
                <a:latin typeface="Nikosh2" pitchFamily="2" charset="0"/>
                <a:cs typeface="Nikosh2" pitchFamily="2" charset="0"/>
              </a:rPr>
              <a:t>ক্যাপিটালও</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বলা</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হয়</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মূলধন</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নিম্নোক্ত</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প্রকার</a:t>
            </a:r>
            <a:r>
              <a:rPr lang="en-US" sz="2400" b="1" dirty="0" smtClean="0">
                <a:solidFill>
                  <a:srgbClr val="00B050"/>
                </a:solidFill>
                <a:latin typeface="Nikosh2" pitchFamily="2" charset="0"/>
                <a:cs typeface="Nikosh2" pitchFamily="2" charset="0"/>
              </a:rPr>
              <a:t> </a:t>
            </a:r>
            <a:r>
              <a:rPr lang="en-US" sz="2400" b="1" dirty="0" err="1" smtClean="0">
                <a:solidFill>
                  <a:srgbClr val="00B050"/>
                </a:solidFill>
                <a:latin typeface="Nikosh2" pitchFamily="2" charset="0"/>
                <a:cs typeface="Nikosh2" pitchFamily="2" charset="0"/>
              </a:rPr>
              <a:t>হতে</a:t>
            </a:r>
            <a:r>
              <a:rPr lang="en-US" sz="2400" b="1" dirty="0" smtClean="0">
                <a:solidFill>
                  <a:srgbClr val="00B050"/>
                </a:solidFill>
                <a:latin typeface="Nikosh2" pitchFamily="2" charset="0"/>
                <a:cs typeface="Nikosh2" pitchFamily="2" charset="0"/>
              </a:rPr>
              <a:t> পারে: </a:t>
            </a:r>
          </a:p>
          <a:p>
            <a:pPr algn="just"/>
            <a:r>
              <a:rPr lang="en-US" sz="1800" b="1" dirty="0" smtClean="0">
                <a:solidFill>
                  <a:srgbClr val="FF0000"/>
                </a:solidFill>
                <a:latin typeface="Nikosh2" pitchFamily="2" charset="0"/>
                <a:cs typeface="Nikosh2" pitchFamily="2" charset="0"/>
              </a:rPr>
              <a:t>১) </a:t>
            </a:r>
            <a:r>
              <a:rPr lang="en-US" sz="1800" b="1" dirty="0" err="1" smtClean="0">
                <a:solidFill>
                  <a:srgbClr val="FF0000"/>
                </a:solidFill>
                <a:latin typeface="Nikosh2" pitchFamily="2" charset="0"/>
                <a:cs typeface="Nikosh2" pitchFamily="2" charset="0"/>
              </a:rPr>
              <a:t>অনুমোদিত</a:t>
            </a:r>
            <a:r>
              <a:rPr lang="en-US" sz="1800" b="1" dirty="0" smtClean="0">
                <a:solidFill>
                  <a:srgbClr val="FF0000"/>
                </a:solidFill>
                <a:latin typeface="Nikosh2" pitchFamily="2" charset="0"/>
                <a:cs typeface="Nikosh2" pitchFamily="2" charset="0"/>
              </a:rPr>
              <a:t> বা </a:t>
            </a:r>
            <a:r>
              <a:rPr lang="en-US" sz="1800" b="1" dirty="0" err="1" smtClean="0">
                <a:solidFill>
                  <a:srgbClr val="FF0000"/>
                </a:solidFill>
                <a:latin typeface="Nikosh2" pitchFamily="2" charset="0"/>
                <a:cs typeface="Nikosh2" pitchFamily="2" charset="0"/>
              </a:rPr>
              <a:t>অবহিত</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মূলধন</a:t>
            </a:r>
            <a:r>
              <a:rPr lang="en-US" sz="1800" b="1" dirty="0" smtClean="0">
                <a:solidFill>
                  <a:srgbClr val="FF0000"/>
                </a:solidFill>
                <a:latin typeface="Nikosh2" pitchFamily="2" charset="0"/>
                <a:cs typeface="Nikosh2" pitchFamily="2" charset="0"/>
              </a:rPr>
              <a:t>/</a:t>
            </a:r>
            <a:r>
              <a:rPr lang="en-US" sz="1800" b="1" dirty="0" err="1" smtClean="0">
                <a:solidFill>
                  <a:srgbClr val="FF0000"/>
                </a:solidFill>
                <a:latin typeface="Nikosh2" pitchFamily="2" charset="0"/>
                <a:cs typeface="Nikosh2" pitchFamily="2" charset="0"/>
              </a:rPr>
              <a:t>নিবন্ধিত</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মুলধন</a:t>
            </a:r>
            <a:r>
              <a:rPr lang="en-US" sz="1600" b="1" dirty="0" smtClean="0">
                <a:solidFill>
                  <a:srgbClr val="FF0000"/>
                </a:solidFill>
                <a:latin typeface="Nikosh2" pitchFamily="2" charset="0"/>
                <a:cs typeface="Nikosh2" pitchFamily="2" charset="0"/>
              </a:rPr>
              <a:t>(</a:t>
            </a:r>
            <a:r>
              <a:rPr lang="en-US" sz="1800" b="1" dirty="0" smtClean="0">
                <a:solidFill>
                  <a:srgbClr val="FF0000"/>
                </a:solidFill>
                <a:latin typeface="Nikosh2" pitchFamily="2" charset="0"/>
                <a:cs typeface="Nikosh2" pitchFamily="2" charset="0"/>
              </a:rPr>
              <a:t>Authorized/</a:t>
            </a:r>
            <a:r>
              <a:rPr lang="en-US" sz="1800" b="1" dirty="0" err="1" smtClean="0">
                <a:solidFill>
                  <a:srgbClr val="FF0000"/>
                </a:solidFill>
                <a:latin typeface="Nikosh2" pitchFamily="2" charset="0"/>
                <a:cs typeface="Nikosh2" pitchFamily="2" charset="0"/>
              </a:rPr>
              <a:t>NominalCapital</a:t>
            </a:r>
            <a:r>
              <a:rPr lang="en-US" sz="1800" b="1" dirty="0" smtClean="0">
                <a:solidFill>
                  <a:srgbClr val="FF0000"/>
                </a:solidFill>
                <a:latin typeface="Nikosh2" pitchFamily="2" charset="0"/>
                <a:cs typeface="Nikosh2" pitchFamily="2" charset="0"/>
              </a:rPr>
              <a:t> /Registered Capital</a:t>
            </a:r>
            <a:r>
              <a:rPr lang="en-US" sz="1600" b="1" dirty="0" smtClean="0">
                <a:solidFill>
                  <a:srgbClr val="FF0000"/>
                </a:solidFill>
                <a:latin typeface="Nikosh2" pitchFamily="2" charset="0"/>
                <a:cs typeface="Nikosh2" pitchFamily="2" charset="0"/>
              </a:rPr>
              <a:t>)</a:t>
            </a:r>
            <a:r>
              <a:rPr lang="en-US" sz="1600" b="1" dirty="0" smtClean="0">
                <a:latin typeface="Nikosh2" pitchFamily="2" charset="0"/>
                <a:cs typeface="Nikosh2" pitchFamily="2" charset="0"/>
              </a:rPr>
              <a:t>:</a:t>
            </a:r>
            <a:r>
              <a:rPr lang="en-US" sz="1800" b="1" dirty="0" smtClean="0">
                <a:latin typeface="Nikosh2" pitchFamily="2" charset="0"/>
                <a:cs typeface="Nikosh2" pitchFamily="2" charset="0"/>
              </a:rPr>
              <a:t> </a:t>
            </a:r>
            <a:r>
              <a:rPr lang="en-US" sz="1800" b="1" dirty="0" smtClean="0">
                <a:solidFill>
                  <a:srgbClr val="7030A0"/>
                </a:solidFill>
                <a:latin typeface="Nikosh2" pitchFamily="2" charset="0"/>
                <a:cs typeface="Nikosh2" pitchFamily="2" charset="0"/>
              </a:rPr>
              <a:t>Maximum A/O capital to be raised by issuing shares</a:t>
            </a:r>
            <a:endParaRPr lang="en-US" sz="2000" b="1" dirty="0" smtClean="0">
              <a:solidFill>
                <a:srgbClr val="7030A0"/>
              </a:solidFill>
              <a:latin typeface="Nikosh2" pitchFamily="2" charset="0"/>
              <a:cs typeface="Nikosh2" pitchFamily="2" charset="0"/>
            </a:endParaRPr>
          </a:p>
          <a:p>
            <a:pPr algn="just"/>
            <a:r>
              <a:rPr lang="en-US" sz="1800" b="1" dirty="0" smtClean="0">
                <a:latin typeface="Nikosh2" pitchFamily="2" charset="0"/>
                <a:cs typeface="Nikosh2" pitchFamily="2" charset="0"/>
              </a:rPr>
              <a:t>২) </a:t>
            </a:r>
            <a:r>
              <a:rPr lang="en-US" sz="1800" b="1" dirty="0" err="1" smtClean="0">
                <a:latin typeface="Nikosh2" pitchFamily="2" charset="0"/>
                <a:cs typeface="Nikosh2" pitchFamily="2" charset="0"/>
              </a:rPr>
              <a:t>বিলিকৃত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মূলধন</a:t>
            </a:r>
            <a:r>
              <a:rPr lang="en-US" sz="1800" b="1" dirty="0" smtClean="0">
                <a:latin typeface="Nikosh2" pitchFamily="2" charset="0"/>
                <a:cs typeface="Nikosh2" pitchFamily="2" charset="0"/>
              </a:rPr>
              <a:t> (Issued Capital): </a:t>
            </a:r>
            <a:r>
              <a:rPr lang="en-US" sz="1800" b="1" dirty="0" smtClean="0">
                <a:solidFill>
                  <a:srgbClr val="7030A0"/>
                </a:solidFill>
                <a:latin typeface="Nikosh2" pitchFamily="2" charset="0"/>
                <a:cs typeface="Nikosh2" pitchFamily="2" charset="0"/>
              </a:rPr>
              <a:t>Part of AC which has been offered for subscription to members.</a:t>
            </a:r>
          </a:p>
          <a:p>
            <a:pPr algn="just"/>
            <a:r>
              <a:rPr lang="en-US" sz="1800" b="1" dirty="0" smtClean="0">
                <a:latin typeface="Nikosh2" pitchFamily="2" charset="0"/>
                <a:cs typeface="Nikosh2" pitchFamily="2" charset="0"/>
              </a:rPr>
              <a:t>৩) প্রতিশ্রুত মূলধন (Subscribed Capital): </a:t>
            </a:r>
            <a:r>
              <a:rPr lang="en-US" sz="1800" b="1" dirty="0" smtClean="0">
                <a:solidFill>
                  <a:srgbClr val="7030A0"/>
                </a:solidFill>
                <a:latin typeface="Nikosh2" pitchFamily="2" charset="0"/>
                <a:cs typeface="Nikosh2" pitchFamily="2" charset="0"/>
              </a:rPr>
              <a:t>Part of IC which has been subscribed at face value by purchaser of shares and which have been </a:t>
            </a:r>
            <a:r>
              <a:rPr lang="en-US" sz="1800" b="1" dirty="0" err="1" smtClean="0">
                <a:solidFill>
                  <a:srgbClr val="7030A0"/>
                </a:solidFill>
                <a:latin typeface="Nikosh2" pitchFamily="2" charset="0"/>
                <a:cs typeface="Nikosh2" pitchFamily="2" charset="0"/>
              </a:rPr>
              <a:t>alotted</a:t>
            </a:r>
            <a:r>
              <a:rPr lang="en-US" sz="1800" b="1" dirty="0" smtClean="0">
                <a:solidFill>
                  <a:srgbClr val="7030A0"/>
                </a:solidFill>
                <a:latin typeface="Nikosh2" pitchFamily="2" charset="0"/>
                <a:cs typeface="Nikosh2" pitchFamily="2" charset="0"/>
              </a:rPr>
              <a:t>.</a:t>
            </a:r>
          </a:p>
          <a:p>
            <a:pPr algn="just"/>
            <a:r>
              <a:rPr lang="en-US" sz="1800" b="1" dirty="0" smtClean="0">
                <a:latin typeface="Nikosh2" pitchFamily="2" charset="0"/>
                <a:cs typeface="Nikosh2" pitchFamily="2" charset="0"/>
              </a:rPr>
              <a:t>৪) </a:t>
            </a:r>
            <a:r>
              <a:rPr lang="en-US" sz="1800" b="1" dirty="0" err="1" smtClean="0">
                <a:latin typeface="Nikosh2" pitchFamily="2" charset="0"/>
                <a:cs typeface="Nikosh2" pitchFamily="2" charset="0"/>
              </a:rPr>
              <a:t>তলবী</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মূলধন</a:t>
            </a:r>
            <a:r>
              <a:rPr lang="en-US" sz="1800" b="1" dirty="0" smtClean="0">
                <a:latin typeface="Nikosh2" pitchFamily="2" charset="0"/>
                <a:cs typeface="Nikosh2" pitchFamily="2" charset="0"/>
              </a:rPr>
              <a:t> (Called Up Capital): </a:t>
            </a:r>
            <a:r>
              <a:rPr lang="en-US" sz="1800" b="1" dirty="0" smtClean="0">
                <a:solidFill>
                  <a:srgbClr val="7030A0"/>
                </a:solidFill>
                <a:latin typeface="Nikosh2" pitchFamily="2" charset="0"/>
                <a:cs typeface="Nikosh2" pitchFamily="2" charset="0"/>
              </a:rPr>
              <a:t>A/O capital on the issued and subscribed  by the shareholders </a:t>
            </a:r>
            <a:r>
              <a:rPr lang="en-US" sz="1800" b="1" dirty="0" err="1" smtClean="0">
                <a:solidFill>
                  <a:srgbClr val="7030A0"/>
                </a:solidFill>
                <a:latin typeface="Nikosh2" pitchFamily="2" charset="0"/>
                <a:cs typeface="Nikosh2" pitchFamily="2" charset="0"/>
              </a:rPr>
              <a:t>tha</a:t>
            </a:r>
            <a:r>
              <a:rPr lang="en-US" sz="1800" b="1" dirty="0" smtClean="0">
                <a:solidFill>
                  <a:srgbClr val="7030A0"/>
                </a:solidFill>
                <a:latin typeface="Nikosh2" pitchFamily="2" charset="0"/>
                <a:cs typeface="Nikosh2" pitchFamily="2" charset="0"/>
              </a:rPr>
              <a:t> have been called up </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যেমন</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শেয়ারের</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অবহিত</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মূল্য</a:t>
            </a:r>
            <a:r>
              <a:rPr lang="en-US" sz="1600" b="1" dirty="0" smtClean="0">
                <a:solidFill>
                  <a:srgbClr val="7030A0"/>
                </a:solidFill>
                <a:latin typeface="Nikosh2" pitchFamily="2" charset="0"/>
                <a:cs typeface="Nikosh2" pitchFamily="2" charset="0"/>
              </a:rPr>
              <a:t> ১০ </a:t>
            </a:r>
            <a:r>
              <a:rPr lang="en-US" sz="1600" b="1" dirty="0" err="1" smtClean="0">
                <a:solidFill>
                  <a:srgbClr val="7030A0"/>
                </a:solidFill>
                <a:latin typeface="Nikosh2" pitchFamily="2" charset="0"/>
                <a:cs typeface="Nikosh2" pitchFamily="2" charset="0"/>
              </a:rPr>
              <a:t>টাকা</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করে</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কিন্তু</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কোম্পানি</a:t>
            </a:r>
            <a:r>
              <a:rPr lang="en-US" sz="1600" b="1" dirty="0" smtClean="0">
                <a:solidFill>
                  <a:srgbClr val="7030A0"/>
                </a:solidFill>
                <a:latin typeface="Nikosh2" pitchFamily="2" charset="0"/>
                <a:cs typeface="Nikosh2" pitchFamily="2" charset="0"/>
              </a:rPr>
              <a:t> এ </a:t>
            </a:r>
            <a:r>
              <a:rPr lang="en-US" sz="1600" b="1" dirty="0" err="1" smtClean="0">
                <a:solidFill>
                  <a:srgbClr val="7030A0"/>
                </a:solidFill>
                <a:latin typeface="Nikosh2" pitchFamily="2" charset="0"/>
                <a:cs typeface="Nikosh2" pitchFamily="2" charset="0"/>
              </a:rPr>
              <a:t>মূহুর্তে</a:t>
            </a:r>
            <a:r>
              <a:rPr lang="en-US" sz="1600" b="1" dirty="0" smtClean="0">
                <a:solidFill>
                  <a:srgbClr val="7030A0"/>
                </a:solidFill>
                <a:latin typeface="Nikosh2" pitchFamily="2" charset="0"/>
                <a:cs typeface="Nikosh2" pitchFamily="2" charset="0"/>
              </a:rPr>
              <a:t> ৬ </a:t>
            </a:r>
            <a:r>
              <a:rPr lang="en-US" sz="1600" b="1" dirty="0" err="1" smtClean="0">
                <a:solidFill>
                  <a:srgbClr val="7030A0"/>
                </a:solidFill>
                <a:latin typeface="Nikosh2" pitchFamily="2" charset="0"/>
                <a:cs typeface="Nikosh2" pitchFamily="2" charset="0"/>
              </a:rPr>
              <a:t>টাকা</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করে</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পরিশোধের</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তলব</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করেছে</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তাহলে</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সাবস্ক্রাইবড</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ক্যাপিটালের</a:t>
            </a:r>
            <a:r>
              <a:rPr lang="en-US" sz="1600" b="1" dirty="0" smtClean="0">
                <a:solidFill>
                  <a:srgbClr val="7030A0"/>
                </a:solidFill>
                <a:latin typeface="Nikosh2" pitchFamily="2" charset="0"/>
                <a:cs typeface="Nikosh2" pitchFamily="2" charset="0"/>
              </a:rPr>
              <a:t> ৬০% </a:t>
            </a:r>
            <a:r>
              <a:rPr lang="en-US" sz="1600" b="1" dirty="0" err="1" smtClean="0">
                <a:solidFill>
                  <a:srgbClr val="7030A0"/>
                </a:solidFill>
                <a:latin typeface="Nikosh2" pitchFamily="2" charset="0"/>
                <a:cs typeface="Nikosh2" pitchFamily="2" charset="0"/>
              </a:rPr>
              <a:t>হবে</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তলবী</a:t>
            </a:r>
            <a:r>
              <a:rPr lang="en-US" sz="1600" b="1" dirty="0" smtClean="0">
                <a:solidFill>
                  <a:srgbClr val="7030A0"/>
                </a:solidFill>
                <a:latin typeface="Nikosh2" pitchFamily="2" charset="0"/>
                <a:cs typeface="Nikosh2" pitchFamily="2" charset="0"/>
              </a:rPr>
              <a:t> </a:t>
            </a:r>
            <a:r>
              <a:rPr lang="en-US" sz="1600" b="1" dirty="0" err="1" smtClean="0">
                <a:solidFill>
                  <a:srgbClr val="7030A0"/>
                </a:solidFill>
                <a:latin typeface="Nikosh2" pitchFamily="2" charset="0"/>
                <a:cs typeface="Nikosh2" pitchFamily="2" charset="0"/>
              </a:rPr>
              <a:t>মূলধন</a:t>
            </a:r>
            <a:r>
              <a:rPr lang="en-US" sz="1600" b="1" dirty="0" smtClean="0">
                <a:solidFill>
                  <a:srgbClr val="7030A0"/>
                </a:solidFill>
                <a:latin typeface="Nikosh2" pitchFamily="2" charset="0"/>
                <a:cs typeface="Nikosh2" pitchFamily="2" charset="0"/>
              </a:rPr>
              <a:t>)   </a:t>
            </a:r>
            <a:endParaRPr lang="en-US" sz="1800" b="1" dirty="0" smtClean="0">
              <a:solidFill>
                <a:srgbClr val="7030A0"/>
              </a:solidFill>
              <a:latin typeface="Nikosh2" pitchFamily="2" charset="0"/>
              <a:cs typeface="Nikosh2" pitchFamily="2" charset="0"/>
            </a:endParaRPr>
          </a:p>
          <a:p>
            <a:pPr algn="just"/>
            <a:r>
              <a:rPr lang="en-US" sz="1800" b="1" dirty="0" smtClean="0">
                <a:latin typeface="Nikosh2" pitchFamily="2" charset="0"/>
                <a:cs typeface="Nikosh2" pitchFamily="2" charset="0"/>
              </a:rPr>
              <a:t>৫) </a:t>
            </a:r>
            <a:r>
              <a:rPr lang="en-US" sz="1800" b="1" dirty="0" err="1" smtClean="0">
                <a:latin typeface="Nikosh2" pitchFamily="2" charset="0"/>
                <a:cs typeface="Nikosh2" pitchFamily="2" charset="0"/>
              </a:rPr>
              <a:t>অতলবী</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মূলধন</a:t>
            </a:r>
            <a:r>
              <a:rPr lang="en-US" sz="1800" b="1" dirty="0" smtClean="0">
                <a:latin typeface="Nikosh2" pitchFamily="2" charset="0"/>
                <a:cs typeface="Nikosh2" pitchFamily="2" charset="0"/>
              </a:rPr>
              <a:t> (Uncalled Up Capital):</a:t>
            </a:r>
            <a:r>
              <a:rPr lang="en-US" sz="1800" b="1" dirty="0" smtClean="0">
                <a:solidFill>
                  <a:srgbClr val="7030A0"/>
                </a:solidFill>
                <a:latin typeface="Nikosh2" pitchFamily="2" charset="0"/>
                <a:cs typeface="Nikosh2" pitchFamily="2" charset="0"/>
              </a:rPr>
              <a:t> A/O capital that have not been called up </a:t>
            </a:r>
            <a:endParaRPr lang="en-US" sz="1800" b="1" dirty="0" smtClean="0">
              <a:latin typeface="Nikosh2" pitchFamily="2" charset="0"/>
              <a:cs typeface="Nikosh2" pitchFamily="2" charset="0"/>
            </a:endParaRPr>
          </a:p>
          <a:p>
            <a:pPr algn="just"/>
            <a:r>
              <a:rPr lang="en-US" sz="1800" b="1" dirty="0" smtClean="0">
                <a:solidFill>
                  <a:srgbClr val="FF0000"/>
                </a:solidFill>
                <a:latin typeface="Nikosh2" pitchFamily="2" charset="0"/>
                <a:cs typeface="Nikosh2" pitchFamily="2" charset="0"/>
              </a:rPr>
              <a:t>৬) </a:t>
            </a:r>
            <a:r>
              <a:rPr lang="en-US" sz="1800" b="1" dirty="0" err="1" smtClean="0">
                <a:solidFill>
                  <a:srgbClr val="FF0000"/>
                </a:solidFill>
                <a:latin typeface="Nikosh2" pitchFamily="2" charset="0"/>
                <a:cs typeface="Nikosh2" pitchFamily="2" charset="0"/>
              </a:rPr>
              <a:t>আদায়কৃত</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মূলধন</a:t>
            </a:r>
            <a:r>
              <a:rPr lang="en-US" sz="1800" b="1" dirty="0" smtClean="0">
                <a:solidFill>
                  <a:srgbClr val="FF0000"/>
                </a:solidFill>
                <a:latin typeface="Nikosh2" pitchFamily="2" charset="0"/>
                <a:cs typeface="Nikosh2" pitchFamily="2" charset="0"/>
              </a:rPr>
              <a:t> (Paid Up Capital): </a:t>
            </a:r>
            <a:r>
              <a:rPr lang="en-US" sz="1800" b="1" dirty="0" smtClean="0">
                <a:latin typeface="Nikosh2" pitchFamily="2" charset="0"/>
                <a:cs typeface="Nikosh2" pitchFamily="2" charset="0"/>
              </a:rPr>
              <a:t>A/O called up capital that have been paid</a:t>
            </a:r>
          </a:p>
          <a:p>
            <a:pPr algn="just"/>
            <a:r>
              <a:rPr lang="en-US" sz="1800" b="1" dirty="0" smtClean="0">
                <a:latin typeface="Nikosh2" pitchFamily="2" charset="0"/>
                <a:cs typeface="Nikosh2" pitchFamily="2" charset="0"/>
              </a:rPr>
              <a:t>৭) </a:t>
            </a:r>
            <a:r>
              <a:rPr lang="en-US" sz="1800" b="1" dirty="0" err="1" smtClean="0">
                <a:latin typeface="Nikosh2" pitchFamily="2" charset="0"/>
                <a:cs typeface="Nikosh2" pitchFamily="2" charset="0"/>
              </a:rPr>
              <a:t>সংরক্ষিত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মূলধন</a:t>
            </a:r>
            <a:r>
              <a:rPr lang="en-US" sz="1800" b="1" dirty="0" smtClean="0">
                <a:latin typeface="Nikosh2" pitchFamily="2" charset="0"/>
                <a:cs typeface="Nikosh2" pitchFamily="2" charset="0"/>
              </a:rPr>
              <a:t> (Reserved Capital)- </a:t>
            </a:r>
            <a:r>
              <a:rPr lang="en-US" sz="1600" b="1" dirty="0" err="1" smtClean="0">
                <a:latin typeface="Nikosh2" pitchFamily="2" charset="0"/>
                <a:cs typeface="Nikosh2" pitchFamily="2" charset="0"/>
              </a:rPr>
              <a:t>অতলবী</a:t>
            </a:r>
            <a:r>
              <a:rPr lang="en-US" sz="1600" b="1" dirty="0" smtClean="0">
                <a:latin typeface="Nikosh2" pitchFamily="2" charset="0"/>
                <a:cs typeface="Nikosh2" pitchFamily="2" charset="0"/>
              </a:rPr>
              <a:t> মূলধনের যে অংশ কোম্পানী অবসায়নের পূর্বে আদায় করা যায়না সেটাই সংরক্ষিত মূলধন।</a:t>
            </a:r>
            <a:endParaRPr lang="en-US" sz="1800" b="1" dirty="0" smtClean="0">
              <a:latin typeface="Nikosh2" pitchFamily="2" charset="0"/>
              <a:cs typeface="Nikosh2" pitchFamily="2" charset="0"/>
            </a:endParaRPr>
          </a:p>
          <a:p>
            <a:pPr algn="just"/>
            <a:r>
              <a:rPr lang="en-US" sz="1800" b="1" dirty="0" smtClean="0">
                <a:latin typeface="Nikosh2" pitchFamily="2" charset="0"/>
                <a:cs typeface="Nikosh2" pitchFamily="2" charset="0"/>
              </a:rPr>
              <a:t>৮) অ-</a:t>
            </a:r>
            <a:r>
              <a:rPr lang="en-US" sz="1800" b="1" dirty="0" err="1" smtClean="0">
                <a:latin typeface="Nikosh2" pitchFamily="2" charset="0"/>
                <a:cs typeface="Nikosh2" pitchFamily="2" charset="0"/>
              </a:rPr>
              <a:t>নগদী</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মূলধন</a:t>
            </a:r>
            <a:r>
              <a:rPr lang="en-US" sz="1800" b="1" dirty="0" smtClean="0">
                <a:latin typeface="Nikosh2" pitchFamily="2" charset="0"/>
                <a:cs typeface="Nikosh2" pitchFamily="2" charset="0"/>
              </a:rPr>
              <a:t> (Watered Capital):</a:t>
            </a:r>
            <a:endParaRPr lang="en-US" sz="2400" b="1" dirty="0" smtClean="0">
              <a:latin typeface="Nikosh2" pitchFamily="2" charset="0"/>
              <a:cs typeface="Nikosh2" pitchFamily="2" charset="0"/>
            </a:endParaRPr>
          </a:p>
          <a:p>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3855</TotalTime>
  <Words>3825</Words>
  <Application>Microsoft Office PowerPoint</Application>
  <PresentationFormat>On-screen Show (4:3)</PresentationFormat>
  <Paragraphs>340</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 Rounded MT Bold</vt:lpstr>
      <vt:lpstr>Calibri</vt:lpstr>
      <vt:lpstr>Constantia</vt:lpstr>
      <vt:lpstr>Nikosh2</vt:lpstr>
      <vt:lpstr>Wingdings</vt:lpstr>
      <vt:lpstr>Wingdings 2</vt:lpstr>
      <vt:lpstr>Flow</vt:lpstr>
      <vt:lpstr>PowerPoint Presentation</vt:lpstr>
      <vt:lpstr>PowerPoint Presentation</vt:lpstr>
      <vt:lpstr>         Companies Act (Amendment) 2020</vt:lpstr>
      <vt:lpstr> কোম্পানি আইন, ১৯৯৪ </vt:lpstr>
      <vt:lpstr>PowerPoint Presentation</vt:lpstr>
      <vt:lpstr>PowerPoint Presentation</vt:lpstr>
      <vt:lpstr>জয়েন্ট স্টক কোম্পানী গঠন(ধারা-৫) </vt:lpstr>
      <vt:lpstr>মুলধনঃ</vt:lpstr>
      <vt:lpstr>মুলধনঃ ধারা-(30-76)</vt:lpstr>
      <vt:lpstr>শেয়ার/স্টক</vt:lpstr>
      <vt:lpstr>PowerPoint Presentation</vt:lpstr>
      <vt:lpstr>Types of Director In a company</vt:lpstr>
      <vt:lpstr>PowerPoint Presentation</vt:lpstr>
      <vt:lpstr>PowerPoint Presentation</vt:lpstr>
      <vt:lpstr>কোম্পানীর প্রকারভেদ</vt:lpstr>
      <vt:lpstr>কোম্পানীর প্রকারভেদ</vt:lpstr>
      <vt:lpstr>শেয়ার দ্বারা সীমিত দায় কোম্পানী</vt:lpstr>
      <vt:lpstr>PowerPoint Presentation</vt:lpstr>
      <vt:lpstr>Other types of Company</vt:lpstr>
      <vt:lpstr>Related to Directors : 90-110</vt:lpstr>
      <vt:lpstr>Related to Directors</vt:lpstr>
      <vt:lpstr>Related to Directors</vt:lpstr>
      <vt:lpstr>Related to Directors</vt:lpstr>
      <vt:lpstr>Related to Directors</vt:lpstr>
      <vt:lpstr>Related to Directors</vt:lpstr>
      <vt:lpstr>Related to Directors</vt:lpstr>
      <vt:lpstr>Related to Directors</vt:lpstr>
      <vt:lpstr>PowerPoint Presentation</vt:lpstr>
      <vt:lpstr>Related to Directors</vt:lpstr>
      <vt:lpstr>Related to Directors</vt:lpstr>
      <vt:lpstr>Related to Directors</vt:lpstr>
      <vt:lpstr>রিটার্ন দাখিল</vt:lpstr>
      <vt:lpstr>কোম্পানীর বিভিন্ন সভা(ধারা-৯৫-৯৬)</vt:lpstr>
      <vt:lpstr>বার্ষিক সাধারণ সভা(AGM: ধারা-৮৯)</vt:lpstr>
      <vt:lpstr>অসাধারণ সভা ( Extra-ordinary General Meeting): ধারা-৮৭ :</vt:lpstr>
      <vt:lpstr>সভার কোরাম</vt:lpstr>
      <vt:lpstr>পরিচালক</vt:lpstr>
      <vt:lpstr>ক্ষমতা /উদ্দেশ্য বহির্ভূতকাজ বা ultravires</vt:lpstr>
      <vt:lpstr>কোম্পানীর অনুকূলে গৃহীত ঋণের বিপরীতে বন্ধকীকৃত কোম্পনীর সম্পত্তির উপর  ফ্লুটিং চার্জ</vt:lpstr>
      <vt:lpstr>PowerPoint Presentation</vt:lpstr>
      <vt:lpstr>লাভ ক্ষতির হিসাব ও স্থিতিপত্র প্রস্তুত ও নিরীক্ষণ</vt:lpstr>
      <vt:lpstr>ডাইরেক্টরস রিপোর্ট</vt:lpstr>
      <vt:lpstr>নিরীক্ষক নিয়োগ ও তাদের পারিশ্রমিক</vt:lpstr>
      <vt:lpstr>কোম্পানীর অবলুপ্তি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cp:lastModifiedBy>
  <cp:revision>2712</cp:revision>
  <dcterms:created xsi:type="dcterms:W3CDTF">2006-08-16T00:00:00Z</dcterms:created>
  <dcterms:modified xsi:type="dcterms:W3CDTF">2023-08-19T08:12:45Z</dcterms:modified>
</cp:coreProperties>
</file>